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56" r:id="rId4"/>
    <p:sldId id="257" r:id="rId5"/>
    <p:sldId id="258" r:id="rId6"/>
    <p:sldId id="259" r:id="rId7"/>
    <p:sldId id="260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04775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12" y="-82"/>
      </p:cViewPr>
      <p:guideLst>
        <p:guide orient="horz" pos="2160"/>
        <p:guide pos="33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813" y="2130426"/>
            <a:ext cx="890587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625" y="3886200"/>
            <a:ext cx="733425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C50D-7ADF-4F25-AF6E-EFC55E67D02B}" type="datetimeFigureOut">
              <a:rPr lang="en-CA" smtClean="0"/>
              <a:t>05/06/2014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65CB-9188-4252-8D89-8C1CF5DAE1D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C50D-7ADF-4F25-AF6E-EFC55E67D02B}" type="datetimeFigureOut">
              <a:rPr lang="en-CA" smtClean="0"/>
              <a:t>05/06/2014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65CB-9188-4252-8D89-8C1CF5DAE1D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187" y="274639"/>
            <a:ext cx="235743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274639"/>
            <a:ext cx="6897688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C50D-7ADF-4F25-AF6E-EFC55E67D02B}" type="datetimeFigureOut">
              <a:rPr lang="en-CA" smtClean="0"/>
              <a:t>05/06/2014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65CB-9188-4252-8D89-8C1CF5DAE1D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C50D-7ADF-4F25-AF6E-EFC55E67D02B}" type="datetimeFigureOut">
              <a:rPr lang="en-CA" smtClean="0"/>
              <a:t>05/06/2014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65CB-9188-4252-8D89-8C1CF5DAE1D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650" y="4406901"/>
            <a:ext cx="89058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650" y="2906713"/>
            <a:ext cx="890587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C50D-7ADF-4F25-AF6E-EFC55E67D02B}" type="datetimeFigureOut">
              <a:rPr lang="en-CA" smtClean="0"/>
              <a:t>05/06/2014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65CB-9188-4252-8D89-8C1CF5DAE1D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875" y="1600201"/>
            <a:ext cx="46275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6062" y="1600201"/>
            <a:ext cx="46275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C50D-7ADF-4F25-AF6E-EFC55E67D02B}" type="datetimeFigureOut">
              <a:rPr lang="en-CA" smtClean="0"/>
              <a:t>05/06/2014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65CB-9188-4252-8D89-8C1CF5DAE1D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75" y="1535113"/>
            <a:ext cx="46293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875" y="2174875"/>
            <a:ext cx="46293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22425" y="1535113"/>
            <a:ext cx="46312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22425" y="2174875"/>
            <a:ext cx="46312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C50D-7ADF-4F25-AF6E-EFC55E67D02B}" type="datetimeFigureOut">
              <a:rPr lang="en-CA" smtClean="0"/>
              <a:t>05/06/2014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65CB-9188-4252-8D89-8C1CF5DAE1D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C50D-7ADF-4F25-AF6E-EFC55E67D02B}" type="datetimeFigureOut">
              <a:rPr lang="en-CA" smtClean="0"/>
              <a:t>05/06/2014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65CB-9188-4252-8D89-8C1CF5DAE1D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C50D-7ADF-4F25-AF6E-EFC55E67D02B}" type="datetimeFigureOut">
              <a:rPr lang="en-CA" smtClean="0"/>
              <a:t>05/06/2014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65CB-9188-4252-8D89-8C1CF5DAE1D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6" y="273050"/>
            <a:ext cx="34470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6411" y="273051"/>
            <a:ext cx="585721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3876" y="1435101"/>
            <a:ext cx="344702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C50D-7ADF-4F25-AF6E-EFC55E67D02B}" type="datetimeFigureOut">
              <a:rPr lang="en-CA" smtClean="0"/>
              <a:t>05/06/2014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65CB-9188-4252-8D89-8C1CF5DAE1D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663" y="4800600"/>
            <a:ext cx="62865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53663" y="612775"/>
            <a:ext cx="62865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3663" y="5367338"/>
            <a:ext cx="62865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C50D-7ADF-4F25-AF6E-EFC55E67D02B}" type="datetimeFigureOut">
              <a:rPr lang="en-CA" smtClean="0"/>
              <a:t>05/06/2014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65CB-9188-4252-8D89-8C1CF5DAE1D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5" y="274638"/>
            <a:ext cx="94297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75" y="1600201"/>
            <a:ext cx="94297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3875" y="6356351"/>
            <a:ext cx="2444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6C50D-7ADF-4F25-AF6E-EFC55E67D02B}" type="datetimeFigureOut">
              <a:rPr lang="en-CA" smtClean="0"/>
              <a:t>05/06/2014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9813" y="6356351"/>
            <a:ext cx="3317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08875" y="6356351"/>
            <a:ext cx="2444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265CB-9188-4252-8D89-8C1CF5DAE1D8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CATProfileSchem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214" y="188640"/>
            <a:ext cx="9698690" cy="65527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 smtClean="0"/>
              <a:t>CoreMicroarrayDistributionMetadata</a:t>
            </a:r>
            <a:r>
              <a:rPr lang="en-CA" dirty="0" smtClean="0"/>
              <a:t> Descriptor:  Property #1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10" y="2625724"/>
            <a:ext cx="10422524" cy="202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70198" y="3140968"/>
            <a:ext cx="22322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494334" y="5445224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/>
              <a:t>This is its label within that organizations Metadata Descriptor</a:t>
            </a:r>
            <a:endParaRPr lang="en-C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 smtClean="0"/>
              <a:t>CoreMicroarrayDistributionMetadata</a:t>
            </a:r>
            <a:r>
              <a:rPr lang="en-CA" dirty="0" smtClean="0"/>
              <a:t> Descriptor:  Property #1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10" y="2625724"/>
            <a:ext cx="10422524" cy="202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98190" y="3933056"/>
            <a:ext cx="511256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494334" y="5445224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/>
              <a:t>This is the “real” predicate used in that organizations Metadata descriptor</a:t>
            </a:r>
            <a:endParaRPr lang="en-C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 smtClean="0"/>
              <a:t>CoreMicroarrayDistributionMetadata</a:t>
            </a:r>
            <a:r>
              <a:rPr lang="en-CA" dirty="0" smtClean="0"/>
              <a:t> Descriptor:  Property #1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10" y="2625724"/>
            <a:ext cx="10422524" cy="202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98190" y="3645024"/>
            <a:ext cx="64807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990278" y="5445224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/>
              <a:t>And within that organization, this Metadata element value is any kind of string</a:t>
            </a:r>
            <a:endParaRPr lang="en-C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 smtClean="0"/>
              <a:t>CoreMicroarrayDistributionMetadata</a:t>
            </a:r>
            <a:r>
              <a:rPr lang="en-CA" dirty="0" smtClean="0"/>
              <a:t> Descriptor:  Property #2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00" y="2625724"/>
            <a:ext cx="10503842" cy="188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98190" y="3789040"/>
            <a:ext cx="9505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1926382" y="5229200"/>
            <a:ext cx="6156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Looking at the second property of this Meta-Descriptor….</a:t>
            </a:r>
            <a:endParaRPr lang="en-CA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7834" y="2420888"/>
            <a:ext cx="1059806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 smtClean="0"/>
              <a:t>CoreMicroarrayDistributionMetadata</a:t>
            </a:r>
            <a:r>
              <a:rPr lang="en-CA" dirty="0" smtClean="0"/>
              <a:t> Descriptor:  Property #2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26182" y="2708920"/>
            <a:ext cx="102251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2574454" y="5301208"/>
            <a:ext cx="509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It’s also a DCAT Profile Schema Property Class</a:t>
            </a:r>
            <a:endParaRPr lang="en-CA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7834" y="2420888"/>
            <a:ext cx="1059806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 smtClean="0"/>
              <a:t>CoreMicroarrayDistributionMetadata</a:t>
            </a:r>
            <a:r>
              <a:rPr lang="en-CA" dirty="0" smtClean="0"/>
              <a:t> Descriptor:  Property #2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26182" y="2924944"/>
            <a:ext cx="45365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2574454" y="5301208"/>
            <a:ext cx="5306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This is it’s label in the target Metadata Descriptor</a:t>
            </a:r>
            <a:endParaRPr lang="en-CA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7834" y="2420888"/>
            <a:ext cx="1059806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 smtClean="0"/>
              <a:t>CoreMicroarrayDistributionMetadata</a:t>
            </a:r>
            <a:r>
              <a:rPr lang="en-CA" dirty="0" smtClean="0"/>
              <a:t> Descriptor:  Property #2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26182" y="3789040"/>
            <a:ext cx="56886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2574454" y="5301208"/>
            <a:ext cx="655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This is the ontological predicate associated with this property</a:t>
            </a:r>
            <a:br>
              <a:rPr lang="en-CA" sz="2000" dirty="0" smtClean="0"/>
            </a:br>
            <a:r>
              <a:rPr lang="en-CA" sz="2000" dirty="0" smtClean="0"/>
              <a:t>in that descriptor</a:t>
            </a:r>
            <a:endParaRPr lang="en-CA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7834" y="2420888"/>
            <a:ext cx="1059806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 smtClean="0"/>
              <a:t>CoreMicroarrayDistributionMetadata</a:t>
            </a:r>
            <a:r>
              <a:rPr lang="en-CA" dirty="0" smtClean="0"/>
              <a:t> Descriptor:  Property #2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26182" y="3501008"/>
            <a:ext cx="914501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1494334" y="5157192"/>
            <a:ext cx="761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000" dirty="0" smtClean="0"/>
              <a:t>And in the target Metadata Descriptor, it is constrained </a:t>
            </a:r>
            <a:br>
              <a:rPr lang="en-CA" sz="2000" dirty="0" smtClean="0"/>
            </a:br>
            <a:r>
              <a:rPr lang="en-CA" sz="2000" dirty="0" smtClean="0"/>
              <a:t>by a certain set of ontology terms defined in the SKOS Concept Scheme</a:t>
            </a:r>
            <a:br>
              <a:rPr lang="en-CA" sz="2000" dirty="0" smtClean="0"/>
            </a:br>
            <a:r>
              <a:rPr lang="en-CA" sz="2000" dirty="0" err="1" smtClean="0"/>
              <a:t>EDAM_Microarray_Data_Format</a:t>
            </a:r>
            <a:endParaRPr lang="en-CA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-328583"/>
            <a:ext cx="9817111" cy="735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rdf:Description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xmlns:ns1="http://www.w3.org/2002/07/owl#"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 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rdf:about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="http://biordf.org/DataFairPort/ConceptSchemes/EDAM_Microarray_Data_Format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"&gt;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 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rdf:type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rdf:resource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="http://www.w3.org/2002/07/owl#Ontology"/&gt;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 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rdf:type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rdf:resource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="http://www.w3.org/2004/02/skos/core#ConceptScheme"/&gt;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 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ns1:imports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rdf:resource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="http://purl.bioontology.org/ontology/EDAM"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/&gt;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&lt;/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rdf:Description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rdf:Description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xmlns:ns1="http://www.w3.org/2000/01/rdf-schema#"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xmlns:ns2="http://www.w3.org/2004/02/skos/core#"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rdf:about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="http://edamontology.org/format_1641"&gt;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  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rdf:type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rdf:resource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="http://www.w3.org/2002/07/owl#NamedIndividual"/&gt;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rdf:type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rdf:resource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="http://www.w3.org/2004/02/skos/core#Concept"/&gt;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&lt;ns1:label&gt;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affymetrix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-exp&lt;/ns1:label&gt;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&lt;ns2:broader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rdf:resource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="http://edamontology.org/format_2056"/&gt;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&lt;ns2:inScheme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rdf:resource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="http://biordf.org/DataFairPort/ConceptSchemes/EDAM_Microarray_Data_Format"/&gt;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&lt;/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rdf:Description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rdf:Description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xmlns:ns1="http://www.w3.org/2000/01/rdf-schema#"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xmlns:ns2="http://www.w3.org/2004/02/skos/core#"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rdf:about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="http://edamontology.org/format_2056"&gt;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rdf:type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rdf:resource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="http://www.w3.org/2002/07/owl#NamedIndividual"/&gt;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rdf:type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rdf:resource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="http://www.w3.org/2004/02/skos/core#Concept"/&gt;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&lt;ns1:label&gt;Microarray experiment data format&lt;/ns1:label&gt;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&lt;ns2:broader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rdf:resource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="http://biordf.org/DataFairPort/ConceptSchemes/EDAM_Microarray_Data_Format"/&gt;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&lt;ns2:inScheme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rdf:resource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="http://biordf.org/DataFairPort/ConceptSchemes/EDAM_Microarray_Data_Format"/&gt;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&lt;/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rdf:Description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&gt;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206" y="2924944"/>
            <a:ext cx="612068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1710358" y="-27384"/>
            <a:ext cx="785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http://biordf.org/DataFairPort/ConceptSchemes/EDAM_Microarray_Data_Format</a:t>
            </a:r>
            <a:endParaRPr lang="en-CA" i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812925"/>
            <a:ext cx="10477500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26182" y="4077072"/>
            <a:ext cx="1035131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DCAT Profile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1154773" y="5373216"/>
            <a:ext cx="79650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 smtClean="0"/>
              <a:t>Finally, we’ll return to the very top of our Meta-Descriptor</a:t>
            </a:r>
            <a:br>
              <a:rPr lang="en-CA" sz="2400" dirty="0" smtClean="0"/>
            </a:br>
            <a:r>
              <a:rPr lang="en-CA" sz="2400" dirty="0" smtClean="0"/>
              <a:t>we’ll look at the </a:t>
            </a:r>
            <a:r>
              <a:rPr lang="en-CA" sz="2400" dirty="0" err="1" smtClean="0"/>
              <a:t>ExtendedAuthorship</a:t>
            </a:r>
            <a:r>
              <a:rPr lang="en-CA" sz="2400" dirty="0" smtClean="0"/>
              <a:t> Class of our DCAP Profile</a:t>
            </a:r>
            <a:endParaRPr lang="en-CA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alueConstrain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733" y="369304"/>
            <a:ext cx="9160034" cy="611939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ExtendedAuthorship</a:t>
            </a:r>
            <a:endParaRPr lang="en-CA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182" y="2276872"/>
            <a:ext cx="10329696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70198" y="3717032"/>
            <a:ext cx="100811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1304534" y="5157192"/>
            <a:ext cx="82546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One of the properties of the </a:t>
            </a:r>
            <a:r>
              <a:rPr lang="en-CA" sz="2400" dirty="0" err="1" smtClean="0"/>
              <a:t>ExtendedAuthorship</a:t>
            </a:r>
            <a:r>
              <a:rPr lang="en-CA" sz="2400" dirty="0" smtClean="0"/>
              <a:t> Element of our</a:t>
            </a:r>
            <a:br>
              <a:rPr lang="en-CA" sz="2400" dirty="0" smtClean="0"/>
            </a:br>
            <a:r>
              <a:rPr lang="en-CA" sz="2400" dirty="0" smtClean="0"/>
              <a:t>target Metadata Descriptor is…</a:t>
            </a:r>
            <a:endParaRPr lang="en-CA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Author ORCID</a:t>
            </a:r>
            <a:endParaRPr lang="en-CA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4864"/>
            <a:ext cx="1051039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26182" y="2780928"/>
            <a:ext cx="316835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Author ORCID</a:t>
            </a:r>
            <a:endParaRPr lang="en-CA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4864"/>
            <a:ext cx="1051039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26182" y="3356992"/>
            <a:ext cx="89289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1566342" y="5085184"/>
            <a:ext cx="73112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In our target Metadata Descriptor, the allowed values are</a:t>
            </a:r>
            <a:br>
              <a:rPr lang="en-CA" sz="2400" dirty="0" smtClean="0"/>
            </a:br>
            <a:r>
              <a:rPr lang="en-CA" sz="2400" dirty="0" smtClean="0"/>
              <a:t>defined by an external DCAT Profile…</a:t>
            </a:r>
            <a:endParaRPr lang="en-CA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274638"/>
            <a:ext cx="9429750" cy="202034"/>
          </a:xfrm>
        </p:spPr>
        <p:txBody>
          <a:bodyPr>
            <a:noAutofit/>
          </a:bodyPr>
          <a:lstStyle/>
          <a:p>
            <a:r>
              <a:rPr lang="en-CA" sz="2000" i="1" dirty="0" smtClean="0"/>
              <a:t>http://biordf.org/DataFairPort/ProfileSchemas/DemoORCIDProfileScheme.rdf</a:t>
            </a:r>
            <a:endParaRPr lang="en-CA" sz="2000" i="1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214" y="728042"/>
            <a:ext cx="9569450" cy="622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274638"/>
            <a:ext cx="9429750" cy="202034"/>
          </a:xfrm>
        </p:spPr>
        <p:txBody>
          <a:bodyPr>
            <a:noAutofit/>
          </a:bodyPr>
          <a:lstStyle/>
          <a:p>
            <a:r>
              <a:rPr lang="en-CA" sz="2000" i="1" dirty="0" smtClean="0"/>
              <a:t>http://biordf.org/DataFairPort/ProfileSchemas/DemoORCIDProfileScheme.rdf</a:t>
            </a:r>
            <a:endParaRPr lang="en-CA" sz="2000" i="1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214" y="728042"/>
            <a:ext cx="9569450" cy="622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710358" y="2204864"/>
            <a:ext cx="7209602" cy="3046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endParaRPr lang="en-CA" sz="2400" dirty="0" smtClean="0"/>
          </a:p>
          <a:p>
            <a:pPr algn="ctr"/>
            <a:r>
              <a:rPr lang="en-CA" sz="2400" dirty="0" smtClean="0"/>
              <a:t>This is parsed in exactly the same way as our original</a:t>
            </a:r>
            <a:br>
              <a:rPr lang="en-CA" sz="2400" dirty="0" smtClean="0"/>
            </a:br>
            <a:r>
              <a:rPr lang="en-CA" sz="2400" dirty="0" err="1" smtClean="0"/>
              <a:t>DemoMicroarrayProfileScheme</a:t>
            </a:r>
            <a:r>
              <a:rPr lang="en-CA" sz="2400" dirty="0" smtClean="0"/>
              <a:t>, but is embedded within</a:t>
            </a:r>
            <a:br>
              <a:rPr lang="en-CA" sz="2400" dirty="0" smtClean="0"/>
            </a:br>
            <a:r>
              <a:rPr lang="en-CA" sz="2400" dirty="0" smtClean="0"/>
              <a:t>it as the value of the </a:t>
            </a:r>
            <a:r>
              <a:rPr lang="en-CA" sz="2400" dirty="0" err="1" smtClean="0"/>
              <a:t>author_ORCID</a:t>
            </a:r>
            <a:r>
              <a:rPr lang="en-CA" sz="2400" dirty="0" smtClean="0"/>
              <a:t> property.</a:t>
            </a:r>
            <a:br>
              <a:rPr lang="en-CA" sz="2400" dirty="0" smtClean="0"/>
            </a:br>
            <a:r>
              <a:rPr lang="en-CA" sz="2400" dirty="0" smtClean="0"/>
              <a:t/>
            </a:r>
            <a:br>
              <a:rPr lang="en-CA" sz="2400" dirty="0" smtClean="0"/>
            </a:br>
            <a:endParaRPr lang="en-CA" sz="2400" dirty="0" smtClean="0"/>
          </a:p>
          <a:p>
            <a:pPr algn="ctr"/>
            <a:r>
              <a:rPr lang="en-CA" sz="2400" dirty="0" smtClean="0"/>
              <a:t>…Arbitrary levels of complexity…</a:t>
            </a:r>
          </a:p>
          <a:p>
            <a:pPr algn="ctr"/>
            <a:endParaRPr lang="en-CA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So to build a metadata capture interface</a:t>
            </a:r>
            <a:br>
              <a:rPr lang="en-CA" dirty="0" smtClean="0"/>
            </a:br>
            <a:r>
              <a:rPr lang="en-CA" dirty="0" smtClean="0"/>
              <a:t>from a Meta-descriptor…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736363" y="2060848"/>
            <a:ext cx="860684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Courier New" pitchFamily="49" charset="0"/>
                <a:cs typeface="Courier New" pitchFamily="49" charset="0"/>
              </a:rPr>
              <a:t>[1] Parse all DCAT Profile classes</a:t>
            </a:r>
            <a:br>
              <a:rPr lang="en-CA" dirty="0" smtClean="0">
                <a:latin typeface="Courier New" pitchFamily="49" charset="0"/>
                <a:cs typeface="Courier New" pitchFamily="49" charset="0"/>
              </a:rPr>
            </a:br>
            <a:endParaRPr lang="en-CA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CA" dirty="0">
                <a:latin typeface="Courier New" pitchFamily="49" charset="0"/>
                <a:cs typeface="Courier New" pitchFamily="49" charset="0"/>
              </a:rPr>
              <a:t>	P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arse the properties of each class</a:t>
            </a:r>
            <a:br>
              <a:rPr lang="en-CA" dirty="0" smtClean="0">
                <a:latin typeface="Courier New" pitchFamily="49" charset="0"/>
                <a:cs typeface="Courier New" pitchFamily="49" charset="0"/>
              </a:rPr>
            </a:br>
            <a:endParaRPr lang="en-CA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CA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	Determine the target predicate</a:t>
            </a:r>
            <a:br>
              <a:rPr lang="en-CA" dirty="0" smtClean="0">
                <a:latin typeface="Courier New" pitchFamily="49" charset="0"/>
                <a:cs typeface="Courier New" pitchFamily="49" charset="0"/>
              </a:rPr>
            </a:br>
            <a:r>
              <a:rPr lang="en-CA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CA" dirty="0" smtClean="0">
                <a:latin typeface="Courier New" pitchFamily="49" charset="0"/>
                <a:cs typeface="Courier New" pitchFamily="49" charset="0"/>
              </a:rPr>
            </a:br>
            <a:r>
              <a:rPr lang="en-CA" dirty="0" smtClean="0">
                <a:latin typeface="Courier New" pitchFamily="49" charset="0"/>
                <a:cs typeface="Courier New" pitchFamily="49" charset="0"/>
              </a:rPr>
              <a:t>		Determine the target value-restrictions</a:t>
            </a:r>
            <a:br>
              <a:rPr lang="en-CA" dirty="0" smtClean="0">
                <a:latin typeface="Courier New" pitchFamily="49" charset="0"/>
                <a:cs typeface="Courier New" pitchFamily="49" charset="0"/>
              </a:rPr>
            </a:br>
            <a:endParaRPr lang="en-CA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CA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		Call [1] if restriction is a DCAT Profile</a:t>
            </a:r>
            <a:br>
              <a:rPr lang="en-CA" dirty="0" smtClean="0">
                <a:latin typeface="Courier New" pitchFamily="49" charset="0"/>
                <a:cs typeface="Courier New" pitchFamily="49" charset="0"/>
              </a:rPr>
            </a:br>
            <a:endParaRPr lang="en-CA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CA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	Create a metadata capture facet with that </a:t>
            </a:r>
            <a:br>
              <a:rPr lang="en-CA" dirty="0" smtClean="0">
                <a:latin typeface="Courier New" pitchFamily="49" charset="0"/>
                <a:cs typeface="Courier New" pitchFamily="49" charset="0"/>
              </a:rPr>
            </a:br>
            <a:r>
              <a:rPr lang="en-CA" dirty="0" smtClean="0">
                <a:latin typeface="Courier New" pitchFamily="49" charset="0"/>
                <a:cs typeface="Courier New" pitchFamily="49" charset="0"/>
              </a:rPr>
              <a:t>                        predicate and that restriction</a:t>
            </a:r>
            <a:endParaRPr lang="en-CA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 r="19232" b="6952"/>
          <a:stretch>
            <a:fillRect/>
          </a:stretch>
        </p:blipFill>
        <p:spPr bwMode="auto">
          <a:xfrm>
            <a:off x="0" y="0"/>
            <a:ext cx="1058283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 r="19232" b="6952"/>
          <a:stretch>
            <a:fillRect/>
          </a:stretch>
        </p:blipFill>
        <p:spPr bwMode="auto">
          <a:xfrm>
            <a:off x="0" y="0"/>
            <a:ext cx="1058283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ight Brace 3"/>
          <p:cNvSpPr/>
          <p:nvPr/>
        </p:nvSpPr>
        <p:spPr>
          <a:xfrm>
            <a:off x="4806702" y="836712"/>
            <a:ext cx="504056" cy="25922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5382766" y="1916832"/>
            <a:ext cx="21804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DCAT Profile Class #1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6370713" y="3573016"/>
            <a:ext cx="504056" cy="158417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6874769" y="4149080"/>
            <a:ext cx="21804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DCAT Profile Class #2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7522841" y="5229200"/>
            <a:ext cx="504056" cy="158417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8026897" y="5805264"/>
            <a:ext cx="21804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DCAT Profile Class #3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7903046" y="2204864"/>
            <a:ext cx="504056" cy="122413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8407102" y="2492896"/>
            <a:ext cx="218040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DCAT Profile 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Class #4 (embedded)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4878710" y="4437112"/>
            <a:ext cx="288032" cy="7920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5166742" y="4561964"/>
            <a:ext cx="124594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400" b="1" dirty="0" smtClean="0">
                <a:solidFill>
                  <a:srgbClr val="FF0000"/>
                </a:solidFill>
              </a:rPr>
              <a:t>Value constraints</a:t>
            </a:r>
            <a:endParaRPr lang="en-CA" sz="1400" b="1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74254" y="1412776"/>
            <a:ext cx="792088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22326" y="1556792"/>
            <a:ext cx="216024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66342" y="1124744"/>
            <a:ext cx="3024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FF0000"/>
                </a:solidFill>
              </a:rPr>
              <a:t>Descriptor-specific labels associated</a:t>
            </a:r>
            <a:br>
              <a:rPr lang="en-CA" sz="1400" dirty="0" smtClean="0">
                <a:solidFill>
                  <a:srgbClr val="FF0000"/>
                </a:solidFill>
              </a:rPr>
            </a:br>
            <a:r>
              <a:rPr lang="en-CA" sz="1400" dirty="0" smtClean="0">
                <a:solidFill>
                  <a:srgbClr val="FF0000"/>
                </a:solidFill>
              </a:rPr>
              <a:t>with ontology predicates (if applicable)</a:t>
            </a:r>
            <a:endParaRPr lang="en-CA" sz="14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750918" y="1628800"/>
            <a:ext cx="216024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83539" y="836712"/>
            <a:ext cx="3511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FF0000"/>
                </a:solidFill>
              </a:rPr>
              <a:t>“Classes” may be associated with an ontology</a:t>
            </a:r>
            <a:br>
              <a:rPr lang="en-CA" sz="1400" dirty="0" smtClean="0">
                <a:solidFill>
                  <a:srgbClr val="FF0000"/>
                </a:solidFill>
              </a:rPr>
            </a:br>
            <a:r>
              <a:rPr lang="en-CA" sz="1400" dirty="0" smtClean="0">
                <a:solidFill>
                  <a:srgbClr val="FF0000"/>
                </a:solidFill>
              </a:rPr>
              <a:t>to allow reasoning, or may just represent an</a:t>
            </a:r>
            <a:br>
              <a:rPr lang="en-CA" sz="1400" dirty="0" smtClean="0">
                <a:solidFill>
                  <a:srgbClr val="FF0000"/>
                </a:solidFill>
              </a:rPr>
            </a:br>
            <a:r>
              <a:rPr lang="en-CA" sz="1400" dirty="0" smtClean="0">
                <a:solidFill>
                  <a:srgbClr val="FF0000"/>
                </a:solidFill>
              </a:rPr>
              <a:t>“arbitrary” grouping of properties within the</a:t>
            </a:r>
            <a:br>
              <a:rPr lang="en-CA" sz="1400" dirty="0" smtClean="0">
                <a:solidFill>
                  <a:srgbClr val="FF0000"/>
                </a:solidFill>
              </a:rPr>
            </a:br>
            <a:r>
              <a:rPr lang="en-CA" sz="1400" dirty="0" smtClean="0">
                <a:solidFill>
                  <a:srgbClr val="FF0000"/>
                </a:solidFill>
              </a:rPr>
              <a:t>Target metadata descriptor</a:t>
            </a:r>
            <a:endParaRPr lang="en-CA" sz="1400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42206" y="4077072"/>
            <a:ext cx="936104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48691" y="3913892"/>
            <a:ext cx="4494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FF0000"/>
                </a:solidFill>
              </a:rPr>
              <a:t>Metadata Descriptor-specific details are captured</a:t>
            </a:r>
            <a:br>
              <a:rPr lang="en-CA" sz="1400" dirty="0" smtClean="0">
                <a:solidFill>
                  <a:srgbClr val="FF0000"/>
                </a:solidFill>
              </a:rPr>
            </a:br>
            <a:r>
              <a:rPr lang="en-CA" sz="1400" dirty="0" smtClean="0">
                <a:solidFill>
                  <a:srgbClr val="FF0000"/>
                </a:solidFill>
              </a:rPr>
              <a:t>e.g. this field is required by this target Metadata Descriptor</a:t>
            </a:r>
            <a:endParaRPr lang="en-CA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812925"/>
            <a:ext cx="10477500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3429000"/>
            <a:ext cx="970324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26182" y="3861048"/>
            <a:ext cx="1035131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3875" y="413792"/>
            <a:ext cx="9429750" cy="1143000"/>
          </a:xfrm>
        </p:spPr>
        <p:txBody>
          <a:bodyPr>
            <a:normAutofit fontScale="90000"/>
          </a:bodyPr>
          <a:lstStyle/>
          <a:p>
            <a:r>
              <a:rPr lang="en-CA" sz="4900" dirty="0" smtClean="0"/>
              <a:t>A DCAT Profile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3100" dirty="0" smtClean="0"/>
              <a:t>(an RDF document that follows the DCAT Profile Schema)</a:t>
            </a:r>
            <a:endParaRPr lang="en-CA" sz="3100" dirty="0"/>
          </a:p>
        </p:txBody>
      </p:sp>
      <p:sp>
        <p:nvSpPr>
          <p:cNvPr id="9" name="TextBox 8"/>
          <p:cNvSpPr txBox="1"/>
          <p:nvPr/>
        </p:nvSpPr>
        <p:spPr>
          <a:xfrm>
            <a:off x="846262" y="5373216"/>
            <a:ext cx="8582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A DCAT Profile with three </a:t>
            </a:r>
            <a:r>
              <a:rPr lang="en-CA" dirty="0" err="1" smtClean="0"/>
              <a:t>has_class</a:t>
            </a:r>
            <a:r>
              <a:rPr lang="en-CA" dirty="0" smtClean="0"/>
              <a:t> elements</a:t>
            </a:r>
            <a:br>
              <a:rPr lang="en-CA" dirty="0" smtClean="0"/>
            </a:br>
            <a:r>
              <a:rPr lang="en-CA" dirty="0" smtClean="0"/>
              <a:t>(in this case, all three of them are internal references to fragments of the same document</a:t>
            </a:r>
            <a:br>
              <a:rPr lang="en-CA" dirty="0" smtClean="0"/>
            </a:br>
            <a:r>
              <a:rPr lang="en-CA" dirty="0" smtClean="0"/>
              <a:t>but this does not have to be true, as we’ll see later… these documents are NOT</a:t>
            </a:r>
            <a:br>
              <a:rPr lang="en-CA" dirty="0" smtClean="0"/>
            </a:br>
            <a:r>
              <a:rPr lang="en-CA" dirty="0" smtClean="0"/>
              <a:t>intended to be self-contained!)</a:t>
            </a:r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812925"/>
            <a:ext cx="10477500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26182" y="3861048"/>
            <a:ext cx="1035131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DCAT Profile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1655564" y="5373216"/>
            <a:ext cx="69634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 smtClean="0"/>
              <a:t>For the moment, let’s just look at the definition of the </a:t>
            </a:r>
            <a:br>
              <a:rPr lang="en-CA" sz="2400" dirty="0" smtClean="0"/>
            </a:br>
            <a:r>
              <a:rPr lang="en-CA" sz="2400" dirty="0" err="1" smtClean="0"/>
              <a:t>CoreMicroarrayDistributionMetadata</a:t>
            </a:r>
            <a:r>
              <a:rPr lang="en-CA" sz="2400" dirty="0" smtClean="0"/>
              <a:t> Descriptor</a:t>
            </a:r>
            <a:br>
              <a:rPr lang="en-CA" sz="2400" dirty="0" smtClean="0"/>
            </a:br>
            <a:r>
              <a:rPr lang="en-CA" dirty="0" smtClean="0"/>
              <a:t>(from some arbitrary organization…)</a:t>
            </a:r>
            <a:endParaRPr lang="en-CA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 smtClean="0"/>
              <a:t>CoreMicroarrayDistributionMetadata</a:t>
            </a:r>
            <a:r>
              <a:rPr lang="en-CA" dirty="0" smtClean="0"/>
              <a:t> Descriptor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00" y="2625724"/>
            <a:ext cx="10503842" cy="188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98190" y="2852936"/>
            <a:ext cx="9505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1963933" y="5229200"/>
            <a:ext cx="6502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This Meta-Descriptor element is a DCAT Profile Schema Class</a:t>
            </a:r>
            <a:endParaRPr lang="en-CA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 smtClean="0"/>
              <a:t>CoreMicroarrayDistributionMetadata</a:t>
            </a:r>
            <a:r>
              <a:rPr lang="en-CA" dirty="0" smtClean="0"/>
              <a:t> Descriptor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00" y="2625724"/>
            <a:ext cx="10503842" cy="188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98190" y="3356992"/>
            <a:ext cx="518457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1135571" y="5229200"/>
            <a:ext cx="7991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The Metadata it describes follows the DCAT Distribution metadata model</a:t>
            </a:r>
            <a:endParaRPr lang="en-CA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 smtClean="0"/>
              <a:t>CoreMicroarrayDistributionMetadata</a:t>
            </a:r>
            <a:r>
              <a:rPr lang="en-CA" dirty="0" smtClean="0"/>
              <a:t> Descriptor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00" y="2625724"/>
            <a:ext cx="10503842" cy="188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98190" y="3573016"/>
            <a:ext cx="9505056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2566707" y="5229200"/>
            <a:ext cx="4904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Within that model, it utilizes three properties</a:t>
            </a:r>
            <a:endParaRPr lang="en-CA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 smtClean="0"/>
              <a:t>CoreMicroarrayDistributionMetadata</a:t>
            </a:r>
            <a:r>
              <a:rPr lang="en-CA" dirty="0" smtClean="0"/>
              <a:t> Descriptor:  Property #1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00" y="2625724"/>
            <a:ext cx="10503842" cy="188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98190" y="3573016"/>
            <a:ext cx="9505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2566707" y="5229200"/>
            <a:ext cx="454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Look at one of those properties in detail…</a:t>
            </a:r>
            <a:endParaRPr lang="en-CA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 smtClean="0"/>
              <a:t>CoreMicroarrayDistributionMetadata</a:t>
            </a:r>
            <a:r>
              <a:rPr lang="en-CA" dirty="0" smtClean="0"/>
              <a:t> Descriptor:  Property #1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10" y="2625724"/>
            <a:ext cx="10422524" cy="202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70198" y="2852936"/>
            <a:ext cx="1020730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494334" y="5445224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/>
              <a:t>This Meta-Descriptor element is a ‘DCAT Profile Property’ Class</a:t>
            </a: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519</Words>
  <Application>Microsoft Office PowerPoint</Application>
  <PresentationFormat>Custom</PresentationFormat>
  <Paragraphs>91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A DCAT Profile  (an RDF document that follows the DCAT Profile Schema)</vt:lpstr>
      <vt:lpstr>A DCAT Profile</vt:lpstr>
      <vt:lpstr>CoreMicroarrayDistributionMetadata Descriptor</vt:lpstr>
      <vt:lpstr>CoreMicroarrayDistributionMetadata Descriptor</vt:lpstr>
      <vt:lpstr>CoreMicroarrayDistributionMetadata Descriptor</vt:lpstr>
      <vt:lpstr>CoreMicroarrayDistributionMetadata Descriptor:  Property #1</vt:lpstr>
      <vt:lpstr>CoreMicroarrayDistributionMetadata Descriptor:  Property #1</vt:lpstr>
      <vt:lpstr>CoreMicroarrayDistributionMetadata Descriptor:  Property #1</vt:lpstr>
      <vt:lpstr>CoreMicroarrayDistributionMetadata Descriptor:  Property #1</vt:lpstr>
      <vt:lpstr>CoreMicroarrayDistributionMetadata Descriptor:  Property #1</vt:lpstr>
      <vt:lpstr>CoreMicroarrayDistributionMetadata Descriptor:  Property #2</vt:lpstr>
      <vt:lpstr>CoreMicroarrayDistributionMetadata Descriptor:  Property #2</vt:lpstr>
      <vt:lpstr>CoreMicroarrayDistributionMetadata Descriptor:  Property #2</vt:lpstr>
      <vt:lpstr>CoreMicroarrayDistributionMetadata Descriptor:  Property #2</vt:lpstr>
      <vt:lpstr>CoreMicroarrayDistributionMetadata Descriptor:  Property #2</vt:lpstr>
      <vt:lpstr>Slide 18</vt:lpstr>
      <vt:lpstr>A DCAT Profile</vt:lpstr>
      <vt:lpstr>ExtendedAuthorship</vt:lpstr>
      <vt:lpstr>Author ORCID</vt:lpstr>
      <vt:lpstr>Author ORCID</vt:lpstr>
      <vt:lpstr>http://biordf.org/DataFairPort/ProfileSchemas/DemoORCIDProfileScheme.rdf</vt:lpstr>
      <vt:lpstr>http://biordf.org/DataFairPort/ProfileSchemas/DemoORCIDProfileScheme.rdf</vt:lpstr>
      <vt:lpstr>So to build a metadata capture interface from a Meta-descriptor…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DCAT Profile</dc:title>
  <dc:creator>MarkW</dc:creator>
  <cp:lastModifiedBy>MarkW</cp:lastModifiedBy>
  <cp:revision>8</cp:revision>
  <dcterms:created xsi:type="dcterms:W3CDTF">2014-06-05T09:53:12Z</dcterms:created>
  <dcterms:modified xsi:type="dcterms:W3CDTF">2014-06-05T11:04:09Z</dcterms:modified>
</cp:coreProperties>
</file>