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1XK9BFGjHq6j18Ae7MX6MSQba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4526A82-0F2E-41DE-BDF9-D2D5B54E1083}">
  <a:tblStyle styleId="{C4526A82-0F2E-41DE-BDF9-D2D5B54E1083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0F1"/>
          </a:solidFill>
        </a:fill>
      </a:tcStyle>
    </a:wholeTbl>
    <a:band1H>
      <a:tcTxStyle/>
      <a:tcStyle>
        <a:fill>
          <a:solidFill>
            <a:srgbClr val="CAE0E2"/>
          </a:solidFill>
        </a:fill>
      </a:tcStyle>
    </a:band1H>
    <a:band2H>
      <a:tcTxStyle/>
    </a:band2H>
    <a:band1V>
      <a:tcTxStyle/>
      <a:tcStyle>
        <a:fill>
          <a:solidFill>
            <a:srgbClr val="CAE0E2"/>
          </a:solidFill>
        </a:fill>
      </a:tcStyle>
    </a:band1V>
    <a:band2V>
      <a:tcTxStyle/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Comparison between "Bake"</a:t>
            </a:r>
            <a:r>
              <a:rPr lang="en-CA" baseline="0"/>
              <a:t> vs "Bakery"</a:t>
            </a:r>
            <a:r>
              <a:rPr lang="en-CA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Bake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Sheet1!$B$2:$B$14</c:f>
              <c:strCache>
                <c:ptCount val="13"/>
                <c:pt idx="0">
                  <c:v>Nunavut</c:v>
                </c:pt>
                <c:pt idx="1">
                  <c:v>Newfoundland and Labrador</c:v>
                </c:pt>
                <c:pt idx="2">
                  <c:v>Manitoba</c:v>
                </c:pt>
                <c:pt idx="3">
                  <c:v>Nova Scotia</c:v>
                </c:pt>
                <c:pt idx="4">
                  <c:v>Prince Edward Island</c:v>
                </c:pt>
                <c:pt idx="5">
                  <c:v>Saskatchewan</c:v>
                </c:pt>
                <c:pt idx="6">
                  <c:v>Alberta</c:v>
                </c:pt>
                <c:pt idx="7">
                  <c:v>British Columbia</c:v>
                </c:pt>
                <c:pt idx="8">
                  <c:v>Northwest Territories</c:v>
                </c:pt>
                <c:pt idx="9">
                  <c:v>New Brunswick</c:v>
                </c:pt>
                <c:pt idx="10">
                  <c:v>Yukon Territory</c:v>
                </c:pt>
                <c:pt idx="11">
                  <c:v>Ontario</c:v>
                </c:pt>
                <c:pt idx="12">
                  <c:v>Quebec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100</c:v>
                </c:pt>
                <c:pt idx="1">
                  <c:v>85</c:v>
                </c:pt>
                <c:pt idx="2">
                  <c:v>74</c:v>
                </c:pt>
                <c:pt idx="3">
                  <c:v>72</c:v>
                </c:pt>
                <c:pt idx="4">
                  <c:v>72</c:v>
                </c:pt>
                <c:pt idx="5">
                  <c:v>71</c:v>
                </c:pt>
                <c:pt idx="6">
                  <c:v>69</c:v>
                </c:pt>
                <c:pt idx="7">
                  <c:v>66</c:v>
                </c:pt>
                <c:pt idx="8">
                  <c:v>63</c:v>
                </c:pt>
                <c:pt idx="9">
                  <c:v>62</c:v>
                </c:pt>
                <c:pt idx="10">
                  <c:v>62</c:v>
                </c:pt>
                <c:pt idx="11">
                  <c:v>61</c:v>
                </c:pt>
                <c:pt idx="1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A6-4614-90A9-A8C25FF99714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Bakery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Sheet1!$B$2:$B$14</c:f>
              <c:strCache>
                <c:ptCount val="13"/>
                <c:pt idx="0">
                  <c:v>Nunavut</c:v>
                </c:pt>
                <c:pt idx="1">
                  <c:v>Newfoundland and Labrador</c:v>
                </c:pt>
                <c:pt idx="2">
                  <c:v>Manitoba</c:v>
                </c:pt>
                <c:pt idx="3">
                  <c:v>Nova Scotia</c:v>
                </c:pt>
                <c:pt idx="4">
                  <c:v>Prince Edward Island</c:v>
                </c:pt>
                <c:pt idx="5">
                  <c:v>Saskatchewan</c:v>
                </c:pt>
                <c:pt idx="6">
                  <c:v>Alberta</c:v>
                </c:pt>
                <c:pt idx="7">
                  <c:v>British Columbia</c:v>
                </c:pt>
                <c:pt idx="8">
                  <c:v>Northwest Territories</c:v>
                </c:pt>
                <c:pt idx="9">
                  <c:v>New Brunswick</c:v>
                </c:pt>
                <c:pt idx="10">
                  <c:v>Yukon Territory</c:v>
                </c:pt>
                <c:pt idx="11">
                  <c:v>Ontario</c:v>
                </c:pt>
                <c:pt idx="12">
                  <c:v>Quebec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29</c:v>
                </c:pt>
                <c:pt idx="1">
                  <c:v>76</c:v>
                </c:pt>
                <c:pt idx="2">
                  <c:v>89</c:v>
                </c:pt>
                <c:pt idx="3">
                  <c:v>67</c:v>
                </c:pt>
                <c:pt idx="4">
                  <c:v>68</c:v>
                </c:pt>
                <c:pt idx="5">
                  <c:v>51</c:v>
                </c:pt>
                <c:pt idx="6">
                  <c:v>75</c:v>
                </c:pt>
                <c:pt idx="7">
                  <c:v>100</c:v>
                </c:pt>
                <c:pt idx="8">
                  <c:v>20</c:v>
                </c:pt>
                <c:pt idx="9">
                  <c:v>44</c:v>
                </c:pt>
                <c:pt idx="10">
                  <c:v>66</c:v>
                </c:pt>
                <c:pt idx="11">
                  <c:v>96</c:v>
                </c:pt>
                <c:pt idx="1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A6-4614-90A9-A8C25FF99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4158776"/>
        <c:axId val="374157136"/>
      </c:barChart>
      <c:catAx>
        <c:axId val="374158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Provinces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157136"/>
        <c:crosses val="autoZero"/>
        <c:auto val="1"/>
        <c:lblAlgn val="ctr"/>
        <c:lblOffset val="100"/>
        <c:noMultiLvlLbl val="0"/>
      </c:catAx>
      <c:valAx>
        <c:axId val="37415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Search Hits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158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7" name="Google Shape;17;p6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6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92" name="Google Shape;92;p15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00" name="Google Shape;100;p1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5" name="Google Shape;25;p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7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3" name="Google Shape;33;p8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8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2" name="Google Shape;42;p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3" name="Google Shape;53;p10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60" name="Google Shape;60;p11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66" name="Google Shape;66;p1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75" name="Google Shape;75;p13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84" name="Google Shape;84;p14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chart" Target="../charts/char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 flipH="1">
            <a:off x="0" y="0"/>
            <a:ext cx="6578600" cy="6858003"/>
          </a:xfrm>
          <a:custGeom>
            <a:rect b="b" l="l" r="r" t="t"/>
            <a:pathLst>
              <a:path extrusionOk="0" h="6858003" w="6450535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 rot="303011">
            <a:off x="2974408" y="700861"/>
            <a:ext cx="2987899" cy="2987899"/>
          </a:xfrm>
          <a:prstGeom prst="arc">
            <a:avLst>
              <a:gd fmla="val 14612914" name="adj1"/>
              <a:gd fmla="val 0" name="adj2"/>
            </a:avLst>
          </a:prstGeom>
          <a:noFill/>
          <a:ln cap="rnd" cmpd="sng" w="127000">
            <a:solidFill>
              <a:srgbClr val="007B8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>
            <p:ph type="ctrTitle"/>
          </p:nvPr>
        </p:nvSpPr>
        <p:spPr>
          <a:xfrm>
            <a:off x="643467" y="795509"/>
            <a:ext cx="5271106" cy="27986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00"/>
              <a:buFont typeface="Twentieth Century"/>
              <a:buNone/>
            </a:pPr>
            <a:r>
              <a:rPr b="1" lang="en-CA" sz="4700">
                <a:solidFill>
                  <a:srgbClr val="FFFFFF"/>
                </a:solidFill>
              </a:rPr>
              <a:t>ASA DataFest 2020: </a:t>
            </a:r>
            <a:br>
              <a:rPr b="1" lang="en-CA" sz="4700">
                <a:solidFill>
                  <a:srgbClr val="FFFFFF"/>
                </a:solidFill>
              </a:rPr>
            </a:br>
            <a:r>
              <a:rPr lang="en-CA" sz="4700">
                <a:solidFill>
                  <a:srgbClr val="FFFFFF"/>
                </a:solidFill>
              </a:rPr>
              <a:t>COVID-19 Virtual Data Challenge</a:t>
            </a:r>
            <a:br>
              <a:rPr lang="en-CA" sz="4700">
                <a:solidFill>
                  <a:srgbClr val="FFFFFF"/>
                </a:solidFill>
              </a:rPr>
            </a:br>
            <a:endParaRPr sz="4700">
              <a:solidFill>
                <a:srgbClr val="FFFFFF"/>
              </a:solidFill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9095" y="5167784"/>
            <a:ext cx="2903483" cy="1613046"/>
          </a:xfrm>
          <a:custGeom>
            <a:rect b="b" l="l" r="r" t="t"/>
            <a:pathLst>
              <a:path extrusionOk="0" h="3143436" w="5096871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11" name="Google Shape;111;p1"/>
          <p:cNvSpPr/>
          <p:nvPr/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rgbClr val="007B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>
            <a:off x="643467" y="3686187"/>
            <a:ext cx="5271106" cy="2292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b="1" lang="en-CA">
                <a:solidFill>
                  <a:srgbClr val="FFFFFF"/>
                </a:solidFill>
              </a:rPr>
              <a:t>Data Machine Team: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CA">
                <a:solidFill>
                  <a:srgbClr val="FFFFFF"/>
                </a:solidFill>
              </a:rPr>
              <a:t>Jose M Casas, Meria Djirar, Anna Lai &amp; Xiaoxiao Wu</a:t>
            </a:r>
            <a:endParaRPr/>
          </a:p>
        </p:txBody>
      </p:sp>
      <p:pic>
        <p:nvPicPr>
          <p:cNvPr descr="142,171 Data Analysis Cliparts, Stock Vector And Royalty Free Data ..." id="113" name="Google Shape;113;p1"/>
          <p:cNvPicPr preferRelativeResize="0"/>
          <p:nvPr/>
        </p:nvPicPr>
        <p:blipFill rotWithShape="1">
          <a:blip r:embed="rId4">
            <a:alphaModFix/>
          </a:blip>
          <a:srcRect b="433" l="0" r="1" t="2899"/>
          <a:stretch/>
        </p:blipFill>
        <p:spPr>
          <a:xfrm>
            <a:off x="6960771" y="321931"/>
            <a:ext cx="4933051" cy="4768683"/>
          </a:xfrm>
          <a:custGeom>
            <a:rect b="b" l="l" r="r" t="t"/>
            <a:pathLst>
              <a:path extrusionOk="0" h="3143436" w="5096871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/>
          <p:nvPr/>
        </p:nvSpPr>
        <p:spPr>
          <a:xfrm>
            <a:off x="713131" y="4364287"/>
            <a:ext cx="10515600" cy="208786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" name="Google Shape;119;p2"/>
          <p:cNvSpPr txBox="1"/>
          <p:nvPr>
            <p:ph type="title"/>
          </p:nvPr>
        </p:nvSpPr>
        <p:spPr>
          <a:xfrm>
            <a:off x="408331" y="-1035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CA"/>
              <a:t>Our Question:</a:t>
            </a:r>
            <a:endParaRPr/>
          </a:p>
        </p:txBody>
      </p:sp>
      <p:sp>
        <p:nvSpPr>
          <p:cNvPr id="120" name="Google Shape;120;p2"/>
          <p:cNvSpPr txBox="1"/>
          <p:nvPr>
            <p:ph idx="1" type="body"/>
          </p:nvPr>
        </p:nvSpPr>
        <p:spPr>
          <a:xfrm>
            <a:off x="1735901" y="2661881"/>
            <a:ext cx="3481449" cy="1042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None/>
            </a:pPr>
            <a:r>
              <a:rPr b="1" lang="en-CA" sz="1600">
                <a:solidFill>
                  <a:srgbClr val="00B0F0"/>
                </a:solidFill>
              </a:rPr>
              <a:t>Increase in internet usage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600"/>
              <a:buNone/>
            </a:pPr>
            <a:r>
              <a:rPr lang="en-CA" sz="1600">
                <a:solidFill>
                  <a:srgbClr val="929292"/>
                </a:solidFill>
              </a:rPr>
              <a:t>Rogers Communications Inc. stated that home internet usage is up more than 50 per cent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972793" y="4636824"/>
            <a:ext cx="9676157" cy="1877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1) How did the search pattern for indoor vs outdoor activities </a:t>
            </a:r>
            <a:r>
              <a:rPr b="1" i="0" lang="en-CA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change</a:t>
            </a:r>
            <a:r>
              <a:rPr b="0" i="0" lang="en-CA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in the Canadian population?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2)  Is the search of activities </a:t>
            </a:r>
            <a:r>
              <a:rPr b="1" lang="en-CA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related</a:t>
            </a:r>
            <a:r>
              <a:rPr lang="en-CA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to the number of cases?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7425971" y="2510800"/>
            <a:ext cx="4017792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rgbClr val="1BCFCB"/>
                </a:solidFill>
                <a:latin typeface="Avenir"/>
                <a:ea typeface="Avenir"/>
                <a:cs typeface="Avenir"/>
                <a:sym typeface="Avenir"/>
              </a:rPr>
              <a:t>Decrease in activity in Canadian parks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rgbClr val="929292"/>
                </a:solidFill>
                <a:latin typeface="Avenir"/>
                <a:ea typeface="Avenir"/>
                <a:cs typeface="Avenir"/>
                <a:sym typeface="Avenir"/>
              </a:rPr>
              <a:t>Google's Community Mobility Report for Canada found that activity in Canadian parks was down nearly 40 per cent from baseline levels by the end of March.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713131" y="2562604"/>
            <a:ext cx="13067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50%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6480960" y="2489930"/>
            <a:ext cx="11301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rgbClr val="1BCFCB"/>
                </a:solidFill>
                <a:latin typeface="Avenir"/>
                <a:ea typeface="Avenir"/>
                <a:cs typeface="Avenir"/>
                <a:sym typeface="Avenir"/>
              </a:rPr>
              <a:t>40%</a:t>
            </a:r>
            <a:endParaRPr/>
          </a:p>
        </p:txBody>
      </p:sp>
      <p:pic>
        <p:nvPicPr>
          <p:cNvPr descr="Wireless router" id="125" name="Google Shape;1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2226" y="166183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 graph with downward trend" id="126" name="Google Shape;12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5374" y="157235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 flipH="1">
            <a:off x="0" y="0"/>
            <a:ext cx="6578600" cy="6858003"/>
          </a:xfrm>
          <a:custGeom>
            <a:rect b="b" l="l" r="r" t="t"/>
            <a:pathLst>
              <a:path extrusionOk="0" h="6858003" w="6450535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 rot="303011">
            <a:off x="2974408" y="700861"/>
            <a:ext cx="2987899" cy="2987899"/>
          </a:xfrm>
          <a:prstGeom prst="arc">
            <a:avLst>
              <a:gd fmla="val 14612914" name="adj1"/>
              <a:gd fmla="val 0" name="adj2"/>
            </a:avLst>
          </a:prstGeom>
          <a:noFill/>
          <a:ln cap="rnd" cmpd="sng" w="127000">
            <a:solidFill>
              <a:srgbClr val="007B8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 txBox="1"/>
          <p:nvPr>
            <p:ph type="title"/>
          </p:nvPr>
        </p:nvSpPr>
        <p:spPr>
          <a:xfrm>
            <a:off x="243881" y="-90887"/>
            <a:ext cx="5271106" cy="1155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Twentieth Century"/>
              <a:buNone/>
            </a:pPr>
            <a:r>
              <a:rPr lang="en-CA" sz="60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Analysis: </a:t>
            </a:r>
            <a:endParaRPr/>
          </a:p>
        </p:txBody>
      </p:sp>
      <p:pic>
        <p:nvPicPr>
          <p:cNvPr id="137" name="Google Shape;13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4836" y="143441"/>
            <a:ext cx="5093530" cy="3143436"/>
          </a:xfrm>
          <a:custGeom>
            <a:rect b="b" l="l" r="r" t="t"/>
            <a:pathLst>
              <a:path extrusionOk="0" h="3143436" w="5096871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8" name="Google Shape;138;p3"/>
          <p:cNvSpPr/>
          <p:nvPr/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rgbClr val="007B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555708" y="1219201"/>
            <a:ext cx="5532309" cy="5309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Comparing search terms of: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“Hair  Salon” vs “Hair Cut”: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CA" sz="17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can see a greater peak for “</a:t>
            </a:r>
            <a:r>
              <a:rPr b="1" i="0" lang="en-CA" sz="17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Hair Cut” </a:t>
            </a:r>
            <a:r>
              <a:rPr b="0" i="0" lang="en-CA" sz="17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search indicator  in the periods of  April to May corresponding to the quarantine period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“Bake” vs “Bakery”: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CA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Nunavut had the highest indicator of searching “Bake”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CA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British Columbia had the highest indicator of searching “Bakery”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40" name="Google Shape;140;p3"/>
          <p:cNvGraphicFramePr/>
          <p:nvPr/>
        </p:nvGraphicFramePr>
        <p:xfrm>
          <a:off x="6932130" y="3552181"/>
          <a:ext cx="5093529" cy="3162377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7716" y="244475"/>
            <a:ext cx="6666667" cy="41142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4"/>
          <p:cNvGraphicFramePr/>
          <p:nvPr/>
        </p:nvGraphicFramePr>
        <p:xfrm>
          <a:off x="152117" y="1130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{C4526A82-0F2E-41DE-BDF9-D2D5B54E1083}</a:tableStyleId>
              </a:tblPr>
              <a:tblGrid>
                <a:gridCol w="1208200"/>
                <a:gridCol w="1208200"/>
                <a:gridCol w="1208200"/>
                <a:gridCol w="1208200"/>
              </a:tblGrid>
              <a:tr h="94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/>
                        <a:t>Indoor Activities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/>
                        <a:t>Outdoor Activities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Average number</a:t>
                      </a:r>
                      <a:r>
                        <a:rPr lang="en-CA" sz="1400"/>
                        <a:t> of cases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8075">
                <a:tc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Before lockdown</a:t>
                      </a:r>
                      <a:endParaRPr b="1"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(Jan 31th –March 17</a:t>
                      </a:r>
                      <a:r>
                        <a:rPr baseline="30000" lang="en-CA" sz="1100"/>
                        <a:t>th</a:t>
                      </a:r>
                      <a:r>
                        <a:rPr lang="en-CA" sz="1100"/>
                        <a:t> 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/>
                        <a:t>Average search hits </a:t>
                      </a:r>
                      <a:r>
                        <a:rPr lang="en-CA" sz="1050"/>
                        <a:t> = 13.90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/>
                        <a:t>Average search hits </a:t>
                      </a:r>
                      <a:r>
                        <a:rPr lang="en-CA" sz="1050"/>
                        <a:t>=43.41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/>
                        <a:t>Mean= 590.44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80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venir"/>
                        <a:buNone/>
                      </a:pPr>
                      <a:r>
                        <a:rPr lang="en-CA" sz="1050"/>
                        <a:t>r = 0.84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venir"/>
                        <a:buNone/>
                      </a:pPr>
                      <a:r>
                        <a:rPr lang="en-CA" sz="1050"/>
                        <a:t>r = - 0.77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9070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venir"/>
                        <a:buNone/>
                      </a:pPr>
                      <a:r>
                        <a:rPr lang="en-CA" sz="1050"/>
                        <a:t>Regression equation: y= 0.008246(x) + 9.11280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venir"/>
                        <a:buNone/>
                      </a:pPr>
                      <a:r>
                        <a:rPr lang="en-CA" sz="1050"/>
                        <a:t>Regression equation: y= -0.0108(x) + 49.81109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5810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venir"/>
                        <a:buNone/>
                      </a:pPr>
                      <a:r>
                        <a:rPr lang="en-CA" sz="1050"/>
                        <a:t>P-value:3.439x 10</a:t>
                      </a:r>
                      <a:r>
                        <a:rPr baseline="30000" lang="en-CA" sz="1050"/>
                        <a:t>-15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venir"/>
                        <a:buNone/>
                      </a:pPr>
                      <a:r>
                        <a:rPr lang="en-CA" sz="1050"/>
                        <a:t>P-value: 8.96 x 10</a:t>
                      </a:r>
                      <a:r>
                        <a:rPr baseline="30000" lang="en-CA" sz="1050"/>
                        <a:t>-12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4180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venir"/>
                        <a:buNone/>
                      </a:pPr>
                      <a:r>
                        <a:rPr lang="en-CA" sz="1050"/>
                        <a:t>R</a:t>
                      </a:r>
                      <a:r>
                        <a:rPr baseline="30000" lang="en-CA" sz="1050"/>
                        <a:t>2</a:t>
                      </a:r>
                      <a:r>
                        <a:rPr lang="en-CA" sz="1050"/>
                        <a:t>=69%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venir"/>
                        <a:buNone/>
                      </a:pPr>
                      <a:r>
                        <a:rPr lang="en-CA" sz="1050"/>
                        <a:t>R</a:t>
                      </a:r>
                      <a:r>
                        <a:rPr baseline="30000" lang="en-CA" sz="1050"/>
                        <a:t>2</a:t>
                      </a:r>
                      <a:r>
                        <a:rPr lang="en-CA" sz="1050"/>
                        <a:t>=59%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418075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>
                          <a:solidFill>
                            <a:schemeClr val="dk1"/>
                          </a:solidFill>
                          <a:latin typeface="Avenir Next LT Pro"/>
                          <a:ea typeface="Avenir Next LT Pro"/>
                          <a:cs typeface="Avenir Next LT Pro"/>
                          <a:sym typeface="Avenir Next LT Pro"/>
                        </a:rPr>
                        <a:t>After lockdown</a:t>
                      </a:r>
                      <a:endParaRPr b="1" sz="1100">
                        <a:solidFill>
                          <a:schemeClr val="dk1"/>
                        </a:solidFill>
                        <a:latin typeface="Avenir Next LT Pro"/>
                        <a:ea typeface="Avenir Next LT Pro"/>
                        <a:cs typeface="Avenir Next LT Pro"/>
                        <a:sym typeface="Avenir Next L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>
                          <a:solidFill>
                            <a:schemeClr val="dk1"/>
                          </a:solidFill>
                          <a:latin typeface="Avenir Next LT Pro"/>
                          <a:ea typeface="Avenir Next LT Pro"/>
                          <a:cs typeface="Avenir Next LT Pro"/>
                          <a:sym typeface="Avenir Next LT Pro"/>
                        </a:rPr>
                        <a:t>(March 18</a:t>
                      </a:r>
                      <a:r>
                        <a:rPr baseline="30000" lang="en-CA" sz="1100">
                          <a:solidFill>
                            <a:schemeClr val="dk1"/>
                          </a:solidFill>
                          <a:latin typeface="Avenir Next LT Pro"/>
                          <a:ea typeface="Avenir Next LT Pro"/>
                          <a:cs typeface="Avenir Next LT Pro"/>
                          <a:sym typeface="Avenir Next LT Pro"/>
                        </a:rPr>
                        <a:t>th</a:t>
                      </a:r>
                      <a:r>
                        <a:rPr lang="en-CA" sz="1100">
                          <a:solidFill>
                            <a:schemeClr val="dk1"/>
                          </a:solidFill>
                          <a:latin typeface="Avenir Next LT Pro"/>
                          <a:ea typeface="Avenir Next LT Pro"/>
                          <a:cs typeface="Avenir Next LT Pro"/>
                          <a:sym typeface="Avenir Next LT Pro"/>
                        </a:rPr>
                        <a:t> –June.9</a:t>
                      </a:r>
                      <a:r>
                        <a:rPr baseline="30000" lang="en-CA" sz="1100">
                          <a:solidFill>
                            <a:schemeClr val="dk1"/>
                          </a:solidFill>
                          <a:latin typeface="Avenir Next LT Pro"/>
                          <a:ea typeface="Avenir Next LT Pro"/>
                          <a:cs typeface="Avenir Next LT Pro"/>
                          <a:sym typeface="Avenir Next LT Pro"/>
                        </a:rPr>
                        <a:t>th</a:t>
                      </a:r>
                      <a:r>
                        <a:rPr lang="en-CA" sz="1100">
                          <a:solidFill>
                            <a:schemeClr val="dk1"/>
                          </a:solidFill>
                          <a:latin typeface="Avenir Next LT Pro"/>
                          <a:ea typeface="Avenir Next LT Pro"/>
                          <a:cs typeface="Avenir Next LT Pro"/>
                          <a:sym typeface="Avenir Next LT Pro"/>
                        </a:rPr>
                        <a:t> )</a:t>
                      </a:r>
                      <a:endParaRPr>
                        <a:solidFill>
                          <a:schemeClr val="dk1"/>
                        </a:solidFill>
                        <a:latin typeface="Avenir Next LT Pro"/>
                        <a:ea typeface="Avenir Next LT Pro"/>
                        <a:cs typeface="Avenir Next LT Pro"/>
                        <a:sym typeface="Avenir Next LT Pro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F0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/>
                        <a:t>Average search hits  = 15.90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/>
                        <a:t>Average search hits =48.7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>
                          <a:solidFill>
                            <a:schemeClr val="dk1"/>
                          </a:solidFill>
                          <a:latin typeface="Avenir Next LT Pro"/>
                          <a:ea typeface="Avenir Next LT Pro"/>
                          <a:cs typeface="Avenir Next LT Pro"/>
                          <a:sym typeface="Avenir Next LT Pro"/>
                        </a:rPr>
                        <a:t>Mean= 1145.39</a:t>
                      </a:r>
                      <a:endParaRPr>
                        <a:solidFill>
                          <a:schemeClr val="dk1"/>
                        </a:solidFill>
                        <a:latin typeface="Avenir Next LT Pro"/>
                        <a:ea typeface="Avenir Next LT Pro"/>
                        <a:cs typeface="Avenir Next LT Pro"/>
                        <a:sym typeface="Avenir Next L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venir Next LT Pro"/>
                        <a:ea typeface="Avenir Next LT Pro"/>
                        <a:cs typeface="Avenir Next LT Pro"/>
                        <a:sym typeface="Avenir Next LT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5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venir"/>
                        <a:buNone/>
                      </a:pPr>
                      <a:r>
                        <a:rPr lang="en-CA" sz="1050"/>
                        <a:t>r = 0.37</a:t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venir"/>
                        <a:buNone/>
                      </a:pPr>
                      <a:r>
                        <a:rPr lang="en-CA" sz="1050"/>
                        <a:t>r = - 0.33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7906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venir"/>
                        <a:buNone/>
                      </a:pPr>
                      <a:r>
                        <a:rPr lang="en-CA" sz="1050"/>
                        <a:t>Regression equation: y= 45.36(x) + 424.01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venir"/>
                        <a:buNone/>
                      </a:pPr>
                      <a:r>
                        <a:rPr lang="en-CA" sz="1050"/>
                        <a:t>Regression equation: y= -10.44(x) + 1653.59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494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venir"/>
                        <a:buNone/>
                      </a:pPr>
                      <a:r>
                        <a:rPr lang="en-CA" sz="1050"/>
                        <a:t>P-value: 0.0005374</a:t>
                      </a:r>
                      <a:endParaRPr baseline="30000"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venir"/>
                        <a:buNone/>
                      </a:pPr>
                      <a:r>
                        <a:rPr lang="en-CA" sz="1050"/>
                        <a:t>P-value: 0.0018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17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venir"/>
                        <a:buNone/>
                      </a:pPr>
                      <a:r>
                        <a:rPr lang="en-CA" sz="1050"/>
                        <a:t>R</a:t>
                      </a:r>
                      <a:r>
                        <a:rPr baseline="30000" lang="en-CA" sz="1050"/>
                        <a:t>2</a:t>
                      </a:r>
                      <a:r>
                        <a:rPr lang="en-CA" sz="1050"/>
                        <a:t>= 13%</a:t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venir"/>
                        <a:buNone/>
                      </a:pPr>
                      <a:r>
                        <a:rPr lang="en-CA" sz="1050"/>
                        <a:t>R</a:t>
                      </a:r>
                      <a:r>
                        <a:rPr baseline="30000" lang="en-CA" sz="1050"/>
                        <a:t>2</a:t>
                      </a:r>
                      <a:r>
                        <a:rPr lang="en-CA" sz="1050"/>
                        <a:t>=10%</a:t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147" name="Google Shape;147;p4"/>
          <p:cNvSpPr/>
          <p:nvPr/>
        </p:nvSpPr>
        <p:spPr>
          <a:xfrm>
            <a:off x="5472752" y="4503761"/>
            <a:ext cx="6261631" cy="2006221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00787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Findings: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●"/>
            </a:pPr>
            <a:r>
              <a:rPr lang="en-CA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Linear relationship exists between the number of daily new cases and </a:t>
            </a:r>
            <a:r>
              <a:rPr lang="en-CA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activities</a:t>
            </a:r>
            <a:r>
              <a:rPr lang="en-CA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during both periods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●"/>
            </a:pPr>
            <a:r>
              <a:rPr lang="en-CA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Covid-19 has negative effects on outdoor search hits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●"/>
            </a:pPr>
            <a:r>
              <a:rPr lang="en-CA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Overall search hits increase during the lockdown period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apesVTI">
  <a:themeElements>
    <a:clrScheme name="Offic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2020-06-14T15:08:06Z</dcterms:created>
  <dc:creator>Meria Djirar</dc:creator>
</cp:coreProperties>
</file>