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23840B1-486C-4B6F-BAD5-2E4B372F36A3}">
  <a:tblStyle styleId="{423840B1-486C-4B6F-BAD5-2E4B372F36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a750a5ea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a750a5ea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a750a5ea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a750a5ea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a750a5ea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a750a5ea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a750a5ea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a750a5ea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a750a5ea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a750a5ea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a750a5ea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a750a5ea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a750a5ea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a750a5ea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a750a5ea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a750a5ea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healthdata.gov/search/type/dataset?query=STI&amp;sort_by=changed&amp;sort_order=DESC" TargetMode="External"/><Relationship Id="rId4" Type="http://schemas.openxmlformats.org/officeDocument/2006/relationships/hyperlink" Target="http://chicago-zone.blogspot.com/2014/03/chicago-zip-code-map-locate-chicago.html" TargetMode="External"/><Relationship Id="rId5" Type="http://schemas.openxmlformats.org/officeDocument/2006/relationships/hyperlink" Target="https://www.cityofchicago.org/dam/city/depts/cdph/policy_planning/PP_Web%20Health%20Care%20Facilities%20by%20Regio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Chicago- Community Area</a:t>
            </a:r>
            <a:endParaRPr/>
          </a:p>
        </p:txBody>
      </p:sp>
      <p:sp>
        <p:nvSpPr>
          <p:cNvPr id="60" name="Google Shape;60;p13"/>
          <p:cNvSpPr txBox="1"/>
          <p:nvPr>
            <p:ph idx="1" type="subTitle"/>
          </p:nvPr>
        </p:nvSpPr>
        <p:spPr>
          <a:xfrm>
            <a:off x="311700" y="2834125"/>
            <a:ext cx="8520600" cy="108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STI Rates and Stats</a:t>
            </a:r>
            <a:endParaRPr/>
          </a:p>
          <a:p>
            <a:pPr indent="0" lvl="0" marL="0" rtl="0" algn="ctr">
              <a:spcBef>
                <a:spcPts val="0"/>
              </a:spcBef>
              <a:spcAft>
                <a:spcPts val="0"/>
              </a:spcAft>
              <a:buNone/>
            </a:pPr>
            <a:r>
              <a:rPr lang="en"/>
              <a:t>By Angela Baker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did the data come from?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solidFill>
                  <a:srgbClr val="000000"/>
                </a:solidFill>
                <a:latin typeface="Arial"/>
                <a:ea typeface="Arial"/>
                <a:cs typeface="Arial"/>
                <a:sym typeface="Arial"/>
              </a:rPr>
              <a:t> These data were obtained from: </a:t>
            </a:r>
            <a:r>
              <a:rPr lang="en" sz="1200" u="sng">
                <a:solidFill>
                  <a:srgbClr val="0366D6"/>
                </a:solidFill>
                <a:highlight>
                  <a:srgbClr val="FFFFFF"/>
                </a:highlight>
                <a:latin typeface="Arial"/>
                <a:ea typeface="Arial"/>
                <a:cs typeface="Arial"/>
                <a:sym typeface="Arial"/>
                <a:hlinkClick r:id="rId3"/>
              </a:rPr>
              <a:t>https://www.healthdata.gov/search/type/dataset?query=STI&amp;sort_by=changed&amp;sort_order=DESC</a:t>
            </a:r>
            <a:r>
              <a:rPr lang="en" sz="1200">
                <a:solidFill>
                  <a:srgbClr val="24292E"/>
                </a:solidFill>
                <a:highlight>
                  <a:srgbClr val="FFFFFF"/>
                </a:highlight>
                <a:latin typeface="Arial"/>
                <a:ea typeface="Arial"/>
                <a:cs typeface="Arial"/>
                <a:sym typeface="Arial"/>
              </a:rPr>
              <a:t>  </a:t>
            </a:r>
            <a:endParaRPr sz="1200">
              <a:solidFill>
                <a:srgbClr val="24292E"/>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u="sng">
                <a:solidFill>
                  <a:srgbClr val="1155CC"/>
                </a:solidFill>
                <a:highlight>
                  <a:srgbClr val="FFFFFF"/>
                </a:highlight>
                <a:latin typeface="Arial"/>
                <a:ea typeface="Arial"/>
                <a:cs typeface="Arial"/>
                <a:sym typeface="Arial"/>
                <a:hlinkClick r:id="rId4"/>
              </a:rPr>
              <a:t>http://chicago-zone.blogspot.com/2014/03/chicago-zip-code-map-locate-chicago.html</a:t>
            </a:r>
            <a:endParaRPr sz="1200">
              <a:solidFill>
                <a:srgbClr val="24292E"/>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u="sng">
                <a:solidFill>
                  <a:srgbClr val="1155CC"/>
                </a:solidFill>
                <a:highlight>
                  <a:srgbClr val="FFFFFF"/>
                </a:highlight>
                <a:latin typeface="Arial"/>
                <a:ea typeface="Arial"/>
                <a:cs typeface="Arial"/>
                <a:sym typeface="Arial"/>
                <a:hlinkClick r:id="rId5"/>
              </a:rPr>
              <a:t>https://www.cityofchicago.org/dam/city/depts/cdph/policy_planning/PP_Web%20Health%20Care%20Facilities%20by%20Region.pdf</a:t>
            </a:r>
            <a:endParaRPr sz="1200">
              <a:solidFill>
                <a:srgbClr val="24292E"/>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Null: That the spread across the Chicago area communities can be represented as a whole and not by community area boundaries. </a:t>
            </a:r>
            <a:endParaRPr sz="1400">
              <a:solidFill>
                <a:srgbClr val="24292E"/>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Alternative: That the Chicago area communities differ in a statically significant manor. </a:t>
            </a:r>
            <a:endParaRPr sz="1400">
              <a:solidFill>
                <a:srgbClr val="24292E"/>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E"/>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was observed in these data?</a:t>
            </a:r>
            <a:endParaRPr/>
          </a:p>
        </p:txBody>
      </p:sp>
      <p:sp>
        <p:nvSpPr>
          <p:cNvPr id="72" name="Google Shape;72;p15"/>
          <p:cNvSpPr txBox="1"/>
          <p:nvPr>
            <p:ph idx="1" type="body"/>
          </p:nvPr>
        </p:nvSpPr>
        <p:spPr>
          <a:xfrm>
            <a:off x="311700" y="1152475"/>
            <a:ext cx="8520600" cy="365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Looking for patterns within the data</a:t>
            </a:r>
            <a:endParaRPr/>
          </a:p>
          <a:p>
            <a:pPr indent="-317500" lvl="1" marL="914400" rtl="0" algn="l">
              <a:spcBef>
                <a:spcPts val="0"/>
              </a:spcBef>
              <a:spcAft>
                <a:spcPts val="0"/>
              </a:spcAft>
              <a:buSzPts val="1400"/>
              <a:buChar char="○"/>
            </a:pPr>
            <a:r>
              <a:rPr lang="en"/>
              <a:t>Is there a difference between males and females for cases?</a:t>
            </a:r>
            <a:endParaRPr/>
          </a:p>
          <a:p>
            <a:pPr indent="-317500" lvl="1" marL="914400" rtl="0" algn="l">
              <a:spcBef>
                <a:spcPts val="0"/>
              </a:spcBef>
              <a:spcAft>
                <a:spcPts val="0"/>
              </a:spcAft>
              <a:buSzPts val="1400"/>
              <a:buChar char="○"/>
            </a:pPr>
            <a:r>
              <a:rPr lang="en"/>
              <a:t>Does any one community area have more or less cases based on size and access to free clinics?</a:t>
            </a:r>
            <a:endParaRPr/>
          </a:p>
          <a:p>
            <a:pPr indent="-317500" lvl="1" marL="914400" rtl="0" algn="l">
              <a:spcBef>
                <a:spcPts val="0"/>
              </a:spcBef>
              <a:spcAft>
                <a:spcPts val="0"/>
              </a:spcAft>
              <a:buSzPts val="1400"/>
              <a:buChar char="○"/>
            </a:pPr>
            <a:r>
              <a:rPr lang="en"/>
              <a:t>Are there any patterns that can be predicted with Machine Learning?</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Using Python in </a:t>
            </a:r>
            <a:r>
              <a:rPr lang="en"/>
              <a:t>conjunction with seaborn, matplotlib.pyplot, pandas and numpy</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Small data sets lead to difficult 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4809000" cy="10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highest population areas</a:t>
            </a:r>
            <a:endParaRPr/>
          </a:p>
        </p:txBody>
      </p:sp>
      <p:pic>
        <p:nvPicPr>
          <p:cNvPr id="78" name="Google Shape;78;p16"/>
          <p:cNvPicPr preferRelativeResize="0"/>
          <p:nvPr/>
        </p:nvPicPr>
        <p:blipFill>
          <a:blip r:embed="rId3">
            <a:alphaModFix/>
          </a:blip>
          <a:stretch>
            <a:fillRect/>
          </a:stretch>
        </p:blipFill>
        <p:spPr>
          <a:xfrm rot="10800000">
            <a:off x="5200774" y="391350"/>
            <a:ext cx="3566101" cy="4669075"/>
          </a:xfrm>
          <a:prstGeom prst="rect">
            <a:avLst/>
          </a:prstGeom>
          <a:noFill/>
          <a:ln>
            <a:noFill/>
          </a:ln>
        </p:spPr>
      </p:pic>
      <p:graphicFrame>
        <p:nvGraphicFramePr>
          <p:cNvPr id="79" name="Google Shape;79;p16"/>
          <p:cNvGraphicFramePr/>
          <p:nvPr/>
        </p:nvGraphicFramePr>
        <p:xfrm>
          <a:off x="311700" y="1486938"/>
          <a:ext cx="3000000" cy="3000000"/>
        </p:xfrm>
        <a:graphic>
          <a:graphicData uri="http://schemas.openxmlformats.org/drawingml/2006/table">
            <a:tbl>
              <a:tblPr>
                <a:noFill/>
                <a:tableStyleId>{423840B1-486C-4B6F-BAD5-2E4B372F36A3}</a:tableStyleId>
              </a:tblPr>
              <a:tblGrid>
                <a:gridCol w="1570775"/>
                <a:gridCol w="1672675"/>
                <a:gridCol w="1468825"/>
              </a:tblGrid>
              <a:tr h="643200">
                <a:tc>
                  <a:txBody>
                    <a:bodyPr>
                      <a:noAutofit/>
                    </a:bodyPr>
                    <a:lstStyle/>
                    <a:p>
                      <a:pPr indent="0" lvl="0" marL="0" rtl="0" algn="l">
                        <a:spcBef>
                          <a:spcPts val="0"/>
                        </a:spcBef>
                        <a:spcAft>
                          <a:spcPts val="0"/>
                        </a:spcAft>
                        <a:buNone/>
                      </a:pPr>
                      <a:r>
                        <a:rPr lang="en" sz="1200">
                          <a:solidFill>
                            <a:srgbClr val="24292E"/>
                          </a:solidFill>
                          <a:highlight>
                            <a:srgbClr val="FFFFFF"/>
                          </a:highlight>
                        </a:rPr>
                        <a:t>Area</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Population_2010</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Clinics Available</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3200">
                <a:tc>
                  <a:txBody>
                    <a:bodyPr>
                      <a:noAutofit/>
                    </a:bodyPr>
                    <a:lstStyle/>
                    <a:p>
                      <a:pPr indent="0" lvl="0" marL="0" rtl="0" algn="l">
                        <a:spcBef>
                          <a:spcPts val="0"/>
                        </a:spcBef>
                        <a:spcAft>
                          <a:spcPts val="0"/>
                        </a:spcAft>
                        <a:buNone/>
                      </a:pPr>
                      <a:r>
                        <a:rPr lang="en" sz="1200">
                          <a:solidFill>
                            <a:srgbClr val="24292E"/>
                          </a:solidFill>
                          <a:highlight>
                            <a:srgbClr val="FFFFFF"/>
                          </a:highlight>
                        </a:rPr>
                        <a:t>Lake View (6)</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94,368</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3</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3200">
                <a:tc>
                  <a:txBody>
                    <a:bodyPr>
                      <a:noAutofit/>
                    </a:bodyPr>
                    <a:lstStyle/>
                    <a:p>
                      <a:pPr indent="0" lvl="0" marL="0" rtl="0" algn="l">
                        <a:spcBef>
                          <a:spcPts val="0"/>
                        </a:spcBef>
                        <a:spcAft>
                          <a:spcPts val="0"/>
                        </a:spcAft>
                        <a:buNone/>
                      </a:pPr>
                      <a:r>
                        <a:rPr lang="en" sz="1200">
                          <a:solidFill>
                            <a:srgbClr val="24292E"/>
                          </a:solidFill>
                          <a:highlight>
                            <a:srgbClr val="FFFFFF"/>
                          </a:highlight>
                        </a:rPr>
                        <a:t>Near North Side (8)</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80,484</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2</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3200">
                <a:tc>
                  <a:txBody>
                    <a:bodyPr>
                      <a:noAutofit/>
                    </a:bodyPr>
                    <a:lstStyle/>
                    <a:p>
                      <a:pPr indent="0" lvl="0" marL="0" rtl="0" algn="l">
                        <a:spcBef>
                          <a:spcPts val="0"/>
                        </a:spcBef>
                        <a:spcAft>
                          <a:spcPts val="0"/>
                        </a:spcAft>
                        <a:buNone/>
                      </a:pPr>
                      <a:r>
                        <a:rPr lang="en" sz="1200">
                          <a:solidFill>
                            <a:srgbClr val="24292E"/>
                          </a:solidFill>
                          <a:highlight>
                            <a:srgbClr val="FFFFFF"/>
                          </a:highlight>
                        </a:rPr>
                        <a:t>West Town (24)</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82,236</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5</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3200">
                <a:tc>
                  <a:txBody>
                    <a:bodyPr>
                      <a:noAutofit/>
                    </a:bodyPr>
                    <a:lstStyle/>
                    <a:p>
                      <a:pPr indent="0" lvl="0" marL="0" rtl="0" algn="l">
                        <a:spcBef>
                          <a:spcPts val="0"/>
                        </a:spcBef>
                        <a:spcAft>
                          <a:spcPts val="0"/>
                        </a:spcAft>
                        <a:buNone/>
                      </a:pPr>
                      <a:r>
                        <a:rPr lang="en" sz="1200">
                          <a:solidFill>
                            <a:srgbClr val="24292E"/>
                          </a:solidFill>
                          <a:highlight>
                            <a:srgbClr val="FFFFFF"/>
                          </a:highlight>
                        </a:rPr>
                        <a:t>Austin (25)</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98,514</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rgbClr val="24292E"/>
                          </a:solidFill>
                          <a:highlight>
                            <a:srgbClr val="FFFFFF"/>
                          </a:highlight>
                        </a:rPr>
                        <a:t>7</a:t>
                      </a:r>
                      <a:endParaRPr sz="1200">
                        <a:solidFill>
                          <a:srgbClr val="24292E"/>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highlight>
                  <a:srgbClr val="FFFFFF"/>
                </a:highlight>
                <a:latin typeface="Arial"/>
                <a:ea typeface="Arial"/>
                <a:cs typeface="Arial"/>
                <a:sym typeface="Arial"/>
              </a:rPr>
              <a:t>Chlamydia Cases for Males</a:t>
            </a:r>
            <a:endParaRPr/>
          </a:p>
        </p:txBody>
      </p:sp>
      <p:sp>
        <p:nvSpPr>
          <p:cNvPr id="85" name="Google Shape;85;p17"/>
          <p:cNvSpPr txBox="1"/>
          <p:nvPr>
            <p:ph idx="1" type="body"/>
          </p:nvPr>
        </p:nvSpPr>
        <p:spPr>
          <a:xfrm>
            <a:off x="311700" y="1152475"/>
            <a:ext cx="2685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These are the 4 most populated community areas in the Chicago area and are not missing any data</a:t>
            </a:r>
            <a:endParaRPr/>
          </a:p>
        </p:txBody>
      </p:sp>
      <p:pic>
        <p:nvPicPr>
          <p:cNvPr id="86" name="Google Shape;86;p17"/>
          <p:cNvPicPr preferRelativeResize="0"/>
          <p:nvPr/>
        </p:nvPicPr>
        <p:blipFill>
          <a:blip r:embed="rId3">
            <a:alphaModFix/>
          </a:blip>
          <a:stretch>
            <a:fillRect/>
          </a:stretch>
        </p:blipFill>
        <p:spPr>
          <a:xfrm>
            <a:off x="2996905" y="1152525"/>
            <a:ext cx="583539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a closer look part 1</a:t>
            </a:r>
            <a:endParaRPr/>
          </a:p>
        </p:txBody>
      </p:sp>
      <p:sp>
        <p:nvSpPr>
          <p:cNvPr id="92" name="Google Shape;92;p18"/>
          <p:cNvSpPr txBox="1"/>
          <p:nvPr>
            <p:ph idx="1" type="body"/>
          </p:nvPr>
        </p:nvSpPr>
        <p:spPr>
          <a:xfrm>
            <a:off x="311700" y="1152475"/>
            <a:ext cx="394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Austin and South Lawndale who have roughly equal land mass away from the city center and equal access to free clinics.</a:t>
            </a:r>
            <a:endParaRPr/>
          </a:p>
          <a:p>
            <a:pPr indent="0" lvl="0" marL="0" rtl="0" algn="l">
              <a:spcBef>
                <a:spcPts val="1600"/>
              </a:spcBef>
              <a:spcAft>
                <a:spcPts val="1600"/>
              </a:spcAft>
              <a:buNone/>
            </a:pPr>
            <a:r>
              <a:rPr lang="en"/>
              <a:t>Austin still seems to be an outlier with almost 6x as many cases on some years. </a:t>
            </a:r>
            <a:endParaRPr/>
          </a:p>
        </p:txBody>
      </p:sp>
      <p:pic>
        <p:nvPicPr>
          <p:cNvPr id="93" name="Google Shape;93;p18"/>
          <p:cNvPicPr preferRelativeResize="0"/>
          <p:nvPr/>
        </p:nvPicPr>
        <p:blipFill>
          <a:blip r:embed="rId3">
            <a:alphaModFix/>
          </a:blip>
          <a:stretch>
            <a:fillRect/>
          </a:stretch>
        </p:blipFill>
        <p:spPr>
          <a:xfrm>
            <a:off x="4374600" y="1206300"/>
            <a:ext cx="4457700" cy="248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Closer look pt 2</a:t>
            </a:r>
            <a:endParaRPr/>
          </a:p>
        </p:txBody>
      </p:sp>
      <p:sp>
        <p:nvSpPr>
          <p:cNvPr id="99" name="Google Shape;99;p19"/>
          <p:cNvSpPr txBox="1"/>
          <p:nvPr>
            <p:ph idx="1" type="body"/>
          </p:nvPr>
        </p:nvSpPr>
        <p:spPr>
          <a:xfrm>
            <a:off x="311700" y="1152475"/>
            <a:ext cx="3377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Austin out of the picture and only looking at the other populations over 80,000 we can see that there has been a drastic raise since 2010. </a:t>
            </a:r>
            <a:endParaRPr/>
          </a:p>
          <a:p>
            <a:pPr indent="0" lvl="0" marL="0" rtl="0" algn="l">
              <a:spcBef>
                <a:spcPts val="1600"/>
              </a:spcBef>
              <a:spcAft>
                <a:spcPts val="1600"/>
              </a:spcAft>
              <a:buNone/>
            </a:pPr>
            <a:r>
              <a:rPr lang="en"/>
              <a:t>In almost every community area of Chicago there was a dip in population between 00-10 but there isn’t any census data since then. </a:t>
            </a:r>
            <a:endParaRPr/>
          </a:p>
        </p:txBody>
      </p:sp>
      <p:pic>
        <p:nvPicPr>
          <p:cNvPr id="100" name="Google Shape;100;p19"/>
          <p:cNvPicPr preferRelativeResize="0"/>
          <p:nvPr/>
        </p:nvPicPr>
        <p:blipFill>
          <a:blip r:embed="rId3">
            <a:alphaModFix/>
          </a:blip>
          <a:stretch>
            <a:fillRect/>
          </a:stretch>
        </p:blipFill>
        <p:spPr>
          <a:xfrm>
            <a:off x="3623000" y="1223977"/>
            <a:ext cx="5209300" cy="318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the Data</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Small Data Set</a:t>
            </a:r>
            <a:endParaRPr/>
          </a:p>
          <a:p>
            <a:pPr indent="-317500" lvl="1" marL="914400" rtl="0" algn="l">
              <a:spcBef>
                <a:spcPts val="0"/>
              </a:spcBef>
              <a:spcAft>
                <a:spcPts val="0"/>
              </a:spcAft>
              <a:buSzPts val="1400"/>
              <a:buChar char="○"/>
            </a:pPr>
            <a:r>
              <a:rPr lang="en"/>
              <a:t>Very Few complete </a:t>
            </a:r>
            <a:r>
              <a:rPr lang="en"/>
              <a:t>columns</a:t>
            </a:r>
            <a:r>
              <a:rPr lang="en"/>
              <a:t> and rows</a:t>
            </a:r>
            <a:endParaRPr/>
          </a:p>
          <a:p>
            <a:pPr indent="-317500" lvl="1" marL="914400" rtl="0" algn="l">
              <a:spcBef>
                <a:spcPts val="0"/>
              </a:spcBef>
              <a:spcAft>
                <a:spcPts val="0"/>
              </a:spcAft>
              <a:buSzPts val="1400"/>
              <a:buChar char="○"/>
            </a:pPr>
            <a:r>
              <a:rPr lang="en"/>
              <a:t>Predictable trends are only visual</a:t>
            </a:r>
            <a:endParaRPr/>
          </a:p>
          <a:p>
            <a:pPr indent="-342900" lvl="0" marL="457200" rtl="0" algn="l">
              <a:spcBef>
                <a:spcPts val="0"/>
              </a:spcBef>
              <a:spcAft>
                <a:spcPts val="0"/>
              </a:spcAft>
              <a:buSzPts val="1800"/>
              <a:buChar char="●"/>
            </a:pPr>
            <a:r>
              <a:rPr lang="en"/>
              <a:t>No real categories</a:t>
            </a:r>
            <a:endParaRPr/>
          </a:p>
          <a:p>
            <a:pPr indent="-317500" lvl="1" marL="914400" rtl="0" algn="l">
              <a:spcBef>
                <a:spcPts val="0"/>
              </a:spcBef>
              <a:spcAft>
                <a:spcPts val="0"/>
              </a:spcAft>
              <a:buSzPts val="1400"/>
              <a:buChar char="○"/>
            </a:pPr>
            <a:r>
              <a:rPr lang="en"/>
              <a:t>Making educated </a:t>
            </a:r>
            <a:r>
              <a:rPr lang="en"/>
              <a:t>guesses</a:t>
            </a:r>
            <a:r>
              <a:rPr lang="en"/>
              <a:t> about how trends will continue or drop </a:t>
            </a:r>
            <a:r>
              <a:rPr lang="en"/>
              <a:t>is not</a:t>
            </a:r>
            <a:r>
              <a:rPr lang="en"/>
              <a:t> </a:t>
            </a:r>
            <a:r>
              <a:rPr lang="en"/>
              <a:t>statistically</a:t>
            </a:r>
            <a:r>
              <a:rPr lang="en"/>
              <a:t> </a:t>
            </a:r>
            <a:r>
              <a:rPr lang="en"/>
              <a:t>different</a:t>
            </a:r>
            <a:r>
              <a:rPr lang="en"/>
              <a:t> </a:t>
            </a:r>
            <a:endParaRPr/>
          </a:p>
          <a:p>
            <a:pPr indent="-317500" lvl="1" marL="914400" rtl="0" algn="l">
              <a:spcBef>
                <a:spcPts val="0"/>
              </a:spcBef>
              <a:spcAft>
                <a:spcPts val="0"/>
              </a:spcAft>
              <a:buSzPts val="1400"/>
              <a:buChar char="○"/>
            </a:pPr>
            <a:r>
              <a:rPr lang="en"/>
              <a:t>Also no real way to categorize new data</a:t>
            </a:r>
            <a:endParaRPr/>
          </a:p>
          <a:p>
            <a:pPr indent="-342900" lvl="0" marL="457200" rtl="0" algn="l">
              <a:spcBef>
                <a:spcPts val="0"/>
              </a:spcBef>
              <a:spcAft>
                <a:spcPts val="0"/>
              </a:spcAft>
              <a:buSzPts val="1800"/>
              <a:buChar char="●"/>
            </a:pPr>
            <a:r>
              <a:rPr lang="en"/>
              <a:t>Next time:</a:t>
            </a:r>
            <a:endParaRPr/>
          </a:p>
          <a:p>
            <a:pPr indent="-317500" lvl="1" marL="914400" rtl="0" algn="l">
              <a:spcBef>
                <a:spcPts val="0"/>
              </a:spcBef>
              <a:spcAft>
                <a:spcPts val="0"/>
              </a:spcAft>
              <a:buSzPts val="1400"/>
              <a:buChar char="○"/>
            </a:pPr>
            <a:r>
              <a:rPr lang="en"/>
              <a:t>Find a bigger data set and let it do the taking instead of looking for a problem that data might be able to solve</a:t>
            </a:r>
            <a:endParaRPr/>
          </a:p>
          <a:p>
            <a:pPr indent="-317500" lvl="1" marL="914400" rtl="0" algn="l">
              <a:spcBef>
                <a:spcPts val="0"/>
              </a:spcBef>
              <a:spcAft>
                <a:spcPts val="0"/>
              </a:spcAft>
              <a:buSzPts val="1400"/>
              <a:buChar char="○"/>
            </a:pPr>
            <a:r>
              <a:rPr lang="en"/>
              <a:t>Think about categories and predictive ability before diving into cleaning and wrangling for a data set that may not give any useful models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Data taught allowed me to try many techniques and improve my research skills, it did not necessarily come out with any useful predictive models or categorical data. Noting that the data set was extremely small and </a:t>
            </a:r>
            <a:r>
              <a:rPr lang="en"/>
              <a:t>therefore</a:t>
            </a:r>
            <a:r>
              <a:rPr lang="en"/>
              <a:t> had very few points in which to create anything more than what can be seen visually. </a:t>
            </a:r>
            <a:endParaRPr/>
          </a:p>
          <a:p>
            <a:pPr indent="0" lvl="0" marL="0" rtl="0" algn="l">
              <a:spcBef>
                <a:spcPts val="1600"/>
              </a:spcBef>
              <a:spcAft>
                <a:spcPts val="1600"/>
              </a:spcAft>
              <a:buNone/>
            </a:pPr>
            <a:r>
              <a:rPr lang="en"/>
              <a:t>While the sets were </a:t>
            </a:r>
            <a:r>
              <a:rPr lang="en"/>
              <a:t>statistically</a:t>
            </a:r>
            <a:r>
              <a:rPr lang="en"/>
              <a:t> different from one another and thus the Null Hypothesis</a:t>
            </a:r>
            <a:r>
              <a:rPr lang="en">
                <a:solidFill>
                  <a:srgbClr val="999999"/>
                </a:solidFill>
              </a:rPr>
              <a:t> </a:t>
            </a:r>
            <a:r>
              <a:rPr lang="en">
                <a:solidFill>
                  <a:srgbClr val="666666"/>
                </a:solidFill>
              </a:rPr>
              <a:t>:</a:t>
            </a:r>
            <a:r>
              <a:rPr lang="en">
                <a:solidFill>
                  <a:srgbClr val="999999"/>
                </a:solidFill>
              </a:rPr>
              <a:t> </a:t>
            </a:r>
            <a:r>
              <a:rPr lang="en">
                <a:solidFill>
                  <a:srgbClr val="666666"/>
                </a:solidFill>
                <a:highlight>
                  <a:srgbClr val="FFFFFF"/>
                </a:highlight>
              </a:rPr>
              <a:t>t</a:t>
            </a:r>
            <a:r>
              <a:rPr lang="en">
                <a:solidFill>
                  <a:srgbClr val="666666"/>
                </a:solidFill>
                <a:highlight>
                  <a:srgbClr val="FFFFFF"/>
                </a:highlight>
              </a:rPr>
              <a:t>hat the spread across the Chicago area communities can be represented as a whole and not by community area boundaries, is rejected and it would be useful to have these cases sorted by month or a longer data set could give more predictive power. </a:t>
            </a:r>
            <a:endParaRPr>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