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346" r:id="rId3"/>
    <p:sldId id="347" r:id="rId4"/>
    <p:sldId id="348" r:id="rId5"/>
    <p:sldId id="361" r:id="rId6"/>
    <p:sldId id="369" r:id="rId7"/>
    <p:sldId id="349" r:id="rId8"/>
    <p:sldId id="362" r:id="rId9"/>
    <p:sldId id="363" r:id="rId10"/>
    <p:sldId id="364" r:id="rId11"/>
    <p:sldId id="368" r:id="rId12"/>
    <p:sldId id="367" r:id="rId13"/>
    <p:sldId id="365" r:id="rId14"/>
    <p:sldId id="366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8" r:id="rId23"/>
    <p:sldId id="3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17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51A7F-FDD1-4AC6-87DB-4E210CAE099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142C-96BE-4045-B5C8-49BFC33D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3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0BEF43-939D-45FD-97D9-7759B423EA3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 don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t make them learn "Homoscedasticity". I just like saying it in public.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6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8EDCC-3BBB-40CE-B4F9-C68BC9E3CA4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But this is extremely conservative</a:t>
            </a:r>
          </a:p>
        </p:txBody>
      </p:sp>
    </p:spTree>
    <p:extLst>
      <p:ext uri="{BB962C8B-B14F-4D97-AF65-F5344CB8AC3E}">
        <p14:creationId xmlns:p14="http://schemas.microsoft.com/office/powerpoint/2010/main" val="227326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92CF59-C83E-4417-BC61-F9701ED0D26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middle group cannot be distinguished from the first or third groups, even though group 1 and group 3 are significantly different.</a:t>
            </a:r>
          </a:p>
        </p:txBody>
      </p:sp>
    </p:spTree>
    <p:extLst>
      <p:ext uri="{BB962C8B-B14F-4D97-AF65-F5344CB8AC3E}">
        <p14:creationId xmlns:p14="http://schemas.microsoft.com/office/powerpoint/2010/main" val="349313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Stock</a:t>
            </a:r>
          </a:p>
          <a:p>
            <a:r>
              <a:rPr lang="en-US" dirty="0"/>
              <a:t>03.26.17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8158" y="3984538"/>
            <a:ext cx="3719146" cy="1281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ea typeface="ＭＳ Ｐゴシック" charset="0"/>
                <a:cs typeface="ＭＳ Ｐゴシック" charset="0"/>
              </a:rPr>
              <a:t>Comparing means of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more than 2 groups</a:t>
            </a:r>
          </a:p>
        </p:txBody>
      </p:sp>
    </p:spTree>
    <p:extLst>
      <p:ext uri="{BB962C8B-B14F-4D97-AF65-F5344CB8AC3E}">
        <p14:creationId xmlns:p14="http://schemas.microsoft.com/office/powerpoint/2010/main" val="320094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let’s do an </a:t>
            </a:r>
            <a:r>
              <a:rPr lang="en-US" dirty="0" err="1"/>
              <a:t>anova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54141"/>
            <a:ext cx="10341445" cy="1971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2649" y="2254141"/>
            <a:ext cx="788276" cy="1198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1678" y="4367048"/>
            <a:ext cx="418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Df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8742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let’s do an </a:t>
            </a:r>
            <a:r>
              <a:rPr lang="en-US" dirty="0" err="1"/>
              <a:t>anova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54141"/>
            <a:ext cx="10341445" cy="1971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2097" y="2254141"/>
            <a:ext cx="1119351" cy="1198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1678" y="4367048"/>
            <a:ext cx="754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Sum of squares =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variance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190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let’s do an </a:t>
            </a:r>
            <a:r>
              <a:rPr lang="en-US" dirty="0" err="1"/>
              <a:t>anova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54141"/>
            <a:ext cx="10341445" cy="1971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2621" y="2254141"/>
            <a:ext cx="1340069" cy="1198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1678" y="4367048"/>
            <a:ext cx="76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Mean Squares =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Df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6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let’s do an </a:t>
            </a:r>
            <a:r>
              <a:rPr lang="en-US" dirty="0" err="1"/>
              <a:t>anova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54141"/>
            <a:ext cx="10341445" cy="1971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8098" y="2254141"/>
            <a:ext cx="1292772" cy="930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1677" y="4367048"/>
            <a:ext cx="871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 = F-statistic =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Group / Mean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Residuals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677" y="4890268"/>
            <a:ext cx="871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there is no difference, F &lt;= 1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5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let’s do an </a:t>
            </a:r>
            <a:r>
              <a:rPr lang="en-US" dirty="0" err="1"/>
              <a:t>anova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54141"/>
            <a:ext cx="10341445" cy="1971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93572" y="2254141"/>
            <a:ext cx="2049518" cy="985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1677" y="4367048"/>
            <a:ext cx="871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(&gt;F) = </a:t>
            </a: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677" y="4890268"/>
            <a:ext cx="871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there IS a difference,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 0.05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7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what?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251678" y="156078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All an ANOVA tells us is that </a:t>
            </a:r>
            <a:r>
              <a:rPr lang="en-US" altLang="en-US" sz="3200" i="1" dirty="0"/>
              <a:t>one </a:t>
            </a:r>
            <a:r>
              <a:rPr lang="en-US" altLang="en-US" sz="3200" dirty="0"/>
              <a:t>of the group means is different from the rest…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What else might we want to know?</a:t>
            </a:r>
          </a:p>
        </p:txBody>
      </p:sp>
    </p:spTree>
    <p:extLst>
      <p:ext uri="{BB962C8B-B14F-4D97-AF65-F5344CB8AC3E}">
        <p14:creationId xmlns:p14="http://schemas.microsoft.com/office/powerpoint/2010/main" val="241405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comparisons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283372" y="1622261"/>
            <a:ext cx="82486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Probability of a Type I error in </a:t>
            </a:r>
            <a:r>
              <a:rPr lang="en-US" altLang="en-US" sz="3600" i="1" dirty="0"/>
              <a:t>N</a:t>
            </a:r>
            <a:r>
              <a:rPr lang="en-US" altLang="en-US" sz="3600" dirty="0"/>
              <a:t> tests =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1-(1-</a:t>
            </a:r>
            <a:r>
              <a:rPr lang="en-US" altLang="en-US" sz="3600" i="1" dirty="0">
                <a:latin typeface="Symbol" panose="05050102010706020507" pitchFamily="18" charset="2"/>
              </a:rPr>
              <a:t>a</a:t>
            </a:r>
            <a:r>
              <a:rPr lang="en-US" altLang="en-US" sz="3600" dirty="0"/>
              <a:t>)</a:t>
            </a:r>
            <a:r>
              <a:rPr lang="en-US" altLang="en-US" sz="3600" baseline="30000" dirty="0"/>
              <a:t>N</a:t>
            </a:r>
            <a:endParaRPr lang="en-US" altLang="en-US" sz="3600" dirty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885089" y="3451061"/>
            <a:ext cx="625628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For 20 tests, the probability of at least one Type I error is </a:t>
            </a:r>
            <a:r>
              <a:rPr lang="en-US" altLang="en-US" sz="3600" b="1" dirty="0"/>
              <a:t>~65%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36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Yikes!</a:t>
            </a:r>
          </a:p>
        </p:txBody>
      </p:sp>
    </p:spTree>
    <p:extLst>
      <p:ext uri="{BB962C8B-B14F-4D97-AF65-F5344CB8AC3E}">
        <p14:creationId xmlns:p14="http://schemas.microsoft.com/office/powerpoint/2010/main" val="133187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"Bonferroni correction" for multiple comparisons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438401" y="2667001"/>
            <a:ext cx="44759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Uses a smaller </a:t>
            </a:r>
            <a:r>
              <a:rPr lang="en-US" altLang="en-US" i="1">
                <a:latin typeface="Symbol" panose="05050102010706020507" pitchFamily="18" charset="2"/>
              </a:rPr>
              <a:t>a</a:t>
            </a:r>
            <a:r>
              <a:rPr lang="en-US" altLang="en-US"/>
              <a:t> value:</a:t>
            </a:r>
          </a:p>
        </p:txBody>
      </p:sp>
      <p:graphicFrame>
        <p:nvGraphicFramePr>
          <p:cNvPr id="71684" name="Object 2"/>
          <p:cNvGraphicFramePr>
            <a:graphicFrameLocks noChangeAspect="1"/>
          </p:cNvGraphicFramePr>
          <p:nvPr/>
        </p:nvGraphicFramePr>
        <p:xfrm>
          <a:off x="5029200" y="3657601"/>
          <a:ext cx="4381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295400" imgH="355600" progId="Equation.3">
                  <p:embed/>
                </p:oleObj>
              </mc:Choice>
              <mc:Fallback>
                <p:oleObj name="Equation" r:id="rId4" imgW="1295400" imgH="355600" progId="Equation.3">
                  <p:embed/>
                  <p:pic>
                    <p:nvPicPr>
                      <p:cNvPr id="716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1"/>
                        <a:ext cx="4381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6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Which groups are different?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253" r="3804" b="10115"/>
          <a:stretch/>
        </p:blipFill>
        <p:spPr>
          <a:xfrm>
            <a:off x="1251678" y="1199395"/>
            <a:ext cx="9235966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Tukey-Kramer test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749973"/>
            <a:ext cx="10178322" cy="412962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/>
              <a:t>Done after finding variation among groups with 1-factor ANOVA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Compares </a:t>
            </a:r>
            <a:r>
              <a:rPr lang="en-US" altLang="en-US" sz="2800" b="1" i="1" dirty="0"/>
              <a:t>all </a:t>
            </a:r>
            <a:r>
              <a:rPr lang="en-US" altLang="en-US" sz="2800" dirty="0"/>
              <a:t>group means to </a:t>
            </a:r>
            <a:r>
              <a:rPr lang="en-US" altLang="en-US" sz="2800" b="1" i="1" dirty="0"/>
              <a:t>all other </a:t>
            </a:r>
            <a:r>
              <a:rPr lang="en-US" altLang="en-US" sz="2800" dirty="0"/>
              <a:t>group means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“pairwise”</a:t>
            </a:r>
          </a:p>
        </p:txBody>
      </p:sp>
    </p:spTree>
    <p:extLst>
      <p:ext uri="{BB962C8B-B14F-4D97-AF65-F5344CB8AC3E}">
        <p14:creationId xmlns:p14="http://schemas.microsoft.com/office/powerpoint/2010/main" val="1981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9574"/>
          </a:xfrm>
        </p:spPr>
        <p:txBody>
          <a:bodyPr/>
          <a:lstStyle/>
          <a:p>
            <a:r>
              <a:rPr lang="en-US" dirty="0"/>
              <a:t>ANOVA = Analysis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481959"/>
            <a:ext cx="10414805" cy="469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How much of the total variance is from differences in </a:t>
            </a:r>
            <a:r>
              <a:rPr lang="en-US" sz="2800" b="1" dirty="0"/>
              <a:t>group means</a:t>
            </a:r>
            <a:r>
              <a:rPr lang="en-US" sz="2800" dirty="0"/>
              <a:t>?</a:t>
            </a:r>
            <a:endParaRPr lang="en-US" sz="28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85393" y="5231754"/>
            <a:ext cx="7782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/>
              <a:t>Total       =      Group       +        Error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6" y="2070519"/>
            <a:ext cx="10592271" cy="314546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51676" y="6004205"/>
            <a:ext cx="10414805" cy="83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No </a:t>
            </a:r>
            <a:r>
              <a:rPr lang="en-US" sz="2800" b="1" dirty="0"/>
              <a:t>variance between groups </a:t>
            </a:r>
            <a:r>
              <a:rPr lang="en-US" sz="2800" dirty="0"/>
              <a:t>= all group means are the same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18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TUKEY Null hypotheses</a:t>
            </a:r>
          </a:p>
        </p:txBody>
      </p:sp>
      <p:pic>
        <p:nvPicPr>
          <p:cNvPr id="80899" name="Picture 4" descr=" temp.tiff                                                      00074C8F&#10;Copperhead                     C06A36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855" y="2643133"/>
            <a:ext cx="34544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99435" y="3707184"/>
            <a:ext cx="1418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902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use a series of two-sample </a:t>
            </a:r>
            <a:r>
              <a:rPr lang="en-US" altLang="en-US" i="1"/>
              <a:t>t</a:t>
            </a:r>
            <a:r>
              <a:rPr lang="en-US" altLang="en-US"/>
              <a:t>-tests?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592318" y="2438400"/>
            <a:ext cx="783189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Multiple comparisons would cause the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-tests to reject too many true null hypotheses.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Tukey-Kramer adjusts for the number of tests.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Tukey-Kramer also uses information about the variance within groups from all the data, so it has </a:t>
            </a:r>
            <a:r>
              <a:rPr lang="en-US" altLang="en-US" sz="2800" b="1" i="1" dirty="0"/>
              <a:t>more power </a:t>
            </a:r>
            <a:r>
              <a:rPr lang="en-US" altLang="en-US" sz="2400" i="1" dirty="0"/>
              <a:t>than a t-test with a Bonferroni correction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97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&#10;Tukey abc.png                                                  0028411D&#10;Copperhead                     C06A3687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81" y="1836081"/>
            <a:ext cx="4754563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414713" y="479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8499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50519"/>
              </p:ext>
            </p:extLst>
          </p:nvPr>
        </p:nvGraphicFramePr>
        <p:xfrm>
          <a:off x="6624145" y="2228195"/>
          <a:ext cx="22860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5" imgW="800100" imgH="635000" progId="Equation.3">
                  <p:embed/>
                </p:oleObj>
              </mc:Choice>
              <mc:Fallback>
                <p:oleObj name="Equation" r:id="rId5" imgW="800100" imgH="635000" progId="Equation.3">
                  <p:embed/>
                  <p:pic>
                    <p:nvPicPr>
                      <p:cNvPr id="849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145" y="2228195"/>
                        <a:ext cx="228600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9214946" y="2304394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306"/>
                </a:solidFill>
              </a:rPr>
              <a:t>Cannot reject</a:t>
            </a:r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9214946" y="3599794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306"/>
                </a:solidFill>
              </a:rPr>
              <a:t>Cannot reject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9214945" y="2913994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306"/>
                </a:solidFill>
              </a:rPr>
              <a:t>Reject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Letters show </a:t>
            </a:r>
            <a:r>
              <a:rPr lang="en-US" dirty="0" err="1"/>
              <a:t>tukey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5089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725" r="3640" b="10114"/>
          <a:stretch/>
        </p:blipFill>
        <p:spPr>
          <a:xfrm>
            <a:off x="1736835" y="1119350"/>
            <a:ext cx="9251731" cy="53602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show </a:t>
            </a:r>
            <a:r>
              <a:rPr lang="en-US" dirty="0" err="1"/>
              <a:t>tukey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85559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ANOVA hypotheses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8366" y="1728952"/>
            <a:ext cx="9519744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000" dirty="0"/>
              <a:t>H</a:t>
            </a:r>
            <a:r>
              <a:rPr lang="en-US" altLang="en-US" sz="4000" baseline="-25000" dirty="0"/>
              <a:t>0</a:t>
            </a:r>
            <a:r>
              <a:rPr lang="en-US" altLang="en-US" sz="4000" dirty="0"/>
              <a:t> : Variance among groups = 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4000" dirty="0"/>
              <a:t>H</a:t>
            </a:r>
            <a:r>
              <a:rPr lang="en-US" altLang="en-US" sz="4000" baseline="-25000" dirty="0"/>
              <a:t>0</a:t>
            </a:r>
            <a:r>
              <a:rPr lang="en-US" altLang="en-US" sz="4000" dirty="0"/>
              <a:t> : </a:t>
            </a:r>
            <a:r>
              <a:rPr lang="en-US" altLang="en-US" sz="4000" i="1" dirty="0">
                <a:latin typeface="Symbol" panose="05050102010706020507" pitchFamily="18" charset="2"/>
              </a:rPr>
              <a:t>m</a:t>
            </a:r>
            <a:r>
              <a:rPr lang="en-US" altLang="en-US" sz="4000" baseline="-25000" dirty="0"/>
              <a:t>1</a:t>
            </a:r>
            <a:r>
              <a:rPr lang="en-US" altLang="en-US" sz="4000" dirty="0"/>
              <a:t> = </a:t>
            </a:r>
            <a:r>
              <a:rPr lang="en-US" altLang="en-US" sz="4000" i="1" dirty="0">
                <a:latin typeface="Symbol" panose="05050102010706020507" pitchFamily="18" charset="2"/>
              </a:rPr>
              <a:t>m</a:t>
            </a:r>
            <a:r>
              <a:rPr lang="en-US" altLang="en-US" sz="4000" baseline="-25000" dirty="0"/>
              <a:t>2</a:t>
            </a:r>
            <a:r>
              <a:rPr lang="en-US" altLang="en-US" sz="4000" dirty="0"/>
              <a:t> = </a:t>
            </a:r>
            <a:r>
              <a:rPr lang="en-US" altLang="en-US" sz="4000" i="1" dirty="0">
                <a:latin typeface="Symbol" panose="05050102010706020507" pitchFamily="18" charset="2"/>
              </a:rPr>
              <a:t>m</a:t>
            </a:r>
            <a:r>
              <a:rPr lang="en-US" altLang="en-US" sz="4000" baseline="-25000" dirty="0"/>
              <a:t>3</a:t>
            </a:r>
            <a:r>
              <a:rPr lang="en-US" altLang="en-US" sz="4000" dirty="0"/>
              <a:t> = </a:t>
            </a:r>
            <a:r>
              <a:rPr lang="en-US" altLang="en-US" sz="4000" i="1" dirty="0">
                <a:latin typeface="Symbol" panose="05050102010706020507" pitchFamily="18" charset="2"/>
              </a:rPr>
              <a:t>m</a:t>
            </a:r>
            <a:r>
              <a:rPr lang="en-US" altLang="en-US" sz="4000" baseline="-25000" dirty="0"/>
              <a:t>4</a:t>
            </a:r>
            <a:r>
              <a:rPr lang="en-US" altLang="en-US" sz="4000" dirty="0"/>
              <a:t> = ... </a:t>
            </a:r>
            <a:r>
              <a:rPr lang="en-US" altLang="en-US" sz="4000" i="1" dirty="0" err="1">
                <a:latin typeface="Symbol" panose="05050102010706020507" pitchFamily="18" charset="2"/>
              </a:rPr>
              <a:t>m</a:t>
            </a:r>
            <a:r>
              <a:rPr lang="en-US" altLang="en-US" sz="4000" i="1" baseline="-25000" dirty="0" err="1"/>
              <a:t>k</a:t>
            </a:r>
            <a:r>
              <a:rPr lang="en-US" altLang="en-US" sz="40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4000" dirty="0"/>
              <a:t>H</a:t>
            </a:r>
            <a:r>
              <a:rPr lang="en-US" altLang="en-US" sz="4000" baseline="-25000" dirty="0"/>
              <a:t>A</a:t>
            </a:r>
            <a:r>
              <a:rPr lang="en-US" altLang="en-US" sz="4000" dirty="0"/>
              <a:t>: Variance among groups is not 0</a:t>
            </a:r>
            <a:endParaRPr lang="en-US" altLang="en-US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4000" dirty="0"/>
              <a:t>H</a:t>
            </a:r>
            <a:r>
              <a:rPr lang="en-US" altLang="en-US" sz="4000" baseline="-25000" dirty="0"/>
              <a:t>A</a:t>
            </a:r>
            <a:r>
              <a:rPr lang="en-US" altLang="en-US" sz="4000" dirty="0"/>
              <a:t>: at least one population mean is different</a:t>
            </a:r>
            <a:endParaRPr lang="en-US" altLang="en-US" sz="4000" dirty="0"/>
          </a:p>
          <a:p>
            <a:pPr eaLnBrk="1" hangingPunct="1">
              <a:lnSpc>
                <a:spcPct val="90000"/>
              </a:lnSpc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014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438400" y="1066800"/>
          <a:ext cx="37465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3657600" imgH="5054600" progId="Word.Document.8">
                  <p:embed/>
                </p:oleObj>
              </mc:Choice>
              <mc:Fallback>
                <p:oleObj name="Document" r:id="rId4" imgW="3657600" imgH="5054600" progId="Word.Documen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37465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629400" y="1600200"/>
            <a:ext cx="335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: all populations have equal means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629400" y="4419600"/>
            <a:ext cx="3352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: at least one population mean is different.</a:t>
            </a:r>
          </a:p>
        </p:txBody>
      </p:sp>
    </p:spTree>
    <p:extLst>
      <p:ext uri="{BB962C8B-B14F-4D97-AF65-F5344CB8AC3E}">
        <p14:creationId xmlns:p14="http://schemas.microsoft.com/office/powerpoint/2010/main" val="379492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catch/day at 4 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877"/>
          <a:stretch/>
        </p:blipFill>
        <p:spPr>
          <a:xfrm>
            <a:off x="2345101" y="1355834"/>
            <a:ext cx="7991475" cy="51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catch/day at 4 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53" r="3804" b="10115"/>
          <a:stretch/>
        </p:blipFill>
        <p:spPr>
          <a:xfrm>
            <a:off x="1251678" y="1199395"/>
            <a:ext cx="9235966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0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481958" y="1525151"/>
            <a:ext cx="9348951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742950" indent="-74295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>
                <a:latin typeface="+mn-lt"/>
              </a:rPr>
              <a:t>Random samples</a:t>
            </a:r>
          </a:p>
          <a:p>
            <a:pPr marL="742950" indent="-74295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en-US" dirty="0">
              <a:latin typeface="+mn-lt"/>
            </a:endParaRPr>
          </a:p>
          <a:p>
            <a:pPr marL="742950" indent="-74295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>
                <a:latin typeface="+mn-lt"/>
              </a:rPr>
              <a:t>Each group is normally distributed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latin typeface="+mn-lt"/>
              </a:rPr>
              <a:t>But “surprisingly robust” – Central Limit Theorem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3200" dirty="0">
              <a:latin typeface="+mn-lt"/>
            </a:endParaRPr>
          </a:p>
          <a:p>
            <a:pPr marL="742950" indent="-74295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altLang="en-US" dirty="0">
                <a:latin typeface="+mn-lt"/>
              </a:rPr>
              <a:t>Each group has equal variance  	(</a:t>
            </a:r>
            <a:r>
              <a:rPr lang="en-US" altLang="en-US" i="1" dirty="0">
                <a:solidFill>
                  <a:srgbClr val="FF0000"/>
                </a:solidFill>
                <a:latin typeface="+mn-lt"/>
              </a:rPr>
              <a:t>Homoscedasticity</a:t>
            </a:r>
            <a:r>
              <a:rPr lang="en-US" altLang="en-US" dirty="0">
                <a:latin typeface="+mn-lt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latin typeface="+mn-lt"/>
              </a:rPr>
              <a:t>Robust if sample sizes are large and equal, </a:t>
            </a:r>
            <a:r>
              <a:rPr lang="en-US" altLang="en-US" sz="2800" i="1" dirty="0">
                <a:latin typeface="+mn-lt"/>
              </a:rPr>
              <a:t>up to 10-fold difference in variances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1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6153"/>
          </a:xfrm>
        </p:spPr>
        <p:txBody>
          <a:bodyPr>
            <a:normAutofit fontScale="90000"/>
          </a:bodyPr>
          <a:lstStyle/>
          <a:p>
            <a:r>
              <a:rPr lang="en-US" dirty="0"/>
              <a:t>Is each group normal-distributed?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59" y="1031138"/>
            <a:ext cx="7958959" cy="56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variances roughly equal?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253" r="3804" b="10115"/>
          <a:stretch/>
        </p:blipFill>
        <p:spPr>
          <a:xfrm>
            <a:off x="1251678" y="1199395"/>
            <a:ext cx="9235966" cy="518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8152" y="1351297"/>
            <a:ext cx="1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 = 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6290" y="1351297"/>
            <a:ext cx="1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 = 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2539" y="1351297"/>
            <a:ext cx="1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 = 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628" y="1359730"/>
            <a:ext cx="1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 = 47</a:t>
            </a:r>
          </a:p>
        </p:txBody>
      </p:sp>
    </p:spTree>
    <p:extLst>
      <p:ext uri="{BB962C8B-B14F-4D97-AF65-F5344CB8AC3E}">
        <p14:creationId xmlns:p14="http://schemas.microsoft.com/office/powerpoint/2010/main" val="407656200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869</TotalTime>
  <Words>481</Words>
  <Application>Microsoft Office PowerPoint</Application>
  <PresentationFormat>Widescreen</PresentationFormat>
  <Paragraphs>81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PGothic</vt:lpstr>
      <vt:lpstr>MS PGothic</vt:lpstr>
      <vt:lpstr>Yu Gothic</vt:lpstr>
      <vt:lpstr>Arial</vt:lpstr>
      <vt:lpstr>Calibri</vt:lpstr>
      <vt:lpstr>Gill Sans MT</vt:lpstr>
      <vt:lpstr>Impact</vt:lpstr>
      <vt:lpstr>Symbol</vt:lpstr>
      <vt:lpstr>Badge</vt:lpstr>
      <vt:lpstr>Microsoft Word 97 - 2004 Document</vt:lpstr>
      <vt:lpstr>Microsoft Equation</vt:lpstr>
      <vt:lpstr>ANOVA</vt:lpstr>
      <vt:lpstr>ANOVA = Analysis of variance</vt:lpstr>
      <vt:lpstr>ANOVA hypotheses</vt:lpstr>
      <vt:lpstr>PowerPoint Presentation</vt:lpstr>
      <vt:lpstr>EX: catch/day at 4 sites</vt:lpstr>
      <vt:lpstr>EX: catch/day at 4 sites</vt:lpstr>
      <vt:lpstr>Assumptions</vt:lpstr>
      <vt:lpstr>Is each group normal-distributed?</vt:lpstr>
      <vt:lpstr>Are variances roughly equal?</vt:lpstr>
      <vt:lpstr>Great, let’s do an anova!</vt:lpstr>
      <vt:lpstr>Great, let’s do an anova!</vt:lpstr>
      <vt:lpstr>Great, let’s do an anova!</vt:lpstr>
      <vt:lpstr>Great, let’s do an anova!</vt:lpstr>
      <vt:lpstr>Great, let’s do an anova!</vt:lpstr>
      <vt:lpstr>So what?</vt:lpstr>
      <vt:lpstr>Multiple comparisons</vt:lpstr>
      <vt:lpstr>"Bonferroni correction" for multiple comparisons</vt:lpstr>
      <vt:lpstr>Which groups are different?</vt:lpstr>
      <vt:lpstr>Tukey-Kramer test</vt:lpstr>
      <vt:lpstr>TUKEY Null hypotheses</vt:lpstr>
      <vt:lpstr>Why not use a series of two-sample t-tests?</vt:lpstr>
      <vt:lpstr>Letters show tukey results</vt:lpstr>
      <vt:lpstr>Letters show tukey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Stats</dc:title>
  <dc:creator>Sarah</dc:creator>
  <cp:lastModifiedBy>Sarah</cp:lastModifiedBy>
  <cp:revision>41</cp:revision>
  <dcterms:created xsi:type="dcterms:W3CDTF">2017-03-20T14:47:22Z</dcterms:created>
  <dcterms:modified xsi:type="dcterms:W3CDTF">2017-03-23T18:22:02Z</dcterms:modified>
</cp:coreProperties>
</file>