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304" r:id="rId5"/>
    <p:sldId id="260" r:id="rId6"/>
    <p:sldId id="263" r:id="rId7"/>
    <p:sldId id="307" r:id="rId8"/>
    <p:sldId id="264" r:id="rId9"/>
    <p:sldId id="268" r:id="rId10"/>
    <p:sldId id="305" r:id="rId11"/>
    <p:sldId id="274" r:id="rId12"/>
    <p:sldId id="275" r:id="rId13"/>
    <p:sldId id="277" r:id="rId14"/>
    <p:sldId id="278" r:id="rId15"/>
    <p:sldId id="280" r:id="rId16"/>
    <p:sldId id="306" r:id="rId17"/>
    <p:sldId id="288" r:id="rId18"/>
    <p:sldId id="292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51A7F-FDD1-4AC6-87DB-4E210CAE099D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8142C-96BE-4045-B5C8-49BFC33D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07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DA7E05-166E-A34F-9A7A-B81E602633D7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Focus in the meaning of residuals</a:t>
            </a:r>
          </a:p>
        </p:txBody>
      </p:sp>
    </p:spTree>
    <p:extLst>
      <p:ext uri="{BB962C8B-B14F-4D97-AF65-F5344CB8AC3E}">
        <p14:creationId xmlns:p14="http://schemas.microsoft.com/office/powerpoint/2010/main" val="44565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AD8E18A-D1DA-594F-B992-51F5694AD97A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This is the definition of a least squares regression line</a:t>
            </a:r>
          </a:p>
        </p:txBody>
      </p:sp>
    </p:spTree>
    <p:extLst>
      <p:ext uri="{BB962C8B-B14F-4D97-AF65-F5344CB8AC3E}">
        <p14:creationId xmlns:p14="http://schemas.microsoft.com/office/powerpoint/2010/main" val="3614741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i="1">
                <a:ea typeface="ＭＳ Ｐゴシック" charset="0"/>
                <a:cs typeface="ＭＳ Ｐゴシック" charset="0"/>
              </a:rPr>
              <a:t>Spalding,K. L.,B. A. Buchholz,L.-E. Bergman, H.Druid,and J.Frisén. 2005. Forensics:age written in teeth by nuclear tests. Nature 437: 333–334. 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F2A08C-3CC3-B746-902A-9C9C6DBCA044}" type="slidenum">
              <a:rPr lang="en-US" sz="1200"/>
              <a:pPr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8202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i="1">
                <a:ea typeface="ＭＳ Ｐゴシック" charset="0"/>
                <a:cs typeface="ＭＳ Ｐゴシック" charset="0"/>
              </a:rPr>
              <a:t>Spalding,K. L.,B. A. Buchholz,L.-E. Bergman, H.Druid,and J.Frisén. 2005. Forensics:age written in teeth by nuclear tests. Nature 437: 333–334. 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F2A08C-3CC3-B746-902A-9C9C6DBCA044}" type="slidenum">
              <a:rPr lang="en-US" sz="1200"/>
              <a:pPr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3420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A7CA52-2237-E646-AE4C-389E57F0FB3B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The data set actually goes up to about 85000 sq meters.</a:t>
            </a:r>
          </a:p>
        </p:txBody>
      </p:sp>
    </p:spTree>
    <p:extLst>
      <p:ext uri="{BB962C8B-B14F-4D97-AF65-F5344CB8AC3E}">
        <p14:creationId xmlns:p14="http://schemas.microsoft.com/office/powerpoint/2010/main" val="165328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png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Linear</a:t>
            </a:r>
            <a:br>
              <a:rPr lang="en-US" sz="6000" dirty="0"/>
            </a:br>
            <a:r>
              <a:rPr lang="en-US" sz="6000" dirty="0"/>
              <a:t>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Brian Stock</a:t>
            </a:r>
          </a:p>
          <a:p>
            <a:r>
              <a:rPr lang="en-US" dirty="0"/>
              <a:t>03.27.17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83723" y="4455141"/>
            <a:ext cx="4792717" cy="12811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>
                <a:ea typeface="ＭＳ Ｐゴシック" charset="0"/>
                <a:cs typeface="ＭＳ Ｐゴシック" charset="0"/>
              </a:rPr>
              <a:t>Two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3200943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1676401" y="6477001"/>
            <a:ext cx="74683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i="1"/>
              <a:t>Data from 1965 to present from Spalding et al. 2005. Forensics: age written in teeth by nuclear tests. </a:t>
            </a:r>
            <a:r>
              <a:rPr lang="en-US" sz="1200" b="1" i="1"/>
              <a:t>Nature</a:t>
            </a:r>
            <a:r>
              <a:rPr lang="en-US" sz="1200" i="1"/>
              <a:t> 437: 333–334.</a:t>
            </a:r>
          </a:p>
        </p:txBody>
      </p:sp>
      <p:pic>
        <p:nvPicPr>
          <p:cNvPr id="29700" name="Picture 3" descr="radioactive teethno lin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68" y="1711435"/>
            <a:ext cx="5562932" cy="415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7344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Ex: Age ~ TOOTH radioactivity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569705"/>
              </p:ext>
            </p:extLst>
          </p:nvPr>
        </p:nvGraphicFramePr>
        <p:xfrm>
          <a:off x="1251678" y="1711435"/>
          <a:ext cx="4209283" cy="790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Equation" r:id="rId5" imgW="1282700" imgH="241300" progId="Equation.3">
                  <p:embed/>
                </p:oleObj>
              </mc:Choice>
              <mc:Fallback>
                <p:oleObj name="Equation" r:id="rId5" imgW="1282700" imgH="241300" progId="Equation.3">
                  <p:embed/>
                  <p:pic>
                    <p:nvPicPr>
                      <p:cNvPr id="3584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678" y="1711435"/>
                        <a:ext cx="4209283" cy="790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548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Predicting </a:t>
            </a: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Y</a:t>
            </a: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 from </a:t>
            </a: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X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695964"/>
              </p:ext>
            </p:extLst>
          </p:nvPr>
        </p:nvGraphicFramePr>
        <p:xfrm>
          <a:off x="1251679" y="3402889"/>
          <a:ext cx="4615390" cy="2247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Equation" r:id="rId3" imgW="1511300" imgH="736600" progId="Equation.3">
                  <p:embed/>
                </p:oleObj>
              </mc:Choice>
              <mc:Fallback>
                <p:oleObj name="Equation" r:id="rId3" imgW="1511300" imgH="736600" progId="Equation.3">
                  <p:embed/>
                  <p:pic>
                    <p:nvPicPr>
                      <p:cNvPr id="368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679" y="3402889"/>
                        <a:ext cx="4615390" cy="2247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1251679" y="1437290"/>
            <a:ext cx="437661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latin typeface="Times" charset="0"/>
              </a:rPr>
              <a:t>If a cadaver has a tooth with </a:t>
            </a:r>
            <a:r>
              <a:rPr lang="en-US" sz="2800" dirty="0">
                <a:latin typeface="Symbol" charset="0"/>
                <a:cs typeface="Symbol" charset="0"/>
              </a:rPr>
              <a:t>D</a:t>
            </a:r>
            <a:r>
              <a:rPr lang="en-US" sz="2800" baseline="30000" dirty="0">
                <a:latin typeface="Times" charset="0"/>
              </a:rPr>
              <a:t>14</a:t>
            </a:r>
            <a:r>
              <a:rPr lang="en-US" sz="2800" dirty="0">
                <a:latin typeface="Times" charset="0"/>
              </a:rPr>
              <a:t>C = 200, what does the linear model predict its year of birth to be?</a:t>
            </a:r>
          </a:p>
        </p:txBody>
      </p:sp>
      <p:pic>
        <p:nvPicPr>
          <p:cNvPr id="5" name="Picture 3" descr="radioactive teethno lin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68" y="1711435"/>
            <a:ext cx="5562932" cy="415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8115955" y="2977063"/>
            <a:ext cx="173421" cy="17342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endCxn id="2" idx="4"/>
          </p:cNvCxnSpPr>
          <p:nvPr/>
        </p:nvCxnSpPr>
        <p:spPr>
          <a:xfrm flipH="1" flipV="1">
            <a:off x="8202666" y="3150484"/>
            <a:ext cx="3122" cy="191681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6946595" y="3063773"/>
            <a:ext cx="116935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96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b="1" baseline="30000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b="1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22349" y="315480"/>
            <a:ext cx="8038096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predicts the amount of variance in </a:t>
            </a:r>
            <a:r>
              <a:rPr lang="en-US" sz="2800" i="1" dirty="0">
                <a:latin typeface="Arial" charset="0"/>
                <a:ea typeface="ＭＳ Ｐゴシック" charset="0"/>
                <a:cs typeface="ＭＳ Ｐゴシック" charset="0"/>
              </a:rPr>
              <a:t>Y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explained by the linear model</a:t>
            </a:r>
            <a:endParaRPr lang="en-US" sz="2800" dirty="0"/>
          </a:p>
        </p:txBody>
      </p:sp>
      <p:pic>
        <p:nvPicPr>
          <p:cNvPr id="7" name="Picture 2" descr="r^2 graph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891" y="1367366"/>
            <a:ext cx="6829547" cy="5083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18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609599"/>
            <a:ext cx="7848600" cy="159026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rgbClr val="FF0306"/>
                </a:solidFill>
                <a:latin typeface="+mn-lt"/>
                <a:ea typeface="ＭＳ Ｐゴシック" charset="0"/>
                <a:cs typeface="ＭＳ Ｐゴシック" charset="0"/>
              </a:rPr>
              <a:t>Caution</a:t>
            </a:r>
            <a:r>
              <a:rPr lang="en-US" sz="4000" dirty="0">
                <a:latin typeface="+mn-lt"/>
                <a:ea typeface="ＭＳ Ｐゴシック" charset="0"/>
                <a:cs typeface="ＭＳ Ｐゴシック" charset="0"/>
              </a:rPr>
              <a:t>: It is unwise to extrapolate beyond the range of the data.</a:t>
            </a:r>
          </a:p>
        </p:txBody>
      </p:sp>
      <p:pic>
        <p:nvPicPr>
          <p:cNvPr id="39938" name="Picture 3" descr="&#10;biohazard.GIF                                                  000D6295 Jackalope                      B75E0785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794" y="609600"/>
            <a:ext cx="811212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6858000" y="2343784"/>
            <a:ext cx="28003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Number of species of fish as predicted by the area of a desert pool</a:t>
            </a: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6858000" y="3805534"/>
            <a:ext cx="36433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If we were to extrapolate to ask how many species might be in a pool of 50000m</a:t>
            </a:r>
            <a:r>
              <a:rPr lang="en-US" baseline="30000" dirty="0"/>
              <a:t>2</a:t>
            </a:r>
            <a:r>
              <a:rPr lang="en-US" dirty="0"/>
              <a:t>, we would guess about 20.</a:t>
            </a:r>
          </a:p>
        </p:txBody>
      </p:sp>
      <p:pic>
        <p:nvPicPr>
          <p:cNvPr id="39941" name="Picture 7" descr="untitled.png                                                   00074C8F&#10;Copperhead                     C06A3687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794" y="2360612"/>
            <a:ext cx="4884798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91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>
                <a:latin typeface="+mn-lt"/>
                <a:ea typeface="ＭＳ Ｐゴシック" charset="0"/>
                <a:cs typeface="ＭＳ Ｐゴシック" charset="0"/>
              </a:rPr>
              <a:t>More data on fish in desert pools</a:t>
            </a:r>
          </a:p>
        </p:txBody>
      </p:sp>
      <p:pic>
        <p:nvPicPr>
          <p:cNvPr id="40962" name="Picture 4" descr="untitled.png                                                   00074C8F&#10;Copperhead                     C06A3687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140" y="1330325"/>
            <a:ext cx="6338887" cy="507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5"/>
          <p:cNvSpPr>
            <a:spLocks noChangeArrowheads="1"/>
          </p:cNvSpPr>
          <p:nvPr/>
        </p:nvSpPr>
        <p:spPr bwMode="auto">
          <a:xfrm>
            <a:off x="3352800" y="6172200"/>
            <a:ext cx="9906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05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dirty="0">
                <a:latin typeface="+mn-lt"/>
                <a:ea typeface="ＭＳ Ｐゴシック" charset="0"/>
                <a:cs typeface="ＭＳ Ｐゴシック" charset="0"/>
              </a:rPr>
              <a:t>Regression </a:t>
            </a:r>
            <a:r>
              <a:rPr lang="en-US" sz="4800" dirty="0" err="1">
                <a:latin typeface="+mn-lt"/>
                <a:ea typeface="ＭＳ Ｐゴシック" charset="0"/>
                <a:cs typeface="ＭＳ Ｐゴシック" charset="0"/>
              </a:rPr>
              <a:t>hypotheseS</a:t>
            </a:r>
            <a:endParaRPr lang="en-US" sz="4800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5058" name="Rectangle 3"/>
          <p:cNvSpPr>
            <a:spLocks noChangeArrowheads="1"/>
          </p:cNvSpPr>
          <p:nvPr/>
        </p:nvSpPr>
        <p:spPr bwMode="auto">
          <a:xfrm>
            <a:off x="2367251" y="1554474"/>
            <a:ext cx="20569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dirty="0"/>
              <a:t>H</a:t>
            </a:r>
            <a:r>
              <a:rPr lang="en-US" sz="4000" baseline="-25000" dirty="0"/>
              <a:t>0</a:t>
            </a:r>
            <a:r>
              <a:rPr lang="en-US" sz="4000" dirty="0"/>
              <a:t>: </a:t>
            </a:r>
            <a:r>
              <a:rPr lang="en-US" sz="4000" dirty="0">
                <a:latin typeface="Symbol" charset="0"/>
                <a:sym typeface="Symbol" charset="0"/>
              </a:rPr>
              <a:t></a:t>
            </a:r>
            <a:r>
              <a:rPr lang="en-US" sz="4000" dirty="0"/>
              <a:t> = 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919" y="2479875"/>
            <a:ext cx="4161574" cy="38871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92072" y="1554474"/>
            <a:ext cx="21130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dirty="0"/>
              <a:t>H</a:t>
            </a:r>
            <a:r>
              <a:rPr lang="en-US" sz="4000" baseline="-25000" dirty="0"/>
              <a:t>A</a:t>
            </a:r>
            <a:r>
              <a:rPr lang="en-US" sz="4000" dirty="0"/>
              <a:t>: </a:t>
            </a:r>
            <a:r>
              <a:rPr lang="en-US" sz="4000" dirty="0">
                <a:latin typeface="Symbol" charset="0"/>
                <a:sym typeface="Symbol" charset="0"/>
              </a:rPr>
              <a:t></a:t>
            </a:r>
            <a:r>
              <a:rPr lang="en-US" sz="4000" dirty="0"/>
              <a:t> ≠ 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698" y="2727076"/>
            <a:ext cx="2825537" cy="2613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574" y="2727075"/>
            <a:ext cx="2844005" cy="261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77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Hypothesis test: </a:t>
            </a:r>
            <a:r>
              <a:rPr lang="en-US" sz="5400" dirty="0">
                <a:latin typeface="+mn-lt"/>
                <a:sym typeface="Symbol" charset="0"/>
              </a:rPr>
              <a:t>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6322" name="Rectangle 3"/>
          <p:cNvSpPr>
            <a:spLocks noChangeArrowheads="1"/>
          </p:cNvSpPr>
          <p:nvPr/>
        </p:nvSpPr>
        <p:spPr bwMode="auto">
          <a:xfrm>
            <a:off x="2701925" y="2147889"/>
            <a:ext cx="1919372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H</a:t>
            </a:r>
            <a:r>
              <a:rPr lang="en-US" sz="3600" baseline="-25000" dirty="0"/>
              <a:t>0</a:t>
            </a:r>
            <a:r>
              <a:rPr lang="en-US" sz="3600" dirty="0"/>
              <a:t>: </a:t>
            </a:r>
            <a:r>
              <a:rPr lang="en-US" sz="3600" dirty="0">
                <a:latin typeface="Symbol" charset="0"/>
                <a:sym typeface="Symbol" charset="0"/>
              </a:rPr>
              <a:t></a:t>
            </a:r>
            <a:r>
              <a:rPr lang="en-US" sz="3600" dirty="0"/>
              <a:t> = 0</a:t>
            </a:r>
          </a:p>
          <a:p>
            <a:pPr>
              <a:spcAft>
                <a:spcPts val="600"/>
              </a:spcAft>
            </a:pPr>
            <a:r>
              <a:rPr lang="en-US" sz="3600" dirty="0"/>
              <a:t>H</a:t>
            </a:r>
            <a:r>
              <a:rPr lang="en-US" sz="3600" baseline="-25000" dirty="0"/>
              <a:t>A</a:t>
            </a:r>
            <a:r>
              <a:rPr lang="en-US" sz="3600" dirty="0"/>
              <a:t>: </a:t>
            </a:r>
            <a:r>
              <a:rPr lang="en-US" sz="3600" dirty="0">
                <a:latin typeface="Symbol" charset="0"/>
                <a:sym typeface="Symbol" charset="0"/>
              </a:rPr>
              <a:t></a:t>
            </a:r>
            <a:r>
              <a:rPr lang="en-US" sz="3600" dirty="0"/>
              <a:t> ≠ 0</a:t>
            </a:r>
          </a:p>
        </p:txBody>
      </p:sp>
      <p:graphicFrame>
        <p:nvGraphicFramePr>
          <p:cNvPr id="56323" name="Object 2"/>
          <p:cNvGraphicFramePr>
            <a:graphicFrameLocks noChangeAspect="1"/>
          </p:cNvGraphicFramePr>
          <p:nvPr/>
        </p:nvGraphicFramePr>
        <p:xfrm>
          <a:off x="6858000" y="1906588"/>
          <a:ext cx="1828800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Equation" r:id="rId3" imgW="647700" imgH="406400" progId="Equation.3">
                  <p:embed/>
                </p:oleObj>
              </mc:Choice>
              <mc:Fallback>
                <p:oleObj name="Equation" r:id="rId3" imgW="647700" imgH="406400" progId="Equation.3">
                  <p:embed/>
                  <p:pic>
                    <p:nvPicPr>
                      <p:cNvPr id="5632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906588"/>
                        <a:ext cx="1828800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3"/>
          <p:cNvGraphicFramePr>
            <a:graphicFrameLocks noChangeAspect="1"/>
          </p:cNvGraphicFramePr>
          <p:nvPr/>
        </p:nvGraphicFramePr>
        <p:xfrm>
          <a:off x="5776914" y="3394076"/>
          <a:ext cx="37369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Equation" r:id="rId5" imgW="1358900" imgH="393700" progId="Equation.3">
                  <p:embed/>
                </p:oleObj>
              </mc:Choice>
              <mc:Fallback>
                <p:oleObj name="Equation" r:id="rId5" imgW="1358900" imgH="393700" progId="Equation.3">
                  <p:embed/>
                  <p:pic>
                    <p:nvPicPr>
                      <p:cNvPr id="563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6914" y="3394076"/>
                        <a:ext cx="3736975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Rectangle 6"/>
          <p:cNvSpPr>
            <a:spLocks noChangeArrowheads="1"/>
          </p:cNvSpPr>
          <p:nvPr/>
        </p:nvSpPr>
        <p:spPr bwMode="auto">
          <a:xfrm>
            <a:off x="5719764" y="4806951"/>
            <a:ext cx="33634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t</a:t>
            </a:r>
            <a:r>
              <a:rPr lang="en-US" sz="3600" baseline="-25000"/>
              <a:t>0.0001(2),14</a:t>
            </a:r>
            <a:r>
              <a:rPr lang="en-US" sz="3600"/>
              <a:t>= ±5.36</a:t>
            </a:r>
          </a:p>
        </p:txBody>
      </p:sp>
      <p:sp>
        <p:nvSpPr>
          <p:cNvPr id="56326" name="Rectangle 7"/>
          <p:cNvSpPr>
            <a:spLocks noChangeArrowheads="1"/>
          </p:cNvSpPr>
          <p:nvPr/>
        </p:nvSpPr>
        <p:spPr bwMode="auto">
          <a:xfrm>
            <a:off x="5715001" y="5791200"/>
            <a:ext cx="3002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So we can reject H</a:t>
            </a:r>
            <a:r>
              <a:rPr lang="en-US" baseline="-25000"/>
              <a:t>0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/>
              <a:t>&lt;0.0001</a:t>
            </a:r>
          </a:p>
        </p:txBody>
      </p:sp>
    </p:spTree>
    <p:extLst>
      <p:ext uri="{BB962C8B-B14F-4D97-AF65-F5344CB8AC3E}">
        <p14:creationId xmlns:p14="http://schemas.microsoft.com/office/powerpoint/2010/main" val="1998716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confidence intervals for predictions of:</a:t>
            </a:r>
            <a:endParaRPr lang="en-US" b="1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pic>
        <p:nvPicPr>
          <p:cNvPr id="54274" name="Picture 1" descr="radioactive teeth confidence ban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2729062"/>
            <a:ext cx="5068891" cy="383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55734" y="2020288"/>
            <a:ext cx="3564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cap="all" spc="200" dirty="0">
                <a:solidFill>
                  <a:srgbClr val="171312"/>
                </a:solidFill>
                <a:ea typeface="ＭＳ Ｐゴシック" charset="0"/>
                <a:cs typeface="ＭＳ Ｐゴシック" charset="0"/>
              </a:rPr>
              <a:t>mean </a:t>
            </a:r>
            <a:r>
              <a:rPr lang="en-US" sz="4000" b="1" i="1" cap="all" spc="200" dirty="0">
                <a:solidFill>
                  <a:srgbClr val="171312"/>
                </a:solidFill>
                <a:ea typeface="ＭＳ Ｐゴシック" charset="0"/>
                <a:cs typeface="ＭＳ Ｐゴシック" charset="0"/>
              </a:rPr>
              <a:t>Y</a:t>
            </a:r>
            <a:endParaRPr lang="en-US" sz="1200" dirty="0"/>
          </a:p>
        </p:txBody>
      </p:sp>
      <p:pic>
        <p:nvPicPr>
          <p:cNvPr id="5" name="Picture 1" descr="radioactive teeth prediction interv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39" y="2729061"/>
            <a:ext cx="5122169" cy="383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81995" y="2021176"/>
            <a:ext cx="4781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spc="200" dirty="0">
                <a:solidFill>
                  <a:srgbClr val="171312"/>
                </a:solidFill>
                <a:ea typeface="ＭＳ Ｐゴシック" charset="0"/>
                <a:cs typeface="ＭＳ Ｐゴシック" charset="0"/>
              </a:rPr>
              <a:t>individual </a:t>
            </a:r>
            <a:r>
              <a:rPr lang="en-US" sz="4000" b="1" i="1" cap="all" spc="200" dirty="0">
                <a:solidFill>
                  <a:srgbClr val="171312"/>
                </a:solidFill>
                <a:ea typeface="ＭＳ Ｐゴシック" charset="0"/>
                <a:cs typeface="ＭＳ Ｐゴシック" charset="0"/>
              </a:rPr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7548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Transformations</a:t>
            </a: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447882"/>
              </p:ext>
            </p:extLst>
          </p:nvPr>
        </p:nvGraphicFramePr>
        <p:xfrm>
          <a:off x="1432993" y="3624987"/>
          <a:ext cx="10101263" cy="26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Document" r:id="rId3" imgW="5486400" imgH="1447800" progId="Word.Document.8">
                  <p:embed/>
                </p:oleObj>
              </mc:Choice>
              <mc:Fallback>
                <p:oleObj name="Document" r:id="rId3" imgW="5486400" imgH="1447800" progId="Word.Document.8">
                  <p:embed/>
                  <p:pic>
                    <p:nvPicPr>
                      <p:cNvPr id="583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993" y="3624987"/>
                        <a:ext cx="10101263" cy="267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whitlock_17.6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804" y="1317035"/>
            <a:ext cx="4542183" cy="364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93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Polynomial regression</a:t>
            </a:r>
          </a:p>
        </p:txBody>
      </p:sp>
      <p:pic>
        <p:nvPicPr>
          <p:cNvPr id="62466" name="Picture 5" descr="untitled.png                                                   00074C8F&#10;Copperhead                     C06A36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90764"/>
            <a:ext cx="4343400" cy="327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Picture 6" descr="untitled.png                                                   00074C8F&#10;Copperhead                     C06A3687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286001"/>
            <a:ext cx="4340225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TextBox 4"/>
          <p:cNvSpPr txBox="1">
            <a:spLocks noChangeArrowheads="1"/>
          </p:cNvSpPr>
          <p:nvPr/>
        </p:nvSpPr>
        <p:spPr bwMode="auto">
          <a:xfrm>
            <a:off x="1752600" y="6096001"/>
            <a:ext cx="90268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Number of species = 0.046 + 0.185 Biomass - 0.00044 Biomass</a:t>
            </a:r>
            <a:r>
              <a:rPr lang="en-US" baseline="30000"/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1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Linear Regression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678" y="1385786"/>
            <a:ext cx="10178322" cy="359359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Predicts </a:t>
            </a:r>
            <a:r>
              <a:rPr lang="en-US" sz="3200" i="1" dirty="0">
                <a:latin typeface="Arial" charset="0"/>
                <a:ea typeface="ＭＳ Ｐゴシック" charset="0"/>
                <a:cs typeface="ＭＳ Ｐゴシック" charset="0"/>
              </a:rPr>
              <a:t>Y</a:t>
            </a: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 from </a:t>
            </a:r>
            <a:r>
              <a:rPr lang="en-US" sz="3200" i="1" dirty="0">
                <a:latin typeface="Arial" charset="0"/>
                <a:ea typeface="ＭＳ Ｐゴシック" charset="0"/>
                <a:cs typeface="ＭＳ Ｐゴシック" charset="0"/>
              </a:rPr>
              <a:t>X </a:t>
            </a: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(both continuous)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52" y="2481938"/>
            <a:ext cx="4225159" cy="3907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111" y="2472586"/>
            <a:ext cx="4193628" cy="3917125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250925" y="1385786"/>
            <a:ext cx="31790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400" i="1" dirty="0"/>
              <a:t>Y</a:t>
            </a:r>
            <a:r>
              <a:rPr lang="en-US" sz="4400" dirty="0"/>
              <a:t> = </a:t>
            </a:r>
            <a:r>
              <a:rPr lang="en-US" sz="4400" dirty="0">
                <a:latin typeface="Symbol" charset="0"/>
                <a:sym typeface="Symbol" charset="0"/>
              </a:rPr>
              <a:t></a:t>
            </a:r>
            <a:r>
              <a:rPr lang="en-US" sz="4400" dirty="0"/>
              <a:t> </a:t>
            </a:r>
            <a:r>
              <a:rPr lang="en-US" sz="4400" i="1" dirty="0"/>
              <a:t>X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4435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Regression assumes...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1251678" y="1434663"/>
            <a:ext cx="10178322" cy="4444930"/>
          </a:xfrm>
        </p:spPr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Random sample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The relationship between </a:t>
            </a:r>
            <a:r>
              <a:rPr lang="en-US" sz="3200" i="1" dirty="0">
                <a:latin typeface="Arial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sz="3200" i="1" dirty="0">
                <a:latin typeface="Arial" charset="0"/>
                <a:ea typeface="ＭＳ Ｐゴシック" charset="0"/>
                <a:cs typeface="ＭＳ Ｐゴシック" charset="0"/>
              </a:rPr>
              <a:t>Y</a:t>
            </a: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 can be described by a </a:t>
            </a:r>
            <a:r>
              <a:rPr lang="en-US" sz="3200" b="1" dirty="0">
                <a:latin typeface="Arial" charset="0"/>
                <a:ea typeface="ＭＳ Ｐゴシック" charset="0"/>
                <a:cs typeface="ＭＳ Ｐゴシック" charset="0"/>
              </a:rPr>
              <a:t>line:</a:t>
            </a:r>
            <a:endParaRPr lang="en-US" sz="32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720662" y="2542074"/>
            <a:ext cx="31790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400" i="1" dirty="0"/>
              <a:t>Y</a:t>
            </a:r>
            <a:r>
              <a:rPr lang="en-US" sz="4400" dirty="0"/>
              <a:t> = </a:t>
            </a:r>
            <a:r>
              <a:rPr lang="en-US" sz="4400" dirty="0">
                <a:latin typeface="Symbol" charset="0"/>
                <a:sym typeface="Symbol" charset="0"/>
              </a:rPr>
              <a:t></a:t>
            </a:r>
            <a:r>
              <a:rPr lang="en-US" sz="4400" dirty="0"/>
              <a:t> </a:t>
            </a:r>
            <a:r>
              <a:rPr lang="en-US" sz="4400" i="1" dirty="0"/>
              <a:t>X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9824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Regression assumes...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1251678" y="1434663"/>
            <a:ext cx="10178322" cy="4444930"/>
          </a:xfrm>
        </p:spPr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Random sample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The relationship between </a:t>
            </a:r>
            <a:r>
              <a:rPr lang="en-US" sz="3200" i="1" dirty="0">
                <a:latin typeface="Arial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sz="3200" i="1" dirty="0">
                <a:latin typeface="Arial" charset="0"/>
                <a:ea typeface="ＭＳ Ｐゴシック" charset="0"/>
                <a:cs typeface="ＭＳ Ｐゴシック" charset="0"/>
              </a:rPr>
              <a:t>Y</a:t>
            </a: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 can be described by a </a:t>
            </a:r>
            <a:r>
              <a:rPr lang="en-US" sz="3200" b="1" dirty="0">
                <a:latin typeface="Arial" charset="0"/>
                <a:ea typeface="ＭＳ Ｐゴシック" charset="0"/>
                <a:cs typeface="ＭＳ Ｐゴシック" charset="0"/>
              </a:rPr>
              <a:t>line:</a:t>
            </a:r>
            <a:endParaRPr lang="en-US" sz="3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3200" i="1" dirty="0">
                <a:latin typeface="Arial" charset="0"/>
                <a:ea typeface="ＭＳ Ｐゴシック" charset="0"/>
                <a:cs typeface="ＭＳ Ｐゴシック" charset="0"/>
              </a:rPr>
              <a:t>Y</a:t>
            </a: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 is normally distributed with equal variance for all values of </a:t>
            </a:r>
            <a:r>
              <a:rPr lang="en-US" sz="3200" i="1" dirty="0">
                <a:latin typeface="Arial" charset="0"/>
                <a:ea typeface="ＭＳ Ｐゴシック" charset="0"/>
                <a:cs typeface="ＭＳ Ｐゴシック" charset="0"/>
              </a:rPr>
              <a:t>X</a:t>
            </a:r>
            <a:endParaRPr lang="en-US" sz="32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7411" name="Object 2"/>
          <p:cNvGraphicFramePr>
            <a:graphicFrameLocks noChangeAspect="1"/>
          </p:cNvGraphicFramePr>
          <p:nvPr/>
        </p:nvGraphicFramePr>
        <p:xfrm>
          <a:off x="4114800" y="3794126"/>
          <a:ext cx="3392488" cy="291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Document" r:id="rId3" imgW="28241270" imgH="24215873" progId="Word.Document.8">
                  <p:embed/>
                </p:oleObj>
              </mc:Choice>
              <mc:Fallback>
                <p:oleObj name="Document" r:id="rId3" imgW="28241270" imgH="24215873" progId="Word.Document.8">
                  <p:embed/>
                  <p:pic>
                    <p:nvPicPr>
                      <p:cNvPr id="174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94126"/>
                        <a:ext cx="3392488" cy="291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720662" y="2542074"/>
            <a:ext cx="31790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400" i="1" dirty="0"/>
              <a:t>Y</a:t>
            </a:r>
            <a:r>
              <a:rPr lang="en-US" sz="4400" dirty="0"/>
              <a:t> = </a:t>
            </a:r>
            <a:r>
              <a:rPr lang="en-US" sz="4400" dirty="0">
                <a:latin typeface="Symbol" charset="0"/>
                <a:sym typeface="Symbol" charset="0"/>
              </a:rPr>
              <a:t></a:t>
            </a:r>
            <a:r>
              <a:rPr lang="en-US" sz="4400" dirty="0"/>
              <a:t> </a:t>
            </a:r>
            <a:r>
              <a:rPr lang="en-US" sz="4400" i="1" dirty="0"/>
              <a:t>X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5777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6340839" y="382385"/>
            <a:ext cx="31790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400" i="1" dirty="0"/>
              <a:t>Y</a:t>
            </a:r>
            <a:r>
              <a:rPr lang="en-US" sz="4400" dirty="0"/>
              <a:t> = </a:t>
            </a:r>
            <a:r>
              <a:rPr lang="en-US" sz="4400" dirty="0">
                <a:solidFill>
                  <a:srgbClr val="FF0000"/>
                </a:solidFill>
                <a:latin typeface="Symbol" charset="0"/>
                <a:sym typeface="Symbol" charset="0"/>
              </a:rPr>
              <a:t></a:t>
            </a:r>
            <a:r>
              <a:rPr lang="en-US" sz="4400" dirty="0">
                <a:latin typeface="Symbol" charset="0"/>
                <a:sym typeface="Symbol" charset="0"/>
              </a:rPr>
              <a:t></a:t>
            </a:r>
            <a:r>
              <a:rPr lang="en-US" sz="4400" dirty="0">
                <a:solidFill>
                  <a:srgbClr val="FF0000"/>
                </a:solidFill>
                <a:latin typeface="Symbol" charset="0"/>
                <a:sym typeface="Symbol" charset="0"/>
              </a:rPr>
              <a:t></a:t>
            </a:r>
            <a:r>
              <a:rPr lang="en-US" sz="4400" dirty="0"/>
              <a:t> </a:t>
            </a:r>
            <a:r>
              <a:rPr lang="en-US" sz="4400" i="1" dirty="0"/>
              <a:t>X</a:t>
            </a:r>
            <a:endParaRPr lang="en-US" sz="4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2 Parameters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266295"/>
              </p:ext>
            </p:extLst>
          </p:nvPr>
        </p:nvGraphicFramePr>
        <p:xfrm>
          <a:off x="3263462" y="1439993"/>
          <a:ext cx="6169573" cy="4874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Document" r:id="rId3" imgW="4051300" imgH="3200400" progId="Word.Document.8">
                  <p:embed/>
                </p:oleObj>
              </mc:Choice>
              <mc:Fallback>
                <p:oleObj name="Document" r:id="rId3" imgW="4051300" imgH="3200400" progId="Word.Document.8">
                  <p:embed/>
                  <p:pic>
                    <p:nvPicPr>
                      <p:cNvPr id="1945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462" y="1439993"/>
                        <a:ext cx="6169573" cy="4874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418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447327"/>
              </p:ext>
            </p:extLst>
          </p:nvPr>
        </p:nvGraphicFramePr>
        <p:xfrm>
          <a:off x="9176498" y="2866084"/>
          <a:ext cx="1622882" cy="919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4" imgW="381000" imgH="215900" progId="Equation.3">
                  <p:embed/>
                </p:oleObj>
              </mc:Choice>
              <mc:Fallback>
                <p:oleObj name="Equation" r:id="rId4" imgW="381000" imgH="215900" progId="Equation.3">
                  <p:embed/>
                  <p:pic>
                    <p:nvPicPr>
                      <p:cNvPr id="2150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6498" y="2866084"/>
                        <a:ext cx="1622882" cy="919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8" name="Picture 6" descr="regression derivation pict.png                                 00074C8F&#10;Copperhead                     C06A3687: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64917"/>
            <a:ext cx="6331852" cy="535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“Residual”</a:t>
            </a:r>
          </a:p>
        </p:txBody>
      </p:sp>
    </p:spTree>
    <p:extLst>
      <p:ext uri="{BB962C8B-B14F-4D97-AF65-F5344CB8AC3E}">
        <p14:creationId xmlns:p14="http://schemas.microsoft.com/office/powerpoint/2010/main" val="413956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29580"/>
          </a:xfrm>
        </p:spPr>
        <p:txBody>
          <a:bodyPr/>
          <a:lstStyle/>
          <a:p>
            <a:r>
              <a:rPr lang="en-US" dirty="0">
                <a:latin typeface="+mn-lt"/>
              </a:rPr>
              <a:t>Residual Plots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4021" r="51947"/>
          <a:stretch/>
        </p:blipFill>
        <p:spPr>
          <a:xfrm>
            <a:off x="7903028" y="2445124"/>
            <a:ext cx="3862151" cy="38015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3648" b="52400"/>
          <a:stretch/>
        </p:blipFill>
        <p:spPr>
          <a:xfrm>
            <a:off x="1066148" y="2445124"/>
            <a:ext cx="3598618" cy="3801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5585" b="52400"/>
          <a:stretch/>
        </p:blipFill>
        <p:spPr>
          <a:xfrm>
            <a:off x="4664765" y="2445124"/>
            <a:ext cx="3448233" cy="38015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47" y="5033824"/>
            <a:ext cx="1212819" cy="12128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9671" t="6062" r="26009" b="4910"/>
          <a:stretch/>
        </p:blipFill>
        <p:spPr>
          <a:xfrm>
            <a:off x="4664764" y="4863544"/>
            <a:ext cx="1224088" cy="1383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29671" t="6062" r="26009" b="4910"/>
          <a:stretch/>
        </p:blipFill>
        <p:spPr>
          <a:xfrm>
            <a:off x="8263380" y="4863544"/>
            <a:ext cx="1224088" cy="13831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17799" y="1311965"/>
            <a:ext cx="4180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(no pattern)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Equal variance</a:t>
            </a:r>
          </a:p>
        </p:txBody>
      </p:sp>
    </p:spTree>
    <p:extLst>
      <p:ext uri="{BB962C8B-B14F-4D97-AF65-F5344CB8AC3E}">
        <p14:creationId xmlns:p14="http://schemas.microsoft.com/office/powerpoint/2010/main" val="1716775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5105400" y="3079750"/>
          <a:ext cx="4114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4" imgW="1371600" imgH="431800" progId="Equation.3">
                  <p:embed/>
                </p:oleObj>
              </mc:Choice>
              <mc:Fallback>
                <p:oleObj name="Equation" r:id="rId4" imgW="1371600" imgH="431800" progId="Equation.3">
                  <p:embed/>
                  <p:pic>
                    <p:nvPicPr>
                      <p:cNvPr id="23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079750"/>
                        <a:ext cx="4114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2209801" y="3429000"/>
            <a:ext cx="21451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/>
              <a:t>Minimize: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Finding the "least squares" regression 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17933" y="5438493"/>
            <a:ext cx="543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Your computer does this for you…</a:t>
            </a:r>
          </a:p>
        </p:txBody>
      </p:sp>
    </p:spTree>
    <p:extLst>
      <p:ext uri="{BB962C8B-B14F-4D97-AF65-F5344CB8AC3E}">
        <p14:creationId xmlns:p14="http://schemas.microsoft.com/office/powerpoint/2010/main" val="393250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6"/>
          <p:cNvSpPr txBox="1">
            <a:spLocks noChangeArrowheads="1"/>
          </p:cNvSpPr>
          <p:nvPr/>
        </p:nvSpPr>
        <p:spPr bwMode="auto">
          <a:xfrm>
            <a:off x="1251677" y="1711435"/>
            <a:ext cx="388788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Many above ground nuclear bomb tests in the </a:t>
            </a:r>
            <a:r>
              <a:rPr lang="ja-JP" altLang="en-US" dirty="0"/>
              <a:t>‘</a:t>
            </a:r>
            <a:r>
              <a:rPr lang="en-US" altLang="ja-JP" dirty="0"/>
              <a:t>50s and ‘60s may have left a radioactive signal in developing teeth.</a:t>
            </a:r>
          </a:p>
          <a:p>
            <a:endParaRPr lang="en-US" dirty="0"/>
          </a:p>
          <a:p>
            <a:r>
              <a:rPr lang="en-US" dirty="0"/>
              <a:t>Is it possible to predict a person’</a:t>
            </a:r>
            <a:r>
              <a:rPr lang="en-US" altLang="ja-JP" dirty="0"/>
              <a:t>s age based on dental C</a:t>
            </a:r>
            <a:r>
              <a:rPr lang="en-US" altLang="ja-JP" baseline="30000" dirty="0"/>
              <a:t>14</a:t>
            </a:r>
            <a:r>
              <a:rPr lang="en-US" altLang="ja-JP" dirty="0"/>
              <a:t>?</a:t>
            </a:r>
            <a:endParaRPr lang="en-US" dirty="0"/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1676401" y="6477001"/>
            <a:ext cx="74683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i="1"/>
              <a:t>Data from 1965 to present from Spalding et al. 2005. Forensics: age written in teeth by nuclear tests. </a:t>
            </a:r>
            <a:r>
              <a:rPr lang="en-US" sz="1200" b="1" i="1"/>
              <a:t>Nature</a:t>
            </a:r>
            <a:r>
              <a:rPr lang="en-US" sz="1200" i="1"/>
              <a:t> 437: 333–334.</a:t>
            </a:r>
          </a:p>
        </p:txBody>
      </p:sp>
      <p:pic>
        <p:nvPicPr>
          <p:cNvPr id="29700" name="Picture 3" descr="radioactive teethno lin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68" y="1711435"/>
            <a:ext cx="5562932" cy="415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7344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Ex: Age ~ TOOTH radioactivity</a:t>
            </a:r>
          </a:p>
        </p:txBody>
      </p:sp>
    </p:spTree>
    <p:extLst>
      <p:ext uri="{BB962C8B-B14F-4D97-AF65-F5344CB8AC3E}">
        <p14:creationId xmlns:p14="http://schemas.microsoft.com/office/powerpoint/2010/main" val="205036539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948</TotalTime>
  <Words>500</Words>
  <Application>Microsoft Office PowerPoint</Application>
  <PresentationFormat>Widescreen</PresentationFormat>
  <Paragraphs>64</Paragraphs>
  <Slides>19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ＭＳ Ｐゴシック</vt:lpstr>
      <vt:lpstr>Arial</vt:lpstr>
      <vt:lpstr>Calibri</vt:lpstr>
      <vt:lpstr>Gill Sans MT</vt:lpstr>
      <vt:lpstr>Impact</vt:lpstr>
      <vt:lpstr>Symbol</vt:lpstr>
      <vt:lpstr>Times</vt:lpstr>
      <vt:lpstr>Badge</vt:lpstr>
      <vt:lpstr>Document</vt:lpstr>
      <vt:lpstr>Equation</vt:lpstr>
      <vt:lpstr>Linear Regression</vt:lpstr>
      <vt:lpstr>Linear Regression</vt:lpstr>
      <vt:lpstr>Regression assumes...</vt:lpstr>
      <vt:lpstr>Regression assumes...</vt:lpstr>
      <vt:lpstr>2 Parameters</vt:lpstr>
      <vt:lpstr>“Residual”</vt:lpstr>
      <vt:lpstr>Residual Plots</vt:lpstr>
      <vt:lpstr>Finding the "least squares" regression line</vt:lpstr>
      <vt:lpstr>Ex: Age ~ TOOTH radioactivity</vt:lpstr>
      <vt:lpstr>Ex: Age ~ TOOTH radioactivity</vt:lpstr>
      <vt:lpstr>Predicting Y from X</vt:lpstr>
      <vt:lpstr>r2</vt:lpstr>
      <vt:lpstr>Caution: It is unwise to extrapolate beyond the range of the data.</vt:lpstr>
      <vt:lpstr>More data on fish in desert pools</vt:lpstr>
      <vt:lpstr>Regression hypotheseS</vt:lpstr>
      <vt:lpstr>Hypothesis test: </vt:lpstr>
      <vt:lpstr>confidence intervals for predictions of:</vt:lpstr>
      <vt:lpstr>Transformations</vt:lpstr>
      <vt:lpstr>Polynomial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Stats</dc:title>
  <dc:creator>Sarah</dc:creator>
  <cp:lastModifiedBy>Sarah</cp:lastModifiedBy>
  <cp:revision>52</cp:revision>
  <dcterms:created xsi:type="dcterms:W3CDTF">2017-03-20T14:47:22Z</dcterms:created>
  <dcterms:modified xsi:type="dcterms:W3CDTF">2017-03-25T00:05:44Z</dcterms:modified>
</cp:coreProperties>
</file>