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20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DE9D-176D-A845-AD7C-4F1C4B4D689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0EB-84AA-8A4A-899F-0BFF68C0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DE9D-176D-A845-AD7C-4F1C4B4D689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0EB-84AA-8A4A-899F-0BFF68C0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1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DE9D-176D-A845-AD7C-4F1C4B4D689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0EB-84AA-8A4A-899F-0BFF68C0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8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DE9D-176D-A845-AD7C-4F1C4B4D689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0EB-84AA-8A4A-899F-0BFF68C0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DE9D-176D-A845-AD7C-4F1C4B4D689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0EB-84AA-8A4A-899F-0BFF68C0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DE9D-176D-A845-AD7C-4F1C4B4D689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0EB-84AA-8A4A-899F-0BFF68C0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2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DE9D-176D-A845-AD7C-4F1C4B4D689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0EB-84AA-8A4A-899F-0BFF68C0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DE9D-176D-A845-AD7C-4F1C4B4D689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0EB-84AA-8A4A-899F-0BFF68C0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3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DE9D-176D-A845-AD7C-4F1C4B4D689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0EB-84AA-8A4A-899F-0BFF68C0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DE9D-176D-A845-AD7C-4F1C4B4D689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0EB-84AA-8A4A-899F-0BFF68C0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DE9D-176D-A845-AD7C-4F1C4B4D689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60EB-84AA-8A4A-899F-0BFF68C0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3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DE9D-176D-A845-AD7C-4F1C4B4D689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60EB-84AA-8A4A-899F-0BFF68C0B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lEON-Project/modeling_met_ensemble" TargetMode="External"/><Relationship Id="rId3" Type="http://schemas.openxmlformats.org/officeDocument/2006/relationships/hyperlink" Target="https://www.dropbox.com/sh/y6h0kbc598zjshv/AADMCRIrhT5d-n9c1UkIuFe8a?dl=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245" y="753881"/>
            <a:ext cx="7772400" cy="5109738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Met Drivers for</a:t>
            </a:r>
            <a:br>
              <a:rPr lang="en-US" sz="7200" b="1" dirty="0" smtClean="0"/>
            </a:br>
            <a:r>
              <a:rPr lang="en-US" sz="7200" b="1" dirty="0" err="1" smtClean="0"/>
              <a:t>PalEON</a:t>
            </a:r>
            <a:r>
              <a:rPr lang="en-US" sz="7200" b="1" dirty="0" smtClean="0"/>
              <a:t> MIP 3:</a:t>
            </a:r>
            <a:br>
              <a:rPr lang="en-US" sz="7200" b="1" dirty="0" smtClean="0"/>
            </a:b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5400" dirty="0" smtClean="0"/>
              <a:t>Ensemble of Ensembles</a:t>
            </a:r>
            <a:br>
              <a:rPr lang="en-US" sz="5400" dirty="0" smtClean="0"/>
            </a:br>
            <a:r>
              <a:rPr lang="en-US" sz="5400" dirty="0" smtClean="0"/>
              <a:t>for Data Assimilation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41567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t_precipf_bias-correction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0830"/>
            <a:ext cx="9144000" cy="5551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5612"/>
            <a:ext cx="8229600" cy="1143000"/>
          </a:xfrm>
        </p:spPr>
        <p:txBody>
          <a:bodyPr/>
          <a:lstStyle/>
          <a:p>
            <a:r>
              <a:rPr lang="en-US" dirty="0" smtClean="0"/>
              <a:t>Before &amp; After </a:t>
            </a:r>
            <a:r>
              <a:rPr lang="en-US" dirty="0" err="1" smtClean="0"/>
              <a:t>Precipf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asCorr_precipf_MIROC-ESM.hist_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762000"/>
            <a:ext cx="6096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5612"/>
            <a:ext cx="8229600" cy="1143000"/>
          </a:xfrm>
        </p:spPr>
        <p:txBody>
          <a:bodyPr/>
          <a:lstStyle/>
          <a:p>
            <a:r>
              <a:rPr lang="en-US" dirty="0" smtClean="0"/>
              <a:t>Before &amp; After </a:t>
            </a:r>
            <a:r>
              <a:rPr lang="en-US" dirty="0" err="1" smtClean="0"/>
              <a:t>Precipf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7486" y="923310"/>
            <a:ext cx="33844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Daily GCM, 3 years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6217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Code &amp; Test Ensembles Available for Harvard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Code on </a:t>
            </a:r>
            <a:r>
              <a:rPr lang="en-US" b="1" dirty="0" err="1" smtClean="0"/>
              <a:t>Github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https://github.com/PalEON-Project/modeling_met_ensemble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b="1" dirty="0" smtClean="0"/>
              <a:t>Data Available on </a:t>
            </a:r>
            <a:r>
              <a:rPr lang="en-US" b="1" dirty="0" err="1" smtClean="0"/>
              <a:t>Dropbox</a:t>
            </a:r>
            <a:r>
              <a:rPr lang="en-US" b="1" dirty="0" smtClean="0"/>
              <a:t> (for now):</a:t>
            </a:r>
          </a:p>
          <a:p>
            <a:pPr lvl="1"/>
            <a:r>
              <a:rPr lang="en-US" dirty="0" smtClean="0">
                <a:hlinkClick r:id="rId3"/>
              </a:rPr>
              <a:t>https://www.dropbox.com/sh/y6h0kbc598zjshv/AADMCRIrhT5d-n9c1UkIuFe8a?dl=0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Ensembles as .tar.bz2 in GCM/day</a:t>
            </a:r>
          </a:p>
          <a:p>
            <a:pPr lvl="1"/>
            <a:r>
              <a:rPr lang="en-US" i="1" dirty="0" smtClean="0"/>
              <a:t>Sub-daily coming soon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137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Goals of The MIP3 Met Drivers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for uncertainty in the downscaling process</a:t>
            </a:r>
          </a:p>
          <a:p>
            <a:pPr lvl="1"/>
            <a:r>
              <a:rPr lang="en-US" dirty="0" smtClean="0"/>
              <a:t>Bias-correction &amp; splicing of data products</a:t>
            </a:r>
          </a:p>
          <a:p>
            <a:endParaRPr lang="en-US" dirty="0" smtClean="0"/>
          </a:p>
          <a:p>
            <a:r>
              <a:rPr lang="en-US" dirty="0" smtClean="0"/>
              <a:t>Downscale multiple GCMs for multiple realizations of </a:t>
            </a:r>
            <a:r>
              <a:rPr lang="en-US" dirty="0" err="1" smtClean="0"/>
              <a:t>paleo</a:t>
            </a:r>
            <a:r>
              <a:rPr lang="en-US" dirty="0" smtClean="0"/>
              <a:t> climate</a:t>
            </a:r>
          </a:p>
        </p:txBody>
      </p:sp>
    </p:spTree>
    <p:extLst>
      <p:ext uri="{BB962C8B-B14F-4D97-AF65-F5344CB8AC3E}">
        <p14:creationId xmlns:p14="http://schemas.microsoft.com/office/powerpoint/2010/main" val="357198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8427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Available Met Datasets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574"/>
            <a:ext cx="8425380" cy="5111590"/>
          </a:xfrm>
        </p:spPr>
        <p:txBody>
          <a:bodyPr>
            <a:normAutofit/>
          </a:bodyPr>
          <a:lstStyle/>
          <a:p>
            <a:r>
              <a:rPr lang="en-US" b="1" dirty="0" smtClean="0"/>
              <a:t>1980 – 2015: Land Data Assimilation Systems</a:t>
            </a:r>
          </a:p>
          <a:p>
            <a:pPr lvl="1"/>
            <a:r>
              <a:rPr lang="en-US" dirty="0" smtClean="0"/>
              <a:t>NLDAS – 1-hourly, 0.125-degree, contiguous US</a:t>
            </a:r>
          </a:p>
          <a:p>
            <a:pPr lvl="1"/>
            <a:r>
              <a:rPr lang="en-US" dirty="0" smtClean="0"/>
              <a:t>GLDAS – 3-hourly, 0.250-degree, global</a:t>
            </a:r>
          </a:p>
          <a:p>
            <a:r>
              <a:rPr lang="en-US" b="1" dirty="0" smtClean="0"/>
              <a:t>1901 – 2010: CRUNCEP</a:t>
            </a:r>
          </a:p>
          <a:p>
            <a:pPr lvl="1"/>
            <a:r>
              <a:rPr lang="en-US" dirty="0" smtClean="0"/>
              <a:t>6-hourly, 0.5-degree, global</a:t>
            </a:r>
          </a:p>
          <a:p>
            <a:r>
              <a:rPr lang="en-US" b="1" dirty="0" smtClean="0"/>
              <a:t>1850 – 2005: CMIP5 historical</a:t>
            </a:r>
          </a:p>
          <a:p>
            <a:pPr lvl="1"/>
            <a:r>
              <a:rPr lang="en-US" dirty="0" smtClean="0"/>
              <a:t>Mostly daily, variable resolution, global</a:t>
            </a:r>
          </a:p>
          <a:p>
            <a:r>
              <a:rPr lang="en-US" b="1" dirty="0" smtClean="0"/>
              <a:t>0850 – 1849: CMIP5 p1000</a:t>
            </a:r>
          </a:p>
          <a:p>
            <a:pPr lvl="1"/>
            <a:r>
              <a:rPr lang="en-US" dirty="0" smtClean="0"/>
              <a:t>Mostly daily, variable resolution, global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54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Raw Data Comparison: </a:t>
            </a:r>
            <a:br>
              <a:rPr lang="en-US" b="1" dirty="0" smtClean="0"/>
            </a:br>
            <a:r>
              <a:rPr lang="en-US" dirty="0" smtClean="0"/>
              <a:t>Annual Time Series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3235" y="1796144"/>
            <a:ext cx="9004650" cy="4628516"/>
            <a:chOff x="53235" y="1554531"/>
            <a:chExt cx="9004650" cy="4628516"/>
          </a:xfrm>
        </p:grpSpPr>
        <p:pic>
          <p:nvPicPr>
            <p:cNvPr id="6" name="Picture 5" descr="Met_Raw_Year_0850-2015.png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1156" y="1554531"/>
              <a:ext cx="7942561" cy="727032"/>
            </a:xfrm>
            <a:prstGeom prst="rect">
              <a:avLst/>
            </a:prstGeom>
          </p:spPr>
        </p:pic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53235" y="2190298"/>
              <a:ext cx="9004650" cy="3992749"/>
              <a:chOff x="0" y="1776489"/>
              <a:chExt cx="5299364" cy="2349787"/>
            </a:xfrm>
          </p:grpSpPr>
          <p:pic>
            <p:nvPicPr>
              <p:cNvPr id="4" name="Picture 3" descr="Met_Raw_Year_0850-2015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1776489"/>
                <a:ext cx="5299364" cy="2035701"/>
              </a:xfrm>
              <a:prstGeom prst="rect">
                <a:avLst/>
              </a:prstGeom>
            </p:spPr>
          </p:pic>
          <p:pic>
            <p:nvPicPr>
              <p:cNvPr id="5" name="Picture 4" descr="Met_Raw_Year_0850-2015.png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3808758"/>
                <a:ext cx="5299364" cy="31751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0887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30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Raw Data Comparison: </a:t>
            </a:r>
            <a:br>
              <a:rPr lang="en-US" b="1" dirty="0" smtClean="0"/>
            </a:br>
            <a:r>
              <a:rPr lang="en-US" dirty="0" smtClean="0"/>
              <a:t>Seasonal Cycles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377357" y="1422168"/>
            <a:ext cx="8389286" cy="4836917"/>
            <a:chOff x="472450" y="1224439"/>
            <a:chExt cx="5299364" cy="3055395"/>
          </a:xfrm>
        </p:grpSpPr>
        <p:pic>
          <p:nvPicPr>
            <p:cNvPr id="5" name="Picture 4" descr="Met_Raw_DOY_All.png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2450" y="1224439"/>
              <a:ext cx="5299364" cy="2760692"/>
            </a:xfrm>
            <a:prstGeom prst="rect">
              <a:avLst/>
            </a:prstGeom>
          </p:spPr>
        </p:pic>
        <p:pic>
          <p:nvPicPr>
            <p:cNvPr id="4" name="Picture 3" descr="Met_Raw_DOY_All.png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2450" y="3931896"/>
              <a:ext cx="5299364" cy="347938"/>
            </a:xfrm>
            <a:prstGeom prst="rect">
              <a:avLst/>
            </a:prstGeom>
          </p:spPr>
        </p:pic>
      </p:grpSp>
      <p:pic>
        <p:nvPicPr>
          <p:cNvPr id="6" name="Picture 5" descr="Met_Raw_DOY_All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0314" y="6190642"/>
            <a:ext cx="6143725" cy="4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in Downscaling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Bias-correct to reduce abrupt jumps in data</a:t>
            </a:r>
          </a:p>
          <a:p>
            <a:r>
              <a:rPr lang="en-US" dirty="0" smtClean="0"/>
              <a:t>Correct seasonal cycles in GCMs</a:t>
            </a:r>
          </a:p>
          <a:p>
            <a:r>
              <a:rPr lang="en-US" dirty="0" smtClean="0"/>
              <a:t>Maintain driver covariance</a:t>
            </a:r>
          </a:p>
          <a:p>
            <a:r>
              <a:rPr lang="en-US" dirty="0" smtClean="0"/>
              <a:t>Introduce high-frequency </a:t>
            </a:r>
            <a:r>
              <a:rPr lang="en-US" dirty="0" err="1" smtClean="0"/>
              <a:t>stochasticity</a:t>
            </a:r>
            <a:r>
              <a:rPr lang="en-US" dirty="0" smtClean="0"/>
              <a:t> (weather)</a:t>
            </a:r>
          </a:p>
          <a:p>
            <a:r>
              <a:rPr lang="en-US" dirty="0" smtClean="0"/>
              <a:t>Introduce low-frequency uncertainty (climate)</a:t>
            </a:r>
          </a:p>
          <a:p>
            <a:r>
              <a:rPr lang="en-US" dirty="0" smtClean="0"/>
              <a:t>Account for full uncertainty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9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68"/>
            <a:ext cx="8229600" cy="1056267"/>
          </a:xfrm>
        </p:spPr>
        <p:txBody>
          <a:bodyPr/>
          <a:lstStyle/>
          <a:p>
            <a:r>
              <a:rPr lang="en-US" b="1" dirty="0" smtClean="0"/>
              <a:t>Downscaling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9388"/>
            <a:ext cx="8229600" cy="53965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2-Stage Generalized Additive Mixed Model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Bias-correct climatic means: </a:t>
            </a:r>
            <a:br>
              <a:rPr lang="en-US" dirty="0" smtClean="0"/>
            </a:br>
            <a:r>
              <a:rPr lang="en-US" b="1" i="1" dirty="0" smtClean="0"/>
              <a:t>training</a:t>
            </a:r>
            <a:r>
              <a:rPr lang="en-US" dirty="0" smtClean="0"/>
              <a:t> ~ s(</a:t>
            </a:r>
            <a:r>
              <a:rPr lang="en-US" dirty="0" err="1" smtClean="0"/>
              <a:t>doy</a:t>
            </a:r>
            <a:r>
              <a:rPr lang="en-US" dirty="0" smtClean="0"/>
              <a:t>) + </a:t>
            </a:r>
            <a:r>
              <a:rPr lang="en-US" b="1" i="1" dirty="0" smtClean="0"/>
              <a:t>raw</a:t>
            </a:r>
            <a:r>
              <a:rPr lang="en-US" dirty="0" smtClean="0"/>
              <a:t> + covariates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Adjust variance of daily anomalies: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If overlapping empirical observations:</a:t>
            </a:r>
            <a:br>
              <a:rPr lang="en-US" dirty="0" smtClean="0"/>
            </a:br>
            <a:r>
              <a:rPr lang="en-US" b="1" dirty="0" err="1" smtClean="0"/>
              <a:t>anom.train</a:t>
            </a:r>
            <a:r>
              <a:rPr lang="en-US" b="1" dirty="0" smtClean="0"/>
              <a:t> </a:t>
            </a:r>
            <a:r>
              <a:rPr lang="en-US" dirty="0" smtClean="0"/>
              <a:t>~ s(</a:t>
            </a:r>
            <a:r>
              <a:rPr lang="en-US" dirty="0" err="1" smtClean="0"/>
              <a:t>doy</a:t>
            </a:r>
            <a:r>
              <a:rPr lang="en-US" dirty="0" smtClean="0"/>
              <a:t>) + </a:t>
            </a:r>
            <a:r>
              <a:rPr lang="en-US" b="1" dirty="0" err="1" smtClean="0"/>
              <a:t>anom.raw</a:t>
            </a:r>
            <a:r>
              <a:rPr lang="en-US" b="1" dirty="0" smtClean="0"/>
              <a:t> </a:t>
            </a:r>
            <a:r>
              <a:rPr lang="en-US" dirty="0" smtClean="0"/>
              <a:t>+ covariates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If GCM, use variance from training dataset:</a:t>
            </a:r>
            <a:br>
              <a:rPr lang="en-US" dirty="0" smtClean="0"/>
            </a:br>
            <a:r>
              <a:rPr lang="en-US" b="1" dirty="0" err="1" smtClean="0"/>
              <a:t>anom.train</a:t>
            </a:r>
            <a:r>
              <a:rPr lang="en-US" dirty="0" smtClean="0"/>
              <a:t> ~ s(</a:t>
            </a:r>
            <a:r>
              <a:rPr lang="en-US" dirty="0" err="1" smtClean="0"/>
              <a:t>doy</a:t>
            </a:r>
            <a:r>
              <a:rPr lang="en-US" dirty="0" smtClean="0"/>
              <a:t>, k=4) +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in parameter &amp; residual error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Parameter error accounts for covariance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Residual error added independently to each 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 variables downscaled sequentially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Tmax</a:t>
            </a:r>
            <a:r>
              <a:rPr lang="en-US" dirty="0" smtClean="0"/>
              <a:t>, </a:t>
            </a:r>
            <a:r>
              <a:rPr lang="en-US" dirty="0" err="1" smtClean="0"/>
              <a:t>Tmin</a:t>
            </a:r>
            <a:r>
              <a:rPr lang="en-US" dirty="0" smtClean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1126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5612"/>
            <a:ext cx="8229600" cy="1143000"/>
          </a:xfrm>
        </p:spPr>
        <p:txBody>
          <a:bodyPr/>
          <a:lstStyle/>
          <a:p>
            <a:r>
              <a:rPr lang="en-US" dirty="0" smtClean="0"/>
              <a:t>Before &amp; After </a:t>
            </a:r>
            <a:r>
              <a:rPr lang="en-US" dirty="0" err="1" smtClean="0"/>
              <a:t>Tmax</a:t>
            </a:r>
            <a:endParaRPr lang="en-US" dirty="0"/>
          </a:p>
        </p:txBody>
      </p:sp>
      <p:pic>
        <p:nvPicPr>
          <p:cNvPr id="4" name="Picture 3" descr="Met_tmax_bias-correction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20274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7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iasCorr_tmax_MIROC-ESM.hist_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731568"/>
            <a:ext cx="6096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5612"/>
            <a:ext cx="8229600" cy="1143000"/>
          </a:xfrm>
        </p:spPr>
        <p:txBody>
          <a:bodyPr/>
          <a:lstStyle/>
          <a:p>
            <a:r>
              <a:rPr lang="en-US" dirty="0" smtClean="0"/>
              <a:t>Before &amp; After </a:t>
            </a:r>
            <a:r>
              <a:rPr lang="en-US" dirty="0" err="1" smtClean="0"/>
              <a:t>Tmax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7486" y="923310"/>
            <a:ext cx="33844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Daily GCM, 3 years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594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257</Words>
  <Application>Microsoft Macintosh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Met Drivers for PalEON MIP 3:  Ensemble of Ensembles for Data Assimilation</vt:lpstr>
      <vt:lpstr>Goals of The MIP3 Met Drivers</vt:lpstr>
      <vt:lpstr>Available Met Datasets</vt:lpstr>
      <vt:lpstr>Raw Data Comparison:  Annual Time Series</vt:lpstr>
      <vt:lpstr>Raw Data Comparison:  Seasonal Cycles</vt:lpstr>
      <vt:lpstr>Challenges in Downscaling</vt:lpstr>
      <vt:lpstr>Downscaling Approach</vt:lpstr>
      <vt:lpstr>Before &amp; After Tmax</vt:lpstr>
      <vt:lpstr>Before &amp; After Tmax</vt:lpstr>
      <vt:lpstr>Before &amp; After Precipf</vt:lpstr>
      <vt:lpstr>Before &amp; After Precipf</vt:lpstr>
      <vt:lpstr>Code &amp; Test Ensembles Available for Harvard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 Drivers for PalEON MIP 3: Ensemble of Ensembles</dc:title>
  <dc:creator>Christine Rollinson</dc:creator>
  <cp:lastModifiedBy>Christine Rollinson</cp:lastModifiedBy>
  <cp:revision>13</cp:revision>
  <dcterms:created xsi:type="dcterms:W3CDTF">2016-07-20T15:02:13Z</dcterms:created>
  <dcterms:modified xsi:type="dcterms:W3CDTF">2016-07-20T17:50:50Z</dcterms:modified>
</cp:coreProperties>
</file>