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7" r:id="rId1"/>
  </p:sldMasterIdLst>
  <p:notesMasterIdLst>
    <p:notesMasterId r:id="rId15"/>
  </p:notesMasterIdLst>
  <p:handoutMasterIdLst>
    <p:handoutMasterId r:id="rId16"/>
  </p:handoutMasterIdLst>
  <p:sldIdLst>
    <p:sldId id="371" r:id="rId2"/>
    <p:sldId id="372" r:id="rId3"/>
    <p:sldId id="343" r:id="rId4"/>
    <p:sldId id="344" r:id="rId5"/>
    <p:sldId id="373" r:id="rId6"/>
    <p:sldId id="345" r:id="rId7"/>
    <p:sldId id="346" r:id="rId8"/>
    <p:sldId id="376" r:id="rId9"/>
    <p:sldId id="348" r:id="rId10"/>
    <p:sldId id="347" r:id="rId11"/>
    <p:sldId id="374" r:id="rId12"/>
    <p:sldId id="375" r:id="rId13"/>
    <p:sldId id="377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33"/>
    <a:srgbClr val="FF0033"/>
    <a:srgbClr val="FFFF99"/>
    <a:srgbClr val="FFFF00"/>
    <a:srgbClr val="66FF33"/>
    <a:srgbClr val="000066"/>
    <a:srgbClr val="000000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9109" autoAdjust="0"/>
  </p:normalViewPr>
  <p:slideViewPr>
    <p:cSldViewPr>
      <p:cViewPr varScale="1">
        <p:scale>
          <a:sx n="119" d="100"/>
          <a:sy n="119" d="100"/>
        </p:scale>
        <p:origin x="144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1736"/>
    </p:cViewPr>
  </p:sorterViewPr>
  <p:notesViewPr>
    <p:cSldViewPr>
      <p:cViewPr varScale="1">
        <p:scale>
          <a:sx n="42" d="100"/>
          <a:sy n="42" d="100"/>
        </p:scale>
        <p:origin x="-1337" y="-93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38096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>
                <a:latin typeface="Calibri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Calibri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latin typeface="Calibri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Calibri"/>
              </a:defRPr>
            </a:lvl1pPr>
          </a:lstStyle>
          <a:p>
            <a:fld id="{88B0DD6C-C022-7943-AE7F-E778CEFA32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2140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797EF4-F2CD-0849-BE29-900D0E519560}" type="slidenum">
              <a:rPr lang="en-US"/>
              <a:pPr/>
              <a:t>3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674" y="4342813"/>
            <a:ext cx="5030653" cy="4115974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9A2EB1-63D1-EE4E-8800-C004E9CA8466}" type="slidenum">
              <a:rPr lang="en-US"/>
              <a:pPr/>
              <a:t>4</a:t>
            </a:fld>
            <a:endParaRPr 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674" y="4342813"/>
            <a:ext cx="5030653" cy="4115974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57248F-FA2C-3847-8FD0-43597DB626E2}" type="slidenum">
              <a:rPr lang="en-US"/>
              <a:pPr/>
              <a:t>6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674" y="4342813"/>
            <a:ext cx="5030653" cy="4115974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17F065-1E72-3C4E-B1E8-799892B4B011}" type="slidenum">
              <a:rPr lang="en-US"/>
              <a:pPr/>
              <a:t>7</a:t>
            </a:fld>
            <a:endParaRPr lang="en-US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674" y="4342813"/>
            <a:ext cx="5030653" cy="4115974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2186C5-35D1-734F-A8A6-214CB19D3F0C}" type="slidenum">
              <a:rPr lang="en-US"/>
              <a:pPr/>
              <a:t>9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674" y="4342813"/>
            <a:ext cx="5030653" cy="4115974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3D6C29-E83D-E249-ACE3-C43C2CA26125}" type="slidenum">
              <a:rPr lang="en-US"/>
              <a:pPr/>
              <a:t>10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674" y="4342813"/>
            <a:ext cx="5030653" cy="4115974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5" name="Group 19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20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800" dirty="0">
                  <a:solidFill>
                    <a:srgbClr val="FFFFFF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9" name="Freeform 21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800" dirty="0">
                  <a:solidFill>
                    <a:srgbClr val="FFFFFF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10" name="Freeform 22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800" dirty="0">
                  <a:solidFill>
                    <a:srgbClr val="FFFFFF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11" name="Freeform 23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Calibri"/>
                  <a:ea typeface="+mn-ea"/>
                </a:endParaRPr>
              </a:p>
            </p:txBody>
          </p:sp>
          <p:sp>
            <p:nvSpPr>
              <p:cNvPr id="12" name="Freeform 24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800" dirty="0">
                  <a:solidFill>
                    <a:srgbClr val="FFFFFF"/>
                  </a:solidFill>
                  <a:latin typeface="Calibri"/>
                  <a:ea typeface="+mn-ea"/>
                </a:endParaRPr>
              </a:p>
            </p:txBody>
          </p:sp>
        </p:grpSp>
        <p:sp>
          <p:nvSpPr>
            <p:cNvPr id="6" name="Freeform 25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 dirty="0">
                <a:solidFill>
                  <a:srgbClr val="FFFFFF"/>
                </a:solidFill>
                <a:latin typeface="Calibri"/>
                <a:ea typeface="+mn-ea"/>
              </a:endParaRPr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latin typeface="Calibri"/>
                <a:ea typeface="+mn-ea"/>
              </a:endParaRPr>
            </a:p>
          </p:txBody>
        </p:sp>
      </p:grpSp>
      <p:sp>
        <p:nvSpPr>
          <p:cNvPr id="41575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575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6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E47EECD-F71E-F64B-B135-80F0898D79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41530"/>
      </p:ext>
    </p:extLst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ECE926-CC62-AD41-8D5E-F3841AE9AE0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067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9AAB55-CC06-6A4A-B70A-71ED479BD95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07437"/>
      </p:ext>
    </p:extLst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9A74E8-53D0-BA40-A9D0-E7A9AC2DDEA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34886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4F66D3-206B-F045-BE64-220835EDA7E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79135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CAD7C3-B85A-2D4B-BE3B-A732FAF2FD8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75919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135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135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5187AD-8DBA-5E46-9815-B38AF306CCA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19714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E77D92-D702-514D-8F5C-E712800A25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76721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39EC81-1249-424B-8F8F-29289CE471E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86525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02432B-7FF8-6942-BE3C-7672F784488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93991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9FBBAE-C40D-7B43-B181-5BB59A6D779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98531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C52A05-7714-9247-B3E8-DB6BFB30D1B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28928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33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FFFFFF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35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FFFFFF"/>
                </a:solidFill>
                <a:latin typeface="Arial" charset="0"/>
              </a:defRPr>
            </a:lvl1pPr>
          </a:lstStyle>
          <a:p>
            <a:fld id="{BE4C3EBD-8F4B-954E-B17F-913A21476531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7172" name="Group 19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7176" name="Group 18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414725" name="Freeform 5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800" dirty="0">
                  <a:solidFill>
                    <a:srgbClr val="FFFFFF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414726" name="Freeform 6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800" dirty="0">
                  <a:solidFill>
                    <a:srgbClr val="FFFFFF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414727" name="Freeform 7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800" dirty="0">
                  <a:solidFill>
                    <a:srgbClr val="FFFFFF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3086" name="Freeform 8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Calibri"/>
                  <a:ea typeface="+mn-ea"/>
                </a:endParaRPr>
              </a:p>
            </p:txBody>
          </p:sp>
          <p:sp>
            <p:nvSpPr>
              <p:cNvPr id="414729" name="Freeform 9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800" dirty="0">
                  <a:solidFill>
                    <a:srgbClr val="FFFFFF"/>
                  </a:solidFill>
                  <a:latin typeface="Calibri"/>
                  <a:ea typeface="+mn-ea"/>
                </a:endParaRPr>
              </a:p>
            </p:txBody>
          </p:sp>
        </p:grpSp>
        <p:sp>
          <p:nvSpPr>
            <p:cNvPr id="414730" name="Freeform 10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 dirty="0">
                <a:solidFill>
                  <a:srgbClr val="FFFFFF"/>
                </a:solidFill>
                <a:latin typeface="Calibri"/>
                <a:ea typeface="+mn-ea"/>
              </a:endParaRPr>
            </a:p>
          </p:txBody>
        </p:sp>
        <p:sp>
          <p:nvSpPr>
            <p:cNvPr id="3082" name="Freeform 3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latin typeface="Calibri"/>
                <a:ea typeface="+mn-ea"/>
              </a:endParaRPr>
            </a:p>
          </p:txBody>
        </p:sp>
      </p:grpSp>
      <p:sp>
        <p:nvSpPr>
          <p:cNvPr id="414731" name="Rectangle 11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1473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FFFFFF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40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513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92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</p:sldLayoutIdLst>
  <p:transition advClick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libri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charset="0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Calibri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Calibri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Calibri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Calibri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charset="0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Calibri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6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6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6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6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609600" y="533400"/>
            <a:ext cx="8431213" cy="32004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FFFF00"/>
                </a:solidFill>
                <a:latin typeface="Calibri" charset="0"/>
                <a:cs typeface="Calibri" charset="0"/>
              </a:rPr>
              <a:t>What can a measurement objective function tell us: </a:t>
            </a:r>
            <a:r>
              <a:rPr lang="en-US" dirty="0">
                <a:solidFill>
                  <a:schemeClr val="tx1"/>
                </a:solidFill>
                <a:latin typeface="Calibri" charset="0"/>
                <a:cs typeface="Calibri" charset="0"/>
              </a:rPr>
              <a:t>Reading the contours of the problem</a:t>
            </a:r>
            <a:br>
              <a:rPr lang="en-US" dirty="0">
                <a:solidFill>
                  <a:schemeClr val="tx1"/>
                </a:solidFill>
                <a:latin typeface="Calibri" charset="0"/>
                <a:cs typeface="Calibri" charset="0"/>
              </a:rPr>
            </a:br>
            <a:br>
              <a:rPr lang="en-US" dirty="0">
                <a:solidFill>
                  <a:schemeClr val="tx1"/>
                </a:solidFill>
                <a:latin typeface="Calibri" charset="0"/>
                <a:cs typeface="Calibri" charset="0"/>
              </a:rPr>
            </a:br>
            <a:r>
              <a:rPr lang="en-US" dirty="0">
                <a:solidFill>
                  <a:schemeClr val="tx1"/>
                </a:solidFill>
                <a:latin typeface="Calibri" charset="0"/>
                <a:cs typeface="Calibri" charset="0"/>
              </a:rPr>
              <a:t>A short 2</a:t>
            </a:r>
            <a:r>
              <a:rPr lang="en-US" baseline="30000" dirty="0">
                <a:solidFill>
                  <a:schemeClr val="tx1"/>
                </a:solidFill>
                <a:latin typeface="Calibri" charset="0"/>
                <a:cs typeface="Calibri" charset="0"/>
              </a:rPr>
              <a:t>nd</a:t>
            </a:r>
            <a:r>
              <a:rPr lang="en-US" dirty="0">
                <a:solidFill>
                  <a:schemeClr val="tx1"/>
                </a:solidFill>
                <a:latin typeface="Calibri" charset="0"/>
                <a:cs typeface="Calibri" charset="0"/>
              </a:rPr>
              <a:t> Act</a:t>
            </a:r>
          </a:p>
        </p:txBody>
      </p:sp>
      <p:pic>
        <p:nvPicPr>
          <p:cNvPr id="3" name="Picture 2" descr="SOSWR_h&amp;f_eq_AW&amp;H20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76800"/>
            <a:ext cx="9144000" cy="1102689"/>
          </a:xfrm>
          <a:prstGeom prst="rect">
            <a:avLst/>
          </a:prstGeom>
        </p:spPr>
      </p:pic>
      <p:pic>
        <p:nvPicPr>
          <p:cNvPr id="4" name="Picture 3" descr="AW&amp;H2015_lar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95800"/>
            <a:ext cx="160664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56055"/>
      </p:ext>
    </p:extLst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685800" y="685800"/>
            <a:ext cx="7481888" cy="1095375"/>
          </a:xfrm>
          <a:prstGeom prst="rect">
            <a:avLst/>
          </a:prstGeom>
          <a:solidFill>
            <a:srgbClr val="FFFFCC"/>
          </a:solidFill>
          <a:ln w="28575">
            <a:solidFill>
              <a:srgbClr val="80000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AU" sz="3200" dirty="0">
                <a:solidFill>
                  <a:srgbClr val="800000"/>
                </a:solidFill>
                <a:latin typeface="Arial" charset="0"/>
              </a:rPr>
              <a:t>Four things which make the objective function minimum less distinct:-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838200" y="3048000"/>
            <a:ext cx="7313613" cy="3194720"/>
          </a:xfrm>
          <a:prstGeom prst="rect">
            <a:avLst/>
          </a:prstGeom>
          <a:solidFill>
            <a:srgbClr val="CCFFFF"/>
          </a:solidFill>
          <a:ln w="28575">
            <a:solidFill>
              <a:srgbClr val="00330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1000" indent="-381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5715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0" hangingPunct="0">
              <a:spcBef>
                <a:spcPct val="30000"/>
              </a:spcBef>
              <a:buFontTx/>
              <a:buChar char="•"/>
            </a:pPr>
            <a:r>
              <a:rPr lang="en-AU" sz="2800" dirty="0">
                <a:solidFill>
                  <a:srgbClr val="000099"/>
                </a:solidFill>
                <a:latin typeface="Arial" charset="0"/>
              </a:rPr>
              <a:t>a large amount of data noise</a:t>
            </a:r>
          </a:p>
          <a:p>
            <a:pPr eaLnBrk="0" hangingPunct="0">
              <a:spcBef>
                <a:spcPct val="30000"/>
              </a:spcBef>
              <a:buFontTx/>
              <a:buChar char="•"/>
            </a:pPr>
            <a:r>
              <a:rPr lang="en-AU" sz="2800" dirty="0">
                <a:solidFill>
                  <a:srgbClr val="000099"/>
                </a:solidFill>
                <a:latin typeface="Arial" charset="0"/>
              </a:rPr>
              <a:t>poor model suitability</a:t>
            </a:r>
          </a:p>
          <a:p>
            <a:pPr>
              <a:spcBef>
                <a:spcPct val="30000"/>
              </a:spcBef>
              <a:buFontTx/>
              <a:buChar char="•"/>
            </a:pPr>
            <a:r>
              <a:rPr lang="en-AU" sz="2800" dirty="0">
                <a:solidFill>
                  <a:srgbClr val="000099"/>
                </a:solidFill>
                <a:latin typeface="Arial" charset="0"/>
              </a:rPr>
              <a:t>a high degree of correlation between parameters</a:t>
            </a:r>
          </a:p>
          <a:p>
            <a:pPr>
              <a:spcBef>
                <a:spcPct val="30000"/>
              </a:spcBef>
              <a:buFontTx/>
              <a:buChar char="•"/>
            </a:pPr>
            <a:r>
              <a:rPr lang="en-AU" sz="2800" dirty="0">
                <a:solidFill>
                  <a:srgbClr val="000099"/>
                </a:solidFill>
                <a:latin typeface="Arial" charset="0"/>
              </a:rPr>
              <a:t>poor model stability</a:t>
            </a:r>
          </a:p>
          <a:p>
            <a:pPr eaLnBrk="0" hangingPunct="0">
              <a:spcBef>
                <a:spcPct val="30000"/>
              </a:spcBef>
              <a:buFontTx/>
              <a:buChar char="•"/>
            </a:pPr>
            <a:endParaRPr lang="en-AU" sz="2800" dirty="0">
              <a:solidFill>
                <a:srgbClr val="00009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746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2"/>
          </a:xfrm>
        </p:spPr>
        <p:txBody>
          <a:bodyPr/>
          <a:lstStyle/>
          <a:p>
            <a:r>
              <a:rPr lang="en-US" dirty="0"/>
              <a:t>Effects of model instability</a:t>
            </a:r>
          </a:p>
        </p:txBody>
      </p:sp>
      <p:pic>
        <p:nvPicPr>
          <p:cNvPr id="4" name="Picture 3" descr="Fig9.13_JACTES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37"/>
          <a:stretch/>
        </p:blipFill>
        <p:spPr>
          <a:xfrm>
            <a:off x="2438400" y="914400"/>
            <a:ext cx="6107124" cy="5285005"/>
          </a:xfrm>
          <a:prstGeom prst="rect">
            <a:avLst/>
          </a:prstGeom>
        </p:spPr>
      </p:pic>
      <p:pic>
        <p:nvPicPr>
          <p:cNvPr id="5" name="Picture 4" descr="AW&amp;H2015_lar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429000"/>
            <a:ext cx="1606645" cy="1981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38800" y="6248400"/>
            <a:ext cx="3031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/>
                <a:cs typeface="Calibri"/>
              </a:rPr>
              <a:t>Fig. 9.13 modified from Feinstein et al. (2008)</a:t>
            </a:r>
          </a:p>
        </p:txBody>
      </p:sp>
    </p:spTree>
    <p:extLst>
      <p:ext uri="{BB962C8B-B14F-4D97-AF65-F5344CB8AC3E}">
        <p14:creationId xmlns:p14="http://schemas.microsoft.com/office/powerpoint/2010/main" val="539291611"/>
      </p:ext>
    </p:extLst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can result? Be aware if not afraid</a:t>
            </a:r>
            <a:r>
              <a:rPr lang="mr-IN" dirty="0"/>
              <a:t>…</a:t>
            </a:r>
            <a:endParaRPr lang="en-US" dirty="0"/>
          </a:p>
        </p:txBody>
      </p:sp>
      <p:pic>
        <p:nvPicPr>
          <p:cNvPr id="8" name="Content Placeholder 7" descr="Fig9.12_insetlocal_and_global_minima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21" b="12121"/>
          <a:stretch>
            <a:fillRect/>
          </a:stretch>
        </p:blipFill>
        <p:spPr>
          <a:xfrm>
            <a:off x="2590800" y="1295400"/>
            <a:ext cx="5909540" cy="3687763"/>
          </a:xfrm>
        </p:spPr>
      </p:pic>
      <p:pic>
        <p:nvPicPr>
          <p:cNvPr id="9" name="Picture 8" descr="AW&amp;H2015_lar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429000"/>
            <a:ext cx="1606645" cy="1981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81600" y="5029200"/>
            <a:ext cx="3301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/>
                <a:cs typeface="Calibri"/>
              </a:rPr>
              <a:t>Fig. 9.12 modified from </a:t>
            </a:r>
            <a:r>
              <a:rPr lang="en-US" sz="1200" dirty="0" err="1">
                <a:latin typeface="Calibri"/>
                <a:cs typeface="Calibri"/>
              </a:rPr>
              <a:t>Zheng</a:t>
            </a:r>
            <a:r>
              <a:rPr lang="en-US" sz="1200" dirty="0">
                <a:latin typeface="Calibri"/>
                <a:cs typeface="Calibri"/>
              </a:rPr>
              <a:t> and Bennett( 2002)</a:t>
            </a:r>
          </a:p>
        </p:txBody>
      </p:sp>
    </p:spTree>
    <p:extLst>
      <p:ext uri="{BB962C8B-B14F-4D97-AF65-F5344CB8AC3E}">
        <p14:creationId xmlns:p14="http://schemas.microsoft.com/office/powerpoint/2010/main" val="67211129"/>
      </p:ext>
    </p:extLst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8798786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W&amp;H2015_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43200"/>
            <a:ext cx="1606645" cy="1981200"/>
          </a:xfrm>
          <a:prstGeom prst="rect">
            <a:avLst/>
          </a:prstGeom>
        </p:spPr>
      </p:pic>
      <p:pic>
        <p:nvPicPr>
          <p:cNvPr id="4" name="Picture 3" descr="Fig9.10a_idealized_obj_fxn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3" r="25157" b="18781"/>
          <a:stretch/>
        </p:blipFill>
        <p:spPr>
          <a:xfrm>
            <a:off x="3200400" y="1219200"/>
            <a:ext cx="4746798" cy="45599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76800" y="5638800"/>
            <a:ext cx="3026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/>
                <a:cs typeface="Calibri"/>
              </a:rPr>
              <a:t>Fig. 9.10a modified from </a:t>
            </a:r>
            <a:r>
              <a:rPr lang="en-US" sz="1200" dirty="0" err="1">
                <a:latin typeface="Calibri"/>
                <a:cs typeface="Calibri"/>
              </a:rPr>
              <a:t>Himmelblau</a:t>
            </a:r>
            <a:r>
              <a:rPr lang="en-US" sz="1200" dirty="0">
                <a:latin typeface="Calibri"/>
                <a:cs typeface="Calibri"/>
              </a:rPr>
              <a:t> 1972</a:t>
            </a:r>
          </a:p>
        </p:txBody>
      </p:sp>
    </p:spTree>
    <p:extLst>
      <p:ext uri="{BB962C8B-B14F-4D97-AF65-F5344CB8AC3E}">
        <p14:creationId xmlns:p14="http://schemas.microsoft.com/office/powerpoint/2010/main" val="771039120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838200" y="1371600"/>
            <a:ext cx="7239000" cy="53340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shade val="46275"/>
                  <a:invGamma/>
                </a:schemeClr>
              </a:gs>
              <a:gs pos="100000">
                <a:schemeClr val="bg2"/>
              </a:gs>
            </a:gsLst>
            <a:lin ang="5400000" scaled="1"/>
          </a:gradFill>
          <a:ln w="31750">
            <a:solidFill>
              <a:srgbClr val="FF0000"/>
            </a:solidFill>
            <a:miter lim="800000"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AU" sz="4400" b="1" i="1" dirty="0">
              <a:solidFill>
                <a:srgbClr val="FFFF00"/>
              </a:solidFill>
              <a:latin typeface="Calibri"/>
            </a:endParaRPr>
          </a:p>
        </p:txBody>
      </p:sp>
      <p:sp>
        <p:nvSpPr>
          <p:cNvPr id="105475" name="Line 3"/>
          <p:cNvSpPr>
            <a:spLocks noChangeShapeType="1"/>
          </p:cNvSpPr>
          <p:nvPr/>
        </p:nvSpPr>
        <p:spPr bwMode="auto">
          <a:xfrm flipV="1">
            <a:off x="1600200" y="1598613"/>
            <a:ext cx="0" cy="4494212"/>
          </a:xfrm>
          <a:prstGeom prst="line">
            <a:avLst/>
          </a:prstGeom>
          <a:noFill/>
          <a:ln w="31750">
            <a:solidFill>
              <a:srgbClr val="FF99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5476" name="Line 4"/>
          <p:cNvSpPr>
            <a:spLocks noChangeShapeType="1"/>
          </p:cNvSpPr>
          <p:nvPr/>
        </p:nvSpPr>
        <p:spPr bwMode="auto">
          <a:xfrm>
            <a:off x="1600200" y="6096000"/>
            <a:ext cx="5562600" cy="0"/>
          </a:xfrm>
          <a:prstGeom prst="line">
            <a:avLst/>
          </a:prstGeom>
          <a:noFill/>
          <a:ln w="31750">
            <a:solidFill>
              <a:srgbClr val="FF99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5318125" y="5940425"/>
            <a:ext cx="71991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xmlns="" w="22225">
                <a:solidFill>
                  <a:srgbClr val="FFFF00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AU" sz="4000" dirty="0">
                <a:solidFill>
                  <a:srgbClr val="FFFF00"/>
                </a:solidFill>
                <a:latin typeface="Calibri"/>
              </a:rPr>
              <a:t>p</a:t>
            </a:r>
            <a:r>
              <a:rPr lang="en-AU" sz="4000" baseline="-25000" dirty="0">
                <a:solidFill>
                  <a:srgbClr val="FFFF00"/>
                </a:solidFill>
                <a:latin typeface="Calibri"/>
              </a:rPr>
              <a:t>1</a:t>
            </a:r>
            <a:endParaRPr lang="en-AU" sz="4400" b="1" i="1" dirty="0">
              <a:solidFill>
                <a:srgbClr val="FFFF00"/>
              </a:solidFill>
              <a:latin typeface="Calibri"/>
            </a:endParaRPr>
          </a:p>
        </p:txBody>
      </p:sp>
      <p:sp>
        <p:nvSpPr>
          <p:cNvPr id="105478" name="Text Box 6"/>
          <p:cNvSpPr txBox="1">
            <a:spLocks noChangeArrowheads="1"/>
          </p:cNvSpPr>
          <p:nvPr/>
        </p:nvSpPr>
        <p:spPr bwMode="auto">
          <a:xfrm>
            <a:off x="914400" y="2209800"/>
            <a:ext cx="71991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xmlns="" w="22225">
                <a:solidFill>
                  <a:srgbClr val="FFFF00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AU" sz="4000" dirty="0">
                <a:solidFill>
                  <a:srgbClr val="FFFF00"/>
                </a:solidFill>
                <a:latin typeface="Calibri"/>
              </a:rPr>
              <a:t>p</a:t>
            </a:r>
            <a:r>
              <a:rPr lang="en-AU" sz="4000" baseline="-25000" dirty="0">
                <a:solidFill>
                  <a:srgbClr val="FFFF00"/>
                </a:solidFill>
                <a:latin typeface="Calibri"/>
              </a:rPr>
              <a:t>2</a:t>
            </a:r>
            <a:endParaRPr lang="en-AU" sz="4400" b="1" i="1" dirty="0">
              <a:solidFill>
                <a:srgbClr val="FFFF00"/>
              </a:solidFill>
              <a:latin typeface="Calibri"/>
            </a:endParaRPr>
          </a:p>
        </p:txBody>
      </p:sp>
      <p:sp>
        <p:nvSpPr>
          <p:cNvPr id="105479" name="Oval 7"/>
          <p:cNvSpPr>
            <a:spLocks noChangeArrowheads="1"/>
          </p:cNvSpPr>
          <p:nvPr/>
        </p:nvSpPr>
        <p:spPr bwMode="auto">
          <a:xfrm rot="-13858044">
            <a:off x="3695700" y="2628900"/>
            <a:ext cx="685800" cy="1828800"/>
          </a:xfrm>
          <a:prstGeom prst="ellipse">
            <a:avLst/>
          </a:prstGeom>
          <a:noFill/>
          <a:ln w="22225">
            <a:solidFill>
              <a:srgbClr val="FFFF00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5480" name="Oval 8"/>
          <p:cNvSpPr>
            <a:spLocks noChangeArrowheads="1"/>
          </p:cNvSpPr>
          <p:nvPr/>
        </p:nvSpPr>
        <p:spPr bwMode="auto">
          <a:xfrm rot="-13928904">
            <a:off x="3477419" y="1983582"/>
            <a:ext cx="1143000" cy="3059112"/>
          </a:xfrm>
          <a:prstGeom prst="ellipse">
            <a:avLst/>
          </a:prstGeom>
          <a:noFill/>
          <a:ln w="22225">
            <a:solidFill>
              <a:srgbClr val="FFFF00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5481" name="Oval 9"/>
          <p:cNvSpPr>
            <a:spLocks noChangeArrowheads="1"/>
          </p:cNvSpPr>
          <p:nvPr/>
        </p:nvSpPr>
        <p:spPr bwMode="auto">
          <a:xfrm rot="-19151942">
            <a:off x="1754188" y="2492375"/>
            <a:ext cx="4686300" cy="1981200"/>
          </a:xfrm>
          <a:prstGeom prst="ellipse">
            <a:avLst/>
          </a:prstGeom>
          <a:noFill/>
          <a:ln w="22225">
            <a:solidFill>
              <a:srgbClr val="FFFF00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5482" name="Line 10"/>
          <p:cNvSpPr>
            <a:spLocks noChangeShapeType="1"/>
          </p:cNvSpPr>
          <p:nvPr/>
        </p:nvSpPr>
        <p:spPr bwMode="auto">
          <a:xfrm flipH="1" flipV="1">
            <a:off x="4038600" y="3505200"/>
            <a:ext cx="609600" cy="1676400"/>
          </a:xfrm>
          <a:prstGeom prst="line">
            <a:avLst/>
          </a:prstGeom>
          <a:noFill/>
          <a:ln w="22225">
            <a:solidFill>
              <a:srgbClr val="00FF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5483" name="Text Box 11"/>
          <p:cNvSpPr txBox="1">
            <a:spLocks noChangeArrowheads="1"/>
          </p:cNvSpPr>
          <p:nvPr/>
        </p:nvSpPr>
        <p:spPr bwMode="auto">
          <a:xfrm>
            <a:off x="4495800" y="4953000"/>
            <a:ext cx="3046413" cy="977900"/>
          </a:xfrm>
          <a:prstGeom prst="rect">
            <a:avLst/>
          </a:prstGeom>
          <a:solidFill>
            <a:srgbClr val="CCFFFF"/>
          </a:solidFill>
          <a:ln w="31750">
            <a:solidFill>
              <a:schemeClr val="accent2"/>
            </a:solidFill>
            <a:miter lim="800000"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AU">
                <a:solidFill>
                  <a:srgbClr val="000099"/>
                </a:solidFill>
                <a:latin typeface="Arial" charset="0"/>
              </a:rPr>
              <a:t>Objective function</a:t>
            </a:r>
          </a:p>
          <a:p>
            <a:pPr eaLnBrk="0" hangingPunct="0"/>
            <a:r>
              <a:rPr lang="en-AU">
                <a:solidFill>
                  <a:srgbClr val="000099"/>
                </a:solidFill>
                <a:latin typeface="Arial" charset="0"/>
              </a:rPr>
              <a:t>minimum</a:t>
            </a:r>
            <a:endParaRPr lang="en-AU" sz="4000" b="1" i="1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105484" name="Text Box 12"/>
          <p:cNvSpPr txBox="1">
            <a:spLocks noChangeArrowheads="1"/>
          </p:cNvSpPr>
          <p:nvPr/>
        </p:nvSpPr>
        <p:spPr bwMode="auto">
          <a:xfrm>
            <a:off x="964575" y="0"/>
            <a:ext cx="674971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2225">
                <a:solidFill>
                  <a:srgbClr val="FF0000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AU" sz="4400" b="1" i="1" dirty="0">
                <a:solidFill>
                  <a:srgbClr val="FFFF00"/>
                </a:solidFill>
                <a:latin typeface="Calibri"/>
              </a:rPr>
              <a:t>Objective function contours</a:t>
            </a:r>
          </a:p>
          <a:p>
            <a:pPr algn="ctr" eaLnBrk="0" hangingPunct="0"/>
            <a:r>
              <a:rPr lang="en-AU" sz="3600" b="1" dirty="0">
                <a:solidFill>
                  <a:srgbClr val="FFFF00"/>
                </a:solidFill>
                <a:latin typeface="Calibri"/>
              </a:rPr>
              <a:t>linear model</a:t>
            </a:r>
            <a:endParaRPr lang="en-AU" sz="4400" b="1" i="1" dirty="0">
              <a:solidFill>
                <a:srgbClr val="FFFF00"/>
              </a:solidFill>
              <a:latin typeface="Calibri"/>
            </a:endParaRPr>
          </a:p>
        </p:txBody>
      </p:sp>
      <p:sp>
        <p:nvSpPr>
          <p:cNvPr id="105485" name="Text Box 13"/>
          <p:cNvSpPr txBox="1">
            <a:spLocks noChangeArrowheads="1"/>
          </p:cNvSpPr>
          <p:nvPr/>
        </p:nvSpPr>
        <p:spPr bwMode="auto">
          <a:xfrm>
            <a:off x="8077200" y="6216650"/>
            <a:ext cx="1066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Calibri"/>
              </a:rPr>
              <a:t>J. Doherty</a:t>
            </a:r>
          </a:p>
        </p:txBody>
      </p:sp>
    </p:spTree>
    <p:extLst>
      <p:ext uri="{BB962C8B-B14F-4D97-AF65-F5344CB8AC3E}">
        <p14:creationId xmlns:p14="http://schemas.microsoft.com/office/powerpoint/2010/main" val="1297729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ChangeArrowheads="1"/>
          </p:cNvSpPr>
          <p:nvPr/>
        </p:nvSpPr>
        <p:spPr bwMode="auto">
          <a:xfrm>
            <a:off x="838200" y="1371600"/>
            <a:ext cx="7239000" cy="53340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shade val="46275"/>
                  <a:invGamma/>
                </a:schemeClr>
              </a:gs>
              <a:gs pos="100000">
                <a:schemeClr val="bg2"/>
              </a:gs>
            </a:gsLst>
            <a:lin ang="5400000" scaled="1"/>
          </a:gradFill>
          <a:ln w="31750">
            <a:solidFill>
              <a:srgbClr val="FF0000"/>
            </a:solidFill>
            <a:miter lim="800000"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AU" sz="4400" b="1" i="1" dirty="0">
              <a:solidFill>
                <a:srgbClr val="FFFF00"/>
              </a:solidFill>
              <a:latin typeface="Calibri"/>
            </a:endParaRPr>
          </a:p>
        </p:txBody>
      </p:sp>
      <p:sp>
        <p:nvSpPr>
          <p:cNvPr id="130051" name="Line 3"/>
          <p:cNvSpPr>
            <a:spLocks noChangeShapeType="1"/>
          </p:cNvSpPr>
          <p:nvPr/>
        </p:nvSpPr>
        <p:spPr bwMode="auto">
          <a:xfrm flipV="1">
            <a:off x="1600200" y="1598613"/>
            <a:ext cx="0" cy="4494212"/>
          </a:xfrm>
          <a:prstGeom prst="line">
            <a:avLst/>
          </a:prstGeom>
          <a:noFill/>
          <a:ln w="31750">
            <a:solidFill>
              <a:srgbClr val="FF99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30052" name="Line 4"/>
          <p:cNvSpPr>
            <a:spLocks noChangeShapeType="1"/>
          </p:cNvSpPr>
          <p:nvPr/>
        </p:nvSpPr>
        <p:spPr bwMode="auto">
          <a:xfrm>
            <a:off x="1600200" y="6096000"/>
            <a:ext cx="5562600" cy="0"/>
          </a:xfrm>
          <a:prstGeom prst="line">
            <a:avLst/>
          </a:prstGeom>
          <a:noFill/>
          <a:ln w="31750">
            <a:solidFill>
              <a:srgbClr val="FF99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3429000" y="6049963"/>
            <a:ext cx="3214542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xmlns="" w="22225">
                <a:solidFill>
                  <a:srgbClr val="FFFF00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AU" sz="3200" dirty="0">
                <a:solidFill>
                  <a:srgbClr val="FFFF00"/>
                </a:solidFill>
                <a:latin typeface="Calibri"/>
              </a:rPr>
              <a:t>parameter values</a:t>
            </a:r>
            <a:endParaRPr lang="en-AU" sz="3600" b="1" i="1" dirty="0">
              <a:solidFill>
                <a:srgbClr val="FFFF00"/>
              </a:solidFill>
              <a:latin typeface="Calibri"/>
            </a:endParaRPr>
          </a:p>
        </p:txBody>
      </p:sp>
      <p:sp>
        <p:nvSpPr>
          <p:cNvPr id="130054" name="Text Box 6"/>
          <p:cNvSpPr txBox="1">
            <a:spLocks noChangeArrowheads="1"/>
          </p:cNvSpPr>
          <p:nvPr/>
        </p:nvSpPr>
        <p:spPr bwMode="auto">
          <a:xfrm rot="-5400000">
            <a:off x="-371250" y="3557300"/>
            <a:ext cx="3306314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xmlns="" w="22225">
                <a:solidFill>
                  <a:srgbClr val="FFFF00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AU" sz="3200" dirty="0">
                <a:solidFill>
                  <a:srgbClr val="FFFF00"/>
                </a:solidFill>
                <a:latin typeface="Calibri"/>
              </a:rPr>
              <a:t>objective function</a:t>
            </a:r>
            <a:endParaRPr lang="en-AU" sz="3600" b="1" i="1" dirty="0">
              <a:solidFill>
                <a:srgbClr val="FFFF00"/>
              </a:solidFill>
              <a:latin typeface="Calibri"/>
            </a:endParaRPr>
          </a:p>
        </p:txBody>
      </p:sp>
      <p:sp>
        <p:nvSpPr>
          <p:cNvPr id="130055" name="Text Box 7"/>
          <p:cNvSpPr txBox="1">
            <a:spLocks noChangeArrowheads="1"/>
          </p:cNvSpPr>
          <p:nvPr/>
        </p:nvSpPr>
        <p:spPr bwMode="auto">
          <a:xfrm>
            <a:off x="4649788" y="5029200"/>
            <a:ext cx="3046412" cy="977900"/>
          </a:xfrm>
          <a:prstGeom prst="rect">
            <a:avLst/>
          </a:prstGeom>
          <a:solidFill>
            <a:srgbClr val="CCFFFF"/>
          </a:solidFill>
          <a:ln w="31750">
            <a:solidFill>
              <a:schemeClr val="accent2"/>
            </a:solidFill>
            <a:miter lim="800000"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AU">
                <a:solidFill>
                  <a:srgbClr val="000099"/>
                </a:solidFill>
                <a:latin typeface="Arial" charset="0"/>
              </a:rPr>
              <a:t>Objective function</a:t>
            </a:r>
          </a:p>
          <a:p>
            <a:pPr eaLnBrk="0" hangingPunct="0"/>
            <a:r>
              <a:rPr lang="en-AU">
                <a:solidFill>
                  <a:srgbClr val="000099"/>
                </a:solidFill>
                <a:latin typeface="Arial" charset="0"/>
              </a:rPr>
              <a:t>minimum</a:t>
            </a:r>
          </a:p>
        </p:txBody>
      </p:sp>
      <p:sp>
        <p:nvSpPr>
          <p:cNvPr id="130056" name="Text Box 8"/>
          <p:cNvSpPr txBox="1">
            <a:spLocks noChangeArrowheads="1"/>
          </p:cNvSpPr>
          <p:nvPr/>
        </p:nvSpPr>
        <p:spPr bwMode="auto">
          <a:xfrm>
            <a:off x="306940" y="49213"/>
            <a:ext cx="8064983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2225">
                <a:solidFill>
                  <a:srgbClr val="FF0000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AU" sz="4000" b="1" i="1" dirty="0">
                <a:solidFill>
                  <a:srgbClr val="FFFF00"/>
                </a:solidFill>
                <a:latin typeface="Calibri"/>
              </a:rPr>
              <a:t>Objective function along section line</a:t>
            </a:r>
            <a:endParaRPr lang="en-AU" sz="4400" b="1" i="1" dirty="0">
              <a:solidFill>
                <a:srgbClr val="FFFF00"/>
              </a:solidFill>
              <a:latin typeface="Calibri"/>
            </a:endParaRPr>
          </a:p>
          <a:p>
            <a:pPr algn="ctr" eaLnBrk="0" hangingPunct="0"/>
            <a:r>
              <a:rPr lang="en-AU" sz="3600" b="1" dirty="0">
                <a:solidFill>
                  <a:srgbClr val="FFFF00"/>
                </a:solidFill>
                <a:latin typeface="Calibri"/>
              </a:rPr>
              <a:t>model fits data well</a:t>
            </a:r>
            <a:endParaRPr lang="en-AU" sz="4400" b="1" i="1" dirty="0">
              <a:solidFill>
                <a:srgbClr val="FFFF00"/>
              </a:solidFill>
              <a:latin typeface="Calibri"/>
            </a:endParaRPr>
          </a:p>
        </p:txBody>
      </p:sp>
      <p:sp>
        <p:nvSpPr>
          <p:cNvPr id="130057" name="Freeform 9"/>
          <p:cNvSpPr>
            <a:spLocks/>
          </p:cNvSpPr>
          <p:nvPr/>
        </p:nvSpPr>
        <p:spPr bwMode="auto">
          <a:xfrm>
            <a:off x="2819400" y="3273277"/>
            <a:ext cx="3429000" cy="463846"/>
          </a:xfrm>
          <a:custGeom>
            <a:avLst/>
            <a:gdLst>
              <a:gd name="T0" fmla="*/ 0 w 1728"/>
              <a:gd name="T1" fmla="*/ 0 h 1544"/>
              <a:gd name="T2" fmla="*/ 864 w 1728"/>
              <a:gd name="T3" fmla="*/ 1536 h 1544"/>
              <a:gd name="T4" fmla="*/ 1728 w 1728"/>
              <a:gd name="T5" fmla="*/ 48 h 1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8" h="1544">
                <a:moveTo>
                  <a:pt x="0" y="0"/>
                </a:moveTo>
                <a:cubicBezTo>
                  <a:pt x="288" y="764"/>
                  <a:pt x="576" y="1528"/>
                  <a:pt x="864" y="1536"/>
                </a:cubicBezTo>
                <a:cubicBezTo>
                  <a:pt x="1152" y="1544"/>
                  <a:pt x="1440" y="796"/>
                  <a:pt x="1728" y="48"/>
                </a:cubicBezTo>
              </a:path>
            </a:pathLst>
          </a:cu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30058" name="Line 10"/>
          <p:cNvSpPr>
            <a:spLocks noChangeShapeType="1"/>
          </p:cNvSpPr>
          <p:nvPr/>
        </p:nvSpPr>
        <p:spPr bwMode="auto">
          <a:xfrm flipH="1" flipV="1">
            <a:off x="4572000" y="3886200"/>
            <a:ext cx="304800" cy="1066800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30059" name="Text Box 11"/>
          <p:cNvSpPr txBox="1">
            <a:spLocks noChangeArrowheads="1"/>
          </p:cNvSpPr>
          <p:nvPr/>
        </p:nvSpPr>
        <p:spPr bwMode="auto">
          <a:xfrm>
            <a:off x="8077200" y="6216650"/>
            <a:ext cx="1066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Calibri"/>
              </a:rPr>
              <a:t>J. Doherty</a:t>
            </a:r>
          </a:p>
        </p:txBody>
      </p:sp>
    </p:spTree>
    <p:extLst>
      <p:ext uri="{BB962C8B-B14F-4D97-AF65-F5344CB8AC3E}">
        <p14:creationId xmlns:p14="http://schemas.microsoft.com/office/powerpoint/2010/main" val="1584407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9.10_idealized_obj_fxn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32" t="40045" r="24701" b="24203"/>
          <a:stretch/>
        </p:blipFill>
        <p:spPr>
          <a:xfrm>
            <a:off x="2590800" y="762000"/>
            <a:ext cx="5926072" cy="3733800"/>
          </a:xfrm>
          <a:prstGeom prst="rect">
            <a:avLst/>
          </a:prstGeom>
        </p:spPr>
      </p:pic>
      <p:pic>
        <p:nvPicPr>
          <p:cNvPr id="3" name="Picture 2" descr="AW&amp;H2015_lar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114800"/>
            <a:ext cx="1606645" cy="1981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29200" y="4267200"/>
            <a:ext cx="2652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/>
                <a:cs typeface="Calibri"/>
              </a:rPr>
              <a:t>Fig. 9.10, modified from Doherty 2014</a:t>
            </a:r>
          </a:p>
        </p:txBody>
      </p:sp>
    </p:spTree>
    <p:extLst>
      <p:ext uri="{BB962C8B-B14F-4D97-AF65-F5344CB8AC3E}">
        <p14:creationId xmlns:p14="http://schemas.microsoft.com/office/powerpoint/2010/main" val="1112303620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ChangeArrowheads="1"/>
          </p:cNvSpPr>
          <p:nvPr/>
        </p:nvSpPr>
        <p:spPr bwMode="auto">
          <a:xfrm>
            <a:off x="838200" y="1371600"/>
            <a:ext cx="7239000" cy="53340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shade val="46275"/>
                  <a:invGamma/>
                </a:schemeClr>
              </a:gs>
              <a:gs pos="100000">
                <a:schemeClr val="bg2"/>
              </a:gs>
            </a:gsLst>
            <a:lin ang="5400000" scaled="1"/>
          </a:gradFill>
          <a:ln w="31750">
            <a:solidFill>
              <a:srgbClr val="FF0000"/>
            </a:solidFill>
            <a:miter lim="800000"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AU" sz="4400" b="1" i="1" dirty="0">
              <a:solidFill>
                <a:srgbClr val="FFFF00"/>
              </a:solidFill>
              <a:latin typeface="Calibri"/>
            </a:endParaRPr>
          </a:p>
        </p:txBody>
      </p:sp>
      <p:sp>
        <p:nvSpPr>
          <p:cNvPr id="132099" name="Line 3"/>
          <p:cNvSpPr>
            <a:spLocks noChangeShapeType="1"/>
          </p:cNvSpPr>
          <p:nvPr/>
        </p:nvSpPr>
        <p:spPr bwMode="auto">
          <a:xfrm flipV="1">
            <a:off x="1600200" y="1598613"/>
            <a:ext cx="0" cy="4494212"/>
          </a:xfrm>
          <a:prstGeom prst="line">
            <a:avLst/>
          </a:prstGeom>
          <a:noFill/>
          <a:ln w="31750">
            <a:solidFill>
              <a:srgbClr val="FF99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32100" name="Line 4"/>
          <p:cNvSpPr>
            <a:spLocks noChangeShapeType="1"/>
          </p:cNvSpPr>
          <p:nvPr/>
        </p:nvSpPr>
        <p:spPr bwMode="auto">
          <a:xfrm>
            <a:off x="1600200" y="6096000"/>
            <a:ext cx="5562600" cy="0"/>
          </a:xfrm>
          <a:prstGeom prst="line">
            <a:avLst/>
          </a:prstGeom>
          <a:noFill/>
          <a:ln w="31750">
            <a:solidFill>
              <a:srgbClr val="FF99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32101" name="Text Box 5"/>
          <p:cNvSpPr txBox="1">
            <a:spLocks noChangeArrowheads="1"/>
          </p:cNvSpPr>
          <p:nvPr/>
        </p:nvSpPr>
        <p:spPr bwMode="auto">
          <a:xfrm>
            <a:off x="5318125" y="5940425"/>
            <a:ext cx="71991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xmlns="" w="22225">
                <a:solidFill>
                  <a:srgbClr val="FFFF00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AU" sz="4000" dirty="0">
                <a:solidFill>
                  <a:srgbClr val="FFFF00"/>
                </a:solidFill>
                <a:latin typeface="Calibri"/>
              </a:rPr>
              <a:t>p</a:t>
            </a:r>
            <a:r>
              <a:rPr lang="en-AU" sz="4000" baseline="-25000" dirty="0">
                <a:solidFill>
                  <a:srgbClr val="FFFF00"/>
                </a:solidFill>
                <a:latin typeface="Calibri"/>
              </a:rPr>
              <a:t>1</a:t>
            </a:r>
            <a:endParaRPr lang="en-AU" sz="4400" b="1" i="1" dirty="0">
              <a:solidFill>
                <a:srgbClr val="FFFF00"/>
              </a:solidFill>
              <a:latin typeface="Calibri"/>
            </a:endParaRPr>
          </a:p>
        </p:txBody>
      </p:sp>
      <p:sp>
        <p:nvSpPr>
          <p:cNvPr id="132102" name="Text Box 6"/>
          <p:cNvSpPr txBox="1">
            <a:spLocks noChangeArrowheads="1"/>
          </p:cNvSpPr>
          <p:nvPr/>
        </p:nvSpPr>
        <p:spPr bwMode="auto">
          <a:xfrm>
            <a:off x="914400" y="2209800"/>
            <a:ext cx="71991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xmlns="" w="22225">
                <a:solidFill>
                  <a:srgbClr val="FFFF00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AU" sz="4000" dirty="0">
                <a:solidFill>
                  <a:srgbClr val="FFFF00"/>
                </a:solidFill>
                <a:latin typeface="Calibri"/>
              </a:rPr>
              <a:t>p</a:t>
            </a:r>
            <a:r>
              <a:rPr lang="en-AU" sz="4000" baseline="-25000" dirty="0">
                <a:solidFill>
                  <a:srgbClr val="FFFF00"/>
                </a:solidFill>
                <a:latin typeface="Calibri"/>
              </a:rPr>
              <a:t>2</a:t>
            </a:r>
            <a:endParaRPr lang="en-AU" sz="4400" b="1" i="1" dirty="0">
              <a:solidFill>
                <a:srgbClr val="FFFF00"/>
              </a:solidFill>
              <a:latin typeface="Calibri"/>
            </a:endParaRPr>
          </a:p>
        </p:txBody>
      </p:sp>
      <p:sp>
        <p:nvSpPr>
          <p:cNvPr id="132103" name="Oval 7"/>
          <p:cNvSpPr>
            <a:spLocks noChangeArrowheads="1"/>
          </p:cNvSpPr>
          <p:nvPr/>
        </p:nvSpPr>
        <p:spPr bwMode="auto">
          <a:xfrm rot="-13858044">
            <a:off x="4305300" y="2781300"/>
            <a:ext cx="685800" cy="2438400"/>
          </a:xfrm>
          <a:prstGeom prst="ellipse">
            <a:avLst/>
          </a:prstGeom>
          <a:noFill/>
          <a:ln w="22225">
            <a:solidFill>
              <a:srgbClr val="FFFF00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32104" name="Oval 8"/>
          <p:cNvSpPr>
            <a:spLocks noChangeArrowheads="1"/>
          </p:cNvSpPr>
          <p:nvPr/>
        </p:nvSpPr>
        <p:spPr bwMode="auto">
          <a:xfrm rot="-13853634">
            <a:off x="3998119" y="1869281"/>
            <a:ext cx="1143000" cy="4110038"/>
          </a:xfrm>
          <a:prstGeom prst="ellipse">
            <a:avLst/>
          </a:prstGeom>
          <a:noFill/>
          <a:ln w="22225">
            <a:solidFill>
              <a:srgbClr val="FFFF00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32105" name="Oval 9"/>
          <p:cNvSpPr>
            <a:spLocks noChangeArrowheads="1"/>
          </p:cNvSpPr>
          <p:nvPr/>
        </p:nvSpPr>
        <p:spPr bwMode="auto">
          <a:xfrm rot="-19151942">
            <a:off x="1619250" y="2852738"/>
            <a:ext cx="5789613" cy="1981200"/>
          </a:xfrm>
          <a:prstGeom prst="ellipse">
            <a:avLst/>
          </a:prstGeom>
          <a:noFill/>
          <a:ln w="22225">
            <a:solidFill>
              <a:srgbClr val="FFFF00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32106" name="Text Box 10"/>
          <p:cNvSpPr txBox="1">
            <a:spLocks noChangeArrowheads="1"/>
          </p:cNvSpPr>
          <p:nvPr/>
        </p:nvSpPr>
        <p:spPr bwMode="auto">
          <a:xfrm>
            <a:off x="149155" y="0"/>
            <a:ext cx="838214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2225">
                <a:solidFill>
                  <a:srgbClr val="FF0000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AU" sz="4400" b="1" i="1" dirty="0">
                <a:solidFill>
                  <a:srgbClr val="FFFF00"/>
                </a:solidFill>
                <a:latin typeface="Calibri"/>
              </a:rPr>
              <a:t>Objective function contours</a:t>
            </a:r>
          </a:p>
          <a:p>
            <a:pPr algn="ctr" eaLnBrk="0" hangingPunct="0"/>
            <a:r>
              <a:rPr lang="en-AU" sz="3600" b="1" dirty="0">
                <a:solidFill>
                  <a:srgbClr val="FFFF00"/>
                </a:solidFill>
                <a:latin typeface="Calibri"/>
              </a:rPr>
              <a:t>linear model: high parameter correlation</a:t>
            </a:r>
            <a:endParaRPr lang="en-AU" sz="4400" b="1" i="1" dirty="0">
              <a:solidFill>
                <a:srgbClr val="FFFF00"/>
              </a:solidFill>
              <a:latin typeface="Calibri"/>
            </a:endParaRPr>
          </a:p>
        </p:txBody>
      </p:sp>
      <p:sp>
        <p:nvSpPr>
          <p:cNvPr id="132107" name="Line 11"/>
          <p:cNvSpPr>
            <a:spLocks noChangeShapeType="1"/>
          </p:cNvSpPr>
          <p:nvPr/>
        </p:nvSpPr>
        <p:spPr bwMode="auto">
          <a:xfrm>
            <a:off x="1905000" y="1676400"/>
            <a:ext cx="5105400" cy="4267200"/>
          </a:xfrm>
          <a:prstGeom prst="line">
            <a:avLst/>
          </a:prstGeom>
          <a:noFill/>
          <a:ln w="19050">
            <a:solidFill>
              <a:srgbClr val="00FF00"/>
            </a:solidFill>
            <a:prstDash val="sysDot"/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32108" name="Text Box 12"/>
          <p:cNvSpPr txBox="1">
            <a:spLocks noChangeArrowheads="1"/>
          </p:cNvSpPr>
          <p:nvPr/>
        </p:nvSpPr>
        <p:spPr bwMode="auto">
          <a:xfrm>
            <a:off x="8068081" y="6115438"/>
            <a:ext cx="1143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Calibri"/>
              </a:rPr>
              <a:t>J. Doherty</a:t>
            </a:r>
          </a:p>
        </p:txBody>
      </p:sp>
    </p:spTree>
    <p:extLst>
      <p:ext uri="{BB962C8B-B14F-4D97-AF65-F5344CB8AC3E}">
        <p14:creationId xmlns:p14="http://schemas.microsoft.com/office/powerpoint/2010/main" val="2097666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ChangeArrowheads="1"/>
          </p:cNvSpPr>
          <p:nvPr/>
        </p:nvSpPr>
        <p:spPr bwMode="auto">
          <a:xfrm>
            <a:off x="838200" y="1371600"/>
            <a:ext cx="7239000" cy="53340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shade val="46275"/>
                  <a:invGamma/>
                </a:schemeClr>
              </a:gs>
              <a:gs pos="100000">
                <a:schemeClr val="bg2"/>
              </a:gs>
            </a:gsLst>
            <a:lin ang="5400000" scaled="1"/>
          </a:gradFill>
          <a:ln w="31750">
            <a:solidFill>
              <a:srgbClr val="FF0000"/>
            </a:solidFill>
            <a:miter lim="800000"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AU" sz="4400" b="1" i="1" dirty="0">
              <a:solidFill>
                <a:srgbClr val="FFFF00"/>
              </a:solidFill>
              <a:latin typeface="Calibri"/>
            </a:endParaRPr>
          </a:p>
        </p:txBody>
      </p:sp>
      <p:sp>
        <p:nvSpPr>
          <p:cNvPr id="134147" name="Line 3"/>
          <p:cNvSpPr>
            <a:spLocks noChangeShapeType="1"/>
          </p:cNvSpPr>
          <p:nvPr/>
        </p:nvSpPr>
        <p:spPr bwMode="auto">
          <a:xfrm flipV="1">
            <a:off x="1600200" y="1598613"/>
            <a:ext cx="0" cy="4494212"/>
          </a:xfrm>
          <a:prstGeom prst="line">
            <a:avLst/>
          </a:prstGeom>
          <a:noFill/>
          <a:ln w="31750">
            <a:solidFill>
              <a:srgbClr val="FF99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34148" name="Line 4"/>
          <p:cNvSpPr>
            <a:spLocks noChangeShapeType="1"/>
          </p:cNvSpPr>
          <p:nvPr/>
        </p:nvSpPr>
        <p:spPr bwMode="auto">
          <a:xfrm>
            <a:off x="1600200" y="6096000"/>
            <a:ext cx="5562600" cy="0"/>
          </a:xfrm>
          <a:prstGeom prst="line">
            <a:avLst/>
          </a:prstGeom>
          <a:noFill/>
          <a:ln w="31750">
            <a:solidFill>
              <a:srgbClr val="FF99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34149" name="Text Box 5"/>
          <p:cNvSpPr txBox="1">
            <a:spLocks noChangeArrowheads="1"/>
          </p:cNvSpPr>
          <p:nvPr/>
        </p:nvSpPr>
        <p:spPr bwMode="auto">
          <a:xfrm>
            <a:off x="3429000" y="6049963"/>
            <a:ext cx="3214542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xmlns="" w="22225">
                <a:solidFill>
                  <a:srgbClr val="FFFF00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AU" sz="3200" dirty="0">
                <a:solidFill>
                  <a:srgbClr val="FFFF00"/>
                </a:solidFill>
                <a:latin typeface="Calibri"/>
              </a:rPr>
              <a:t>parameter values</a:t>
            </a:r>
            <a:endParaRPr lang="en-AU" sz="3600" b="1" i="1" dirty="0">
              <a:solidFill>
                <a:srgbClr val="FFFF00"/>
              </a:solidFill>
              <a:latin typeface="Calibri"/>
            </a:endParaRPr>
          </a:p>
        </p:txBody>
      </p:sp>
      <p:sp>
        <p:nvSpPr>
          <p:cNvPr id="134150" name="Text Box 6"/>
          <p:cNvSpPr txBox="1">
            <a:spLocks noChangeArrowheads="1"/>
          </p:cNvSpPr>
          <p:nvPr/>
        </p:nvSpPr>
        <p:spPr bwMode="auto">
          <a:xfrm rot="-5400000">
            <a:off x="-371250" y="3557300"/>
            <a:ext cx="3306314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xmlns="" w="22225">
                <a:solidFill>
                  <a:srgbClr val="FFFF00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AU" sz="3200" dirty="0">
                <a:solidFill>
                  <a:srgbClr val="FFFF00"/>
                </a:solidFill>
                <a:latin typeface="Calibri"/>
              </a:rPr>
              <a:t>objective function</a:t>
            </a:r>
            <a:endParaRPr lang="en-AU" sz="3600" b="1" i="1" dirty="0">
              <a:solidFill>
                <a:srgbClr val="FFFF00"/>
              </a:solidFill>
              <a:latin typeface="Calibri"/>
            </a:endParaRPr>
          </a:p>
        </p:txBody>
      </p:sp>
      <p:sp>
        <p:nvSpPr>
          <p:cNvPr id="134151" name="Text Box 7"/>
          <p:cNvSpPr txBox="1">
            <a:spLocks noChangeArrowheads="1"/>
          </p:cNvSpPr>
          <p:nvPr/>
        </p:nvSpPr>
        <p:spPr bwMode="auto">
          <a:xfrm>
            <a:off x="149155" y="49213"/>
            <a:ext cx="8382140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2225">
                <a:solidFill>
                  <a:srgbClr val="FF0000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AU" sz="4000" b="1" i="1" dirty="0">
                <a:solidFill>
                  <a:srgbClr val="FFFF00"/>
                </a:solidFill>
                <a:latin typeface="Calibri"/>
              </a:rPr>
              <a:t>Objective function along section line</a:t>
            </a:r>
            <a:endParaRPr lang="en-AU" sz="4400" b="1" i="1" dirty="0">
              <a:solidFill>
                <a:srgbClr val="FFFF00"/>
              </a:solidFill>
              <a:latin typeface="Calibri"/>
            </a:endParaRPr>
          </a:p>
          <a:p>
            <a:pPr algn="ctr" eaLnBrk="0" hangingPunct="0"/>
            <a:r>
              <a:rPr lang="en-AU" sz="3600" b="1" dirty="0">
                <a:solidFill>
                  <a:srgbClr val="FFFF00"/>
                </a:solidFill>
                <a:latin typeface="Calibri"/>
              </a:rPr>
              <a:t>linear model: high parameter correlation</a:t>
            </a:r>
            <a:endParaRPr lang="en-AU" sz="4400" b="1" i="1" dirty="0">
              <a:solidFill>
                <a:srgbClr val="FFFF00"/>
              </a:solidFill>
              <a:latin typeface="Calibri"/>
            </a:endParaRPr>
          </a:p>
        </p:txBody>
      </p:sp>
      <p:sp>
        <p:nvSpPr>
          <p:cNvPr id="134152" name="Freeform 8"/>
          <p:cNvSpPr>
            <a:spLocks/>
          </p:cNvSpPr>
          <p:nvPr/>
        </p:nvSpPr>
        <p:spPr bwMode="auto">
          <a:xfrm>
            <a:off x="1828800" y="3158977"/>
            <a:ext cx="5791200" cy="463846"/>
          </a:xfrm>
          <a:custGeom>
            <a:avLst/>
            <a:gdLst>
              <a:gd name="T0" fmla="*/ 0 w 1728"/>
              <a:gd name="T1" fmla="*/ 0 h 1544"/>
              <a:gd name="T2" fmla="*/ 864 w 1728"/>
              <a:gd name="T3" fmla="*/ 1536 h 1544"/>
              <a:gd name="T4" fmla="*/ 1728 w 1728"/>
              <a:gd name="T5" fmla="*/ 48 h 1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8" h="1544">
                <a:moveTo>
                  <a:pt x="0" y="0"/>
                </a:moveTo>
                <a:cubicBezTo>
                  <a:pt x="288" y="764"/>
                  <a:pt x="576" y="1528"/>
                  <a:pt x="864" y="1536"/>
                </a:cubicBezTo>
                <a:cubicBezTo>
                  <a:pt x="1152" y="1544"/>
                  <a:pt x="1440" y="796"/>
                  <a:pt x="1728" y="48"/>
                </a:cubicBezTo>
              </a:path>
            </a:pathLst>
          </a:cu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34153" name="Line 9"/>
          <p:cNvSpPr>
            <a:spLocks noChangeShapeType="1"/>
          </p:cNvSpPr>
          <p:nvPr/>
        </p:nvSpPr>
        <p:spPr bwMode="auto">
          <a:xfrm flipH="1">
            <a:off x="4800600" y="2667000"/>
            <a:ext cx="304800" cy="838200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34154" name="Line 10"/>
          <p:cNvSpPr>
            <a:spLocks noChangeShapeType="1"/>
          </p:cNvSpPr>
          <p:nvPr/>
        </p:nvSpPr>
        <p:spPr bwMode="auto">
          <a:xfrm flipV="1">
            <a:off x="3200400" y="3733800"/>
            <a:ext cx="762000" cy="685800"/>
          </a:xfrm>
          <a:prstGeom prst="line">
            <a:avLst/>
          </a:prstGeom>
          <a:noFill/>
          <a:ln w="22225">
            <a:solidFill>
              <a:srgbClr val="00FF00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34155" name="Line 11"/>
          <p:cNvSpPr>
            <a:spLocks noChangeShapeType="1"/>
          </p:cNvSpPr>
          <p:nvPr/>
        </p:nvSpPr>
        <p:spPr bwMode="auto">
          <a:xfrm flipH="1" flipV="1">
            <a:off x="5257800" y="3733800"/>
            <a:ext cx="76200" cy="533400"/>
          </a:xfrm>
          <a:prstGeom prst="line">
            <a:avLst/>
          </a:prstGeom>
          <a:noFill/>
          <a:ln w="22225">
            <a:solidFill>
              <a:srgbClr val="00FF00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34156" name="Text Box 12"/>
          <p:cNvSpPr txBox="1">
            <a:spLocks noChangeArrowheads="1"/>
          </p:cNvSpPr>
          <p:nvPr/>
        </p:nvSpPr>
        <p:spPr bwMode="auto">
          <a:xfrm>
            <a:off x="3200400" y="4343400"/>
            <a:ext cx="2667000" cy="1581150"/>
          </a:xfrm>
          <a:prstGeom prst="rect">
            <a:avLst/>
          </a:prstGeom>
          <a:solidFill>
            <a:srgbClr val="CCFFCC"/>
          </a:solidFill>
          <a:ln w="28575">
            <a:solidFill>
              <a:srgbClr val="00800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eaLnBrk="0" hangingPunct="0"/>
            <a:r>
              <a:rPr lang="en-AU" sz="2400" dirty="0">
                <a:solidFill>
                  <a:srgbClr val="006600"/>
                </a:solidFill>
                <a:latin typeface="Arial" charset="0"/>
              </a:rPr>
              <a:t>Objective function is nearly at a minimum at these points</a:t>
            </a:r>
          </a:p>
        </p:txBody>
      </p:sp>
      <p:sp>
        <p:nvSpPr>
          <p:cNvPr id="134157" name="Text Box 13"/>
          <p:cNvSpPr txBox="1">
            <a:spLocks noChangeArrowheads="1"/>
          </p:cNvSpPr>
          <p:nvPr/>
        </p:nvSpPr>
        <p:spPr bwMode="auto">
          <a:xfrm>
            <a:off x="4267200" y="1600200"/>
            <a:ext cx="3046413" cy="977900"/>
          </a:xfrm>
          <a:prstGeom prst="rect">
            <a:avLst/>
          </a:prstGeom>
          <a:solidFill>
            <a:srgbClr val="CCFFFF"/>
          </a:solidFill>
          <a:ln w="31750">
            <a:solidFill>
              <a:schemeClr val="accent2"/>
            </a:solidFill>
            <a:miter lim="800000"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AU" dirty="0">
                <a:solidFill>
                  <a:srgbClr val="000099"/>
                </a:solidFill>
                <a:latin typeface="Arial" charset="0"/>
              </a:rPr>
              <a:t>Objective function</a:t>
            </a:r>
          </a:p>
          <a:p>
            <a:pPr eaLnBrk="0" hangingPunct="0"/>
            <a:r>
              <a:rPr lang="en-AU" dirty="0">
                <a:solidFill>
                  <a:srgbClr val="000099"/>
                </a:solidFill>
                <a:latin typeface="Arial" charset="0"/>
              </a:rPr>
              <a:t>minimum</a:t>
            </a:r>
          </a:p>
        </p:txBody>
      </p:sp>
      <p:sp>
        <p:nvSpPr>
          <p:cNvPr id="134158" name="Text Box 14"/>
          <p:cNvSpPr txBox="1">
            <a:spLocks noChangeArrowheads="1"/>
          </p:cNvSpPr>
          <p:nvPr/>
        </p:nvSpPr>
        <p:spPr bwMode="auto">
          <a:xfrm>
            <a:off x="8116219" y="6216650"/>
            <a:ext cx="1085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Calibri"/>
              </a:rPr>
              <a:t>J. Doherty</a:t>
            </a:r>
          </a:p>
        </p:txBody>
      </p:sp>
    </p:spTree>
    <p:extLst>
      <p:ext uri="{BB962C8B-B14F-4D97-AF65-F5344CB8AC3E}">
        <p14:creationId xmlns:p14="http://schemas.microsoft.com/office/powerpoint/2010/main" val="3615178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990600"/>
          </a:xfrm>
        </p:spPr>
        <p:txBody>
          <a:bodyPr/>
          <a:lstStyle/>
          <a:p>
            <a:r>
              <a:rPr lang="en-US" dirty="0"/>
              <a:t>Correlation can be so bad that we can have a trough (but we want a </a:t>
            </a:r>
            <a:r>
              <a:rPr lang="en-US" dirty="0" err="1"/>
              <a:t>bullseye</a:t>
            </a:r>
            <a:r>
              <a:rPr lang="en-US" dirty="0"/>
              <a:t>)</a:t>
            </a:r>
          </a:p>
        </p:txBody>
      </p:sp>
      <p:pic>
        <p:nvPicPr>
          <p:cNvPr id="8" name="Picture 7" descr="Fig9.11a_bravo_trough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43000"/>
            <a:ext cx="4414808" cy="3581400"/>
          </a:xfrm>
          <a:prstGeom prst="rect">
            <a:avLst/>
          </a:prstGeom>
        </p:spPr>
      </p:pic>
      <p:pic>
        <p:nvPicPr>
          <p:cNvPr id="10" name="Picture 9" descr="AW&amp;H2015_lar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800600"/>
            <a:ext cx="1606645" cy="1981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76800" y="2057400"/>
            <a:ext cx="2859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/>
                <a:cs typeface="Calibri"/>
              </a:rPr>
              <a:t>Fig. 9.11 modified from Bravo et al. ( 2002)</a:t>
            </a:r>
          </a:p>
        </p:txBody>
      </p:sp>
      <p:pic>
        <p:nvPicPr>
          <p:cNvPr id="12" name="Picture 11" descr="Fig9.11a_bravo_bullsey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400" y="2664752"/>
            <a:ext cx="492760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612357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ChangeArrowheads="1"/>
          </p:cNvSpPr>
          <p:nvPr/>
        </p:nvSpPr>
        <p:spPr bwMode="auto">
          <a:xfrm>
            <a:off x="838200" y="1295400"/>
            <a:ext cx="7239000" cy="54102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shade val="46275"/>
                  <a:invGamma/>
                </a:schemeClr>
              </a:gs>
              <a:gs pos="100000">
                <a:schemeClr val="bg2"/>
              </a:gs>
            </a:gsLst>
            <a:lin ang="5400000" scaled="1"/>
          </a:gradFill>
          <a:ln w="31750">
            <a:solidFill>
              <a:srgbClr val="FF0000"/>
            </a:solidFill>
            <a:miter lim="800000"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AU" sz="4400" b="1" i="1" dirty="0">
              <a:solidFill>
                <a:srgbClr val="FFFF00"/>
              </a:solidFill>
              <a:latin typeface="Calibri"/>
            </a:endParaRPr>
          </a:p>
        </p:txBody>
      </p:sp>
      <p:sp>
        <p:nvSpPr>
          <p:cNvPr id="107523" name="Line 3"/>
          <p:cNvSpPr>
            <a:spLocks noChangeShapeType="1"/>
          </p:cNvSpPr>
          <p:nvPr/>
        </p:nvSpPr>
        <p:spPr bwMode="auto">
          <a:xfrm flipV="1">
            <a:off x="1676400" y="1674813"/>
            <a:ext cx="0" cy="4494212"/>
          </a:xfrm>
          <a:prstGeom prst="line">
            <a:avLst/>
          </a:prstGeom>
          <a:noFill/>
          <a:ln w="31750">
            <a:solidFill>
              <a:srgbClr val="FF99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7524" name="Line 4"/>
          <p:cNvSpPr>
            <a:spLocks noChangeShapeType="1"/>
          </p:cNvSpPr>
          <p:nvPr/>
        </p:nvSpPr>
        <p:spPr bwMode="auto">
          <a:xfrm>
            <a:off x="1676400" y="6172200"/>
            <a:ext cx="5562600" cy="0"/>
          </a:xfrm>
          <a:prstGeom prst="line">
            <a:avLst/>
          </a:prstGeom>
          <a:noFill/>
          <a:ln w="31750">
            <a:solidFill>
              <a:srgbClr val="FF99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7525" name="Text Box 5"/>
          <p:cNvSpPr txBox="1">
            <a:spLocks noChangeArrowheads="1"/>
          </p:cNvSpPr>
          <p:nvPr/>
        </p:nvSpPr>
        <p:spPr bwMode="auto">
          <a:xfrm>
            <a:off x="5394325" y="6016625"/>
            <a:ext cx="71991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xmlns="" w="22225">
                <a:solidFill>
                  <a:srgbClr val="FFFF00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AU" sz="4000" dirty="0">
                <a:solidFill>
                  <a:srgbClr val="FFFF00"/>
                </a:solidFill>
                <a:latin typeface="Calibri"/>
              </a:rPr>
              <a:t>p</a:t>
            </a:r>
            <a:r>
              <a:rPr lang="en-AU" sz="4000" baseline="-25000" dirty="0">
                <a:solidFill>
                  <a:srgbClr val="FFFF00"/>
                </a:solidFill>
                <a:latin typeface="Calibri"/>
              </a:rPr>
              <a:t>1</a:t>
            </a:r>
            <a:endParaRPr lang="en-AU" sz="4400" b="1" i="1" dirty="0">
              <a:solidFill>
                <a:srgbClr val="FFFF00"/>
              </a:solidFill>
              <a:latin typeface="Calibri"/>
            </a:endParaRPr>
          </a:p>
        </p:txBody>
      </p:sp>
      <p:sp>
        <p:nvSpPr>
          <p:cNvPr id="107526" name="Text Box 6"/>
          <p:cNvSpPr txBox="1">
            <a:spLocks noChangeArrowheads="1"/>
          </p:cNvSpPr>
          <p:nvPr/>
        </p:nvSpPr>
        <p:spPr bwMode="auto">
          <a:xfrm>
            <a:off x="990600" y="2286000"/>
            <a:ext cx="71991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xmlns="" w="22225">
                <a:solidFill>
                  <a:srgbClr val="FFFF00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AU" sz="4000" dirty="0">
                <a:solidFill>
                  <a:srgbClr val="FFFF00"/>
                </a:solidFill>
                <a:latin typeface="Calibri"/>
              </a:rPr>
              <a:t>p</a:t>
            </a:r>
            <a:r>
              <a:rPr lang="en-AU" sz="4000" baseline="-25000" dirty="0">
                <a:solidFill>
                  <a:srgbClr val="FFFF00"/>
                </a:solidFill>
                <a:latin typeface="Calibri"/>
              </a:rPr>
              <a:t>2</a:t>
            </a:r>
            <a:endParaRPr lang="en-AU" sz="4400" b="1" i="1" dirty="0">
              <a:solidFill>
                <a:srgbClr val="FFFF00"/>
              </a:solidFill>
              <a:latin typeface="Calibri"/>
            </a:endParaRPr>
          </a:p>
        </p:txBody>
      </p:sp>
      <p:sp>
        <p:nvSpPr>
          <p:cNvPr id="107527" name="Freeform 7"/>
          <p:cNvSpPr>
            <a:spLocks/>
          </p:cNvSpPr>
          <p:nvPr/>
        </p:nvSpPr>
        <p:spPr bwMode="auto">
          <a:xfrm>
            <a:off x="2919413" y="3113088"/>
            <a:ext cx="1889125" cy="1647825"/>
          </a:xfrm>
          <a:custGeom>
            <a:avLst/>
            <a:gdLst>
              <a:gd name="T0" fmla="*/ 606 w 1190"/>
              <a:gd name="T1" fmla="*/ 603 h 1038"/>
              <a:gd name="T2" fmla="*/ 414 w 1190"/>
              <a:gd name="T3" fmla="*/ 446 h 1038"/>
              <a:gd name="T4" fmla="*/ 279 w 1190"/>
              <a:gd name="T5" fmla="*/ 303 h 1038"/>
              <a:gd name="T6" fmla="*/ 170 w 1190"/>
              <a:gd name="T7" fmla="*/ 66 h 1038"/>
              <a:gd name="T8" fmla="*/ 24 w 1190"/>
              <a:gd name="T9" fmla="*/ 21 h 1038"/>
              <a:gd name="T10" fmla="*/ 24 w 1190"/>
              <a:gd name="T11" fmla="*/ 194 h 1038"/>
              <a:gd name="T12" fmla="*/ 106 w 1190"/>
              <a:gd name="T13" fmla="*/ 403 h 1038"/>
              <a:gd name="T14" fmla="*/ 295 w 1190"/>
              <a:gd name="T15" fmla="*/ 654 h 1038"/>
              <a:gd name="T16" fmla="*/ 443 w 1190"/>
              <a:gd name="T17" fmla="*/ 766 h 1038"/>
              <a:gd name="T18" fmla="*/ 633 w 1190"/>
              <a:gd name="T19" fmla="*/ 857 h 1038"/>
              <a:gd name="T20" fmla="*/ 770 w 1190"/>
              <a:gd name="T21" fmla="*/ 930 h 1038"/>
              <a:gd name="T22" fmla="*/ 1152 w 1190"/>
              <a:gd name="T23" fmla="*/ 1021 h 1038"/>
              <a:gd name="T24" fmla="*/ 997 w 1190"/>
              <a:gd name="T25" fmla="*/ 830 h 1038"/>
              <a:gd name="T26" fmla="*/ 788 w 1190"/>
              <a:gd name="T27" fmla="*/ 703 h 1038"/>
              <a:gd name="T28" fmla="*/ 606 w 1190"/>
              <a:gd name="T29" fmla="*/ 603 h 10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90" h="1038">
                <a:moveTo>
                  <a:pt x="606" y="603"/>
                </a:moveTo>
                <a:cubicBezTo>
                  <a:pt x="544" y="560"/>
                  <a:pt x="468" y="496"/>
                  <a:pt x="414" y="446"/>
                </a:cubicBezTo>
                <a:cubicBezTo>
                  <a:pt x="360" y="396"/>
                  <a:pt x="320" y="366"/>
                  <a:pt x="279" y="303"/>
                </a:cubicBezTo>
                <a:cubicBezTo>
                  <a:pt x="238" y="240"/>
                  <a:pt x="212" y="113"/>
                  <a:pt x="170" y="66"/>
                </a:cubicBezTo>
                <a:cubicBezTo>
                  <a:pt x="128" y="19"/>
                  <a:pt x="48" y="0"/>
                  <a:pt x="24" y="21"/>
                </a:cubicBezTo>
                <a:cubicBezTo>
                  <a:pt x="0" y="42"/>
                  <a:pt x="10" y="130"/>
                  <a:pt x="24" y="194"/>
                </a:cubicBezTo>
                <a:cubicBezTo>
                  <a:pt x="38" y="258"/>
                  <a:pt x="61" y="326"/>
                  <a:pt x="106" y="403"/>
                </a:cubicBezTo>
                <a:cubicBezTo>
                  <a:pt x="151" y="480"/>
                  <a:pt x="239" y="593"/>
                  <a:pt x="295" y="654"/>
                </a:cubicBezTo>
                <a:cubicBezTo>
                  <a:pt x="351" y="715"/>
                  <a:pt x="387" y="732"/>
                  <a:pt x="443" y="766"/>
                </a:cubicBezTo>
                <a:cubicBezTo>
                  <a:pt x="499" y="800"/>
                  <a:pt x="579" y="830"/>
                  <a:pt x="633" y="857"/>
                </a:cubicBezTo>
                <a:cubicBezTo>
                  <a:pt x="687" y="884"/>
                  <a:pt x="684" y="903"/>
                  <a:pt x="770" y="930"/>
                </a:cubicBezTo>
                <a:cubicBezTo>
                  <a:pt x="856" y="957"/>
                  <a:pt x="1114" y="1038"/>
                  <a:pt x="1152" y="1021"/>
                </a:cubicBezTo>
                <a:cubicBezTo>
                  <a:pt x="1190" y="1004"/>
                  <a:pt x="1057" y="883"/>
                  <a:pt x="997" y="830"/>
                </a:cubicBezTo>
                <a:cubicBezTo>
                  <a:pt x="937" y="777"/>
                  <a:pt x="853" y="741"/>
                  <a:pt x="788" y="703"/>
                </a:cubicBezTo>
                <a:cubicBezTo>
                  <a:pt x="723" y="665"/>
                  <a:pt x="668" y="646"/>
                  <a:pt x="606" y="603"/>
                </a:cubicBezTo>
                <a:close/>
              </a:path>
            </a:pathLst>
          </a:custGeom>
          <a:noFill/>
          <a:ln w="2222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7528" name="Freeform 8"/>
          <p:cNvSpPr>
            <a:spLocks/>
          </p:cNvSpPr>
          <p:nvPr/>
        </p:nvSpPr>
        <p:spPr bwMode="auto">
          <a:xfrm>
            <a:off x="2597150" y="2540000"/>
            <a:ext cx="3305175" cy="2578100"/>
          </a:xfrm>
          <a:custGeom>
            <a:avLst/>
            <a:gdLst>
              <a:gd name="T0" fmla="*/ 1427 w 2082"/>
              <a:gd name="T1" fmla="*/ 1173 h 1624"/>
              <a:gd name="T2" fmla="*/ 1046 w 2082"/>
              <a:gd name="T3" fmla="*/ 927 h 1624"/>
              <a:gd name="T4" fmla="*/ 857 w 2082"/>
              <a:gd name="T5" fmla="*/ 783 h 1624"/>
              <a:gd name="T6" fmla="*/ 664 w 2082"/>
              <a:gd name="T7" fmla="*/ 555 h 1624"/>
              <a:gd name="T8" fmla="*/ 545 w 2082"/>
              <a:gd name="T9" fmla="*/ 379 h 1624"/>
              <a:gd name="T10" fmla="*/ 491 w 2082"/>
              <a:gd name="T11" fmla="*/ 155 h 1624"/>
              <a:gd name="T12" fmla="*/ 327 w 2082"/>
              <a:gd name="T13" fmla="*/ 9 h 1624"/>
              <a:gd name="T14" fmla="*/ 109 w 2082"/>
              <a:gd name="T15" fmla="*/ 100 h 1624"/>
              <a:gd name="T16" fmla="*/ 9 w 2082"/>
              <a:gd name="T17" fmla="*/ 346 h 1624"/>
              <a:gd name="T18" fmla="*/ 55 w 2082"/>
              <a:gd name="T19" fmla="*/ 627 h 1624"/>
              <a:gd name="T20" fmla="*/ 175 w 2082"/>
              <a:gd name="T21" fmla="*/ 934 h 1624"/>
              <a:gd name="T22" fmla="*/ 403 w 2082"/>
              <a:gd name="T23" fmla="*/ 1140 h 1624"/>
              <a:gd name="T24" fmla="*/ 727 w 2082"/>
              <a:gd name="T25" fmla="*/ 1309 h 1624"/>
              <a:gd name="T26" fmla="*/ 1173 w 2082"/>
              <a:gd name="T27" fmla="*/ 1491 h 1624"/>
              <a:gd name="T28" fmla="*/ 1955 w 2082"/>
              <a:gd name="T29" fmla="*/ 1618 h 1624"/>
              <a:gd name="T30" fmla="*/ 1936 w 2082"/>
              <a:gd name="T31" fmla="*/ 1455 h 1624"/>
              <a:gd name="T32" fmla="*/ 1736 w 2082"/>
              <a:gd name="T33" fmla="*/ 1364 h 1624"/>
              <a:gd name="T34" fmla="*/ 1427 w 2082"/>
              <a:gd name="T35" fmla="*/ 1173 h 1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082" h="1624">
                <a:moveTo>
                  <a:pt x="1427" y="1173"/>
                </a:moveTo>
                <a:cubicBezTo>
                  <a:pt x="1315" y="1094"/>
                  <a:pt x="1141" y="992"/>
                  <a:pt x="1046" y="927"/>
                </a:cubicBezTo>
                <a:cubicBezTo>
                  <a:pt x="951" y="862"/>
                  <a:pt x="921" y="845"/>
                  <a:pt x="857" y="783"/>
                </a:cubicBezTo>
                <a:cubicBezTo>
                  <a:pt x="793" y="721"/>
                  <a:pt x="716" y="622"/>
                  <a:pt x="664" y="555"/>
                </a:cubicBezTo>
                <a:cubicBezTo>
                  <a:pt x="612" y="488"/>
                  <a:pt x="574" y="446"/>
                  <a:pt x="545" y="379"/>
                </a:cubicBezTo>
                <a:cubicBezTo>
                  <a:pt x="516" y="312"/>
                  <a:pt x="527" y="217"/>
                  <a:pt x="491" y="155"/>
                </a:cubicBezTo>
                <a:cubicBezTo>
                  <a:pt x="455" y="93"/>
                  <a:pt x="391" y="18"/>
                  <a:pt x="327" y="9"/>
                </a:cubicBezTo>
                <a:cubicBezTo>
                  <a:pt x="263" y="0"/>
                  <a:pt x="162" y="44"/>
                  <a:pt x="109" y="100"/>
                </a:cubicBezTo>
                <a:cubicBezTo>
                  <a:pt x="56" y="156"/>
                  <a:pt x="18" y="258"/>
                  <a:pt x="9" y="346"/>
                </a:cubicBezTo>
                <a:cubicBezTo>
                  <a:pt x="0" y="434"/>
                  <a:pt x="27" y="529"/>
                  <a:pt x="55" y="627"/>
                </a:cubicBezTo>
                <a:cubicBezTo>
                  <a:pt x="83" y="725"/>
                  <a:pt x="117" y="848"/>
                  <a:pt x="175" y="934"/>
                </a:cubicBezTo>
                <a:cubicBezTo>
                  <a:pt x="233" y="1020"/>
                  <a:pt x="311" y="1078"/>
                  <a:pt x="403" y="1140"/>
                </a:cubicBezTo>
                <a:cubicBezTo>
                  <a:pt x="495" y="1202"/>
                  <a:pt x="599" y="1250"/>
                  <a:pt x="727" y="1309"/>
                </a:cubicBezTo>
                <a:cubicBezTo>
                  <a:pt x="855" y="1368"/>
                  <a:pt x="968" y="1440"/>
                  <a:pt x="1173" y="1491"/>
                </a:cubicBezTo>
                <a:cubicBezTo>
                  <a:pt x="1378" y="1542"/>
                  <a:pt x="1828" y="1624"/>
                  <a:pt x="1955" y="1618"/>
                </a:cubicBezTo>
                <a:cubicBezTo>
                  <a:pt x="2082" y="1612"/>
                  <a:pt x="1972" y="1497"/>
                  <a:pt x="1936" y="1455"/>
                </a:cubicBezTo>
                <a:cubicBezTo>
                  <a:pt x="1900" y="1413"/>
                  <a:pt x="1821" y="1411"/>
                  <a:pt x="1736" y="1364"/>
                </a:cubicBezTo>
                <a:cubicBezTo>
                  <a:pt x="1651" y="1317"/>
                  <a:pt x="1492" y="1213"/>
                  <a:pt x="1427" y="1173"/>
                </a:cubicBezTo>
                <a:close/>
              </a:path>
            </a:pathLst>
          </a:custGeom>
          <a:noFill/>
          <a:ln w="2222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7529" name="Freeform 9"/>
          <p:cNvSpPr>
            <a:spLocks/>
          </p:cNvSpPr>
          <p:nvPr/>
        </p:nvSpPr>
        <p:spPr bwMode="auto">
          <a:xfrm>
            <a:off x="2190750" y="1776413"/>
            <a:ext cx="4178300" cy="3643312"/>
          </a:xfrm>
          <a:custGeom>
            <a:avLst/>
            <a:gdLst>
              <a:gd name="T0" fmla="*/ 1701 w 2632"/>
              <a:gd name="T1" fmla="*/ 1454 h 2295"/>
              <a:gd name="T2" fmla="*/ 1474 w 2632"/>
              <a:gd name="T3" fmla="*/ 1354 h 2295"/>
              <a:gd name="T4" fmla="*/ 1265 w 2632"/>
              <a:gd name="T5" fmla="*/ 1181 h 2295"/>
              <a:gd name="T6" fmla="*/ 1100 w 2632"/>
              <a:gd name="T7" fmla="*/ 995 h 2295"/>
              <a:gd name="T8" fmla="*/ 1005 w 2632"/>
              <a:gd name="T9" fmla="*/ 703 h 2295"/>
              <a:gd name="T10" fmla="*/ 1016 w 2632"/>
              <a:gd name="T11" fmla="*/ 423 h 2295"/>
              <a:gd name="T12" fmla="*/ 921 w 2632"/>
              <a:gd name="T13" fmla="*/ 131 h 2295"/>
              <a:gd name="T14" fmla="*/ 761 w 2632"/>
              <a:gd name="T15" fmla="*/ 26 h 2295"/>
              <a:gd name="T16" fmla="*/ 521 w 2632"/>
              <a:gd name="T17" fmla="*/ 40 h 2295"/>
              <a:gd name="T18" fmla="*/ 257 w 2632"/>
              <a:gd name="T19" fmla="*/ 268 h 2295"/>
              <a:gd name="T20" fmla="*/ 72 w 2632"/>
              <a:gd name="T21" fmla="*/ 549 h 2295"/>
              <a:gd name="T22" fmla="*/ 7 w 2632"/>
              <a:gd name="T23" fmla="*/ 909 h 2295"/>
              <a:gd name="T24" fmla="*/ 116 w 2632"/>
              <a:gd name="T25" fmla="*/ 1268 h 2295"/>
              <a:gd name="T26" fmla="*/ 256 w 2632"/>
              <a:gd name="T27" fmla="*/ 1545 h 2295"/>
              <a:gd name="T28" fmla="*/ 447 w 2632"/>
              <a:gd name="T29" fmla="*/ 1727 h 2295"/>
              <a:gd name="T30" fmla="*/ 665 w 2632"/>
              <a:gd name="T31" fmla="*/ 1890 h 2295"/>
              <a:gd name="T32" fmla="*/ 929 w 2632"/>
              <a:gd name="T33" fmla="*/ 2036 h 2295"/>
              <a:gd name="T34" fmla="*/ 1292 w 2632"/>
              <a:gd name="T35" fmla="*/ 2145 h 2295"/>
              <a:gd name="T36" fmla="*/ 1938 w 2632"/>
              <a:gd name="T37" fmla="*/ 2236 h 2295"/>
              <a:gd name="T38" fmla="*/ 2529 w 2632"/>
              <a:gd name="T39" fmla="*/ 2236 h 2295"/>
              <a:gd name="T40" fmla="*/ 2556 w 2632"/>
              <a:gd name="T41" fmla="*/ 1881 h 2295"/>
              <a:gd name="T42" fmla="*/ 2129 w 2632"/>
              <a:gd name="T43" fmla="*/ 1615 h 2295"/>
              <a:gd name="T44" fmla="*/ 2001 w 2632"/>
              <a:gd name="T45" fmla="*/ 1581 h 2295"/>
              <a:gd name="T46" fmla="*/ 1701 w 2632"/>
              <a:gd name="T47" fmla="*/ 1454 h 2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632" h="2295">
                <a:moveTo>
                  <a:pt x="1701" y="1454"/>
                </a:moveTo>
                <a:cubicBezTo>
                  <a:pt x="1613" y="1416"/>
                  <a:pt x="1547" y="1399"/>
                  <a:pt x="1474" y="1354"/>
                </a:cubicBezTo>
                <a:cubicBezTo>
                  <a:pt x="1401" y="1309"/>
                  <a:pt x="1327" y="1241"/>
                  <a:pt x="1265" y="1181"/>
                </a:cubicBezTo>
                <a:cubicBezTo>
                  <a:pt x="1203" y="1121"/>
                  <a:pt x="1143" y="1075"/>
                  <a:pt x="1100" y="995"/>
                </a:cubicBezTo>
                <a:cubicBezTo>
                  <a:pt x="1057" y="915"/>
                  <a:pt x="1019" y="798"/>
                  <a:pt x="1005" y="703"/>
                </a:cubicBezTo>
                <a:cubicBezTo>
                  <a:pt x="991" y="608"/>
                  <a:pt x="1030" y="519"/>
                  <a:pt x="1016" y="423"/>
                </a:cubicBezTo>
                <a:cubicBezTo>
                  <a:pt x="1002" y="328"/>
                  <a:pt x="964" y="197"/>
                  <a:pt x="921" y="131"/>
                </a:cubicBezTo>
                <a:cubicBezTo>
                  <a:pt x="879" y="65"/>
                  <a:pt x="828" y="41"/>
                  <a:pt x="761" y="26"/>
                </a:cubicBezTo>
                <a:cubicBezTo>
                  <a:pt x="694" y="10"/>
                  <a:pt x="605" y="0"/>
                  <a:pt x="521" y="40"/>
                </a:cubicBezTo>
                <a:cubicBezTo>
                  <a:pt x="437" y="81"/>
                  <a:pt x="331" y="184"/>
                  <a:pt x="257" y="268"/>
                </a:cubicBezTo>
                <a:cubicBezTo>
                  <a:pt x="182" y="353"/>
                  <a:pt x="113" y="442"/>
                  <a:pt x="72" y="549"/>
                </a:cubicBezTo>
                <a:cubicBezTo>
                  <a:pt x="30" y="656"/>
                  <a:pt x="0" y="789"/>
                  <a:pt x="7" y="909"/>
                </a:cubicBezTo>
                <a:cubicBezTo>
                  <a:pt x="15" y="1029"/>
                  <a:pt x="75" y="1162"/>
                  <a:pt x="116" y="1268"/>
                </a:cubicBezTo>
                <a:cubicBezTo>
                  <a:pt x="157" y="1374"/>
                  <a:pt x="201" y="1469"/>
                  <a:pt x="256" y="1545"/>
                </a:cubicBezTo>
                <a:cubicBezTo>
                  <a:pt x="311" y="1621"/>
                  <a:pt x="379" y="1670"/>
                  <a:pt x="447" y="1727"/>
                </a:cubicBezTo>
                <a:cubicBezTo>
                  <a:pt x="515" y="1784"/>
                  <a:pt x="585" y="1839"/>
                  <a:pt x="665" y="1890"/>
                </a:cubicBezTo>
                <a:cubicBezTo>
                  <a:pt x="745" y="1941"/>
                  <a:pt x="824" y="1993"/>
                  <a:pt x="929" y="2036"/>
                </a:cubicBezTo>
                <a:cubicBezTo>
                  <a:pt x="1034" y="2079"/>
                  <a:pt x="1124" y="2112"/>
                  <a:pt x="1292" y="2145"/>
                </a:cubicBezTo>
                <a:cubicBezTo>
                  <a:pt x="1460" y="2178"/>
                  <a:pt x="1732" y="2221"/>
                  <a:pt x="1938" y="2236"/>
                </a:cubicBezTo>
                <a:cubicBezTo>
                  <a:pt x="2144" y="2251"/>
                  <a:pt x="2426" y="2295"/>
                  <a:pt x="2529" y="2236"/>
                </a:cubicBezTo>
                <a:cubicBezTo>
                  <a:pt x="2632" y="2177"/>
                  <a:pt x="2623" y="1985"/>
                  <a:pt x="2556" y="1881"/>
                </a:cubicBezTo>
                <a:cubicBezTo>
                  <a:pt x="2489" y="1777"/>
                  <a:pt x="2221" y="1665"/>
                  <a:pt x="2129" y="1615"/>
                </a:cubicBezTo>
                <a:cubicBezTo>
                  <a:pt x="2037" y="1565"/>
                  <a:pt x="2072" y="1608"/>
                  <a:pt x="2001" y="1581"/>
                </a:cubicBezTo>
                <a:cubicBezTo>
                  <a:pt x="1930" y="1554"/>
                  <a:pt x="1789" y="1492"/>
                  <a:pt x="1701" y="1454"/>
                </a:cubicBezTo>
                <a:close/>
              </a:path>
            </a:pathLst>
          </a:custGeom>
          <a:noFill/>
          <a:ln w="2222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7530" name="Freeform 10"/>
          <p:cNvSpPr>
            <a:spLocks/>
          </p:cNvSpPr>
          <p:nvPr/>
        </p:nvSpPr>
        <p:spPr bwMode="auto">
          <a:xfrm flipV="1">
            <a:off x="3651250" y="2895600"/>
            <a:ext cx="1073150" cy="1246188"/>
          </a:xfrm>
          <a:custGeom>
            <a:avLst/>
            <a:gdLst>
              <a:gd name="T0" fmla="*/ 676 w 676"/>
              <a:gd name="T1" fmla="*/ 463 h 463"/>
              <a:gd name="T2" fmla="*/ 0 w 676"/>
              <a:gd name="T3" fmla="*/ 0 h 46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76" h="463">
                <a:moveTo>
                  <a:pt x="676" y="463"/>
                </a:moveTo>
                <a:lnTo>
                  <a:pt x="0" y="0"/>
                </a:lnTo>
              </a:path>
            </a:pathLst>
          </a:custGeom>
          <a:noFill/>
          <a:ln w="22225">
            <a:solidFill>
              <a:srgbClr val="00FF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7531" name="Text Box 11"/>
          <p:cNvSpPr txBox="1">
            <a:spLocks noChangeArrowheads="1"/>
          </p:cNvSpPr>
          <p:nvPr/>
        </p:nvSpPr>
        <p:spPr bwMode="auto">
          <a:xfrm>
            <a:off x="4724400" y="2560638"/>
            <a:ext cx="3046413" cy="977900"/>
          </a:xfrm>
          <a:prstGeom prst="rect">
            <a:avLst/>
          </a:prstGeom>
          <a:solidFill>
            <a:srgbClr val="CCFFFF"/>
          </a:solidFill>
          <a:ln w="31750">
            <a:solidFill>
              <a:schemeClr val="accent2"/>
            </a:solidFill>
            <a:miter lim="800000"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AU">
                <a:solidFill>
                  <a:srgbClr val="000099"/>
                </a:solidFill>
                <a:latin typeface="Arial" charset="0"/>
              </a:rPr>
              <a:t>Objective function</a:t>
            </a:r>
          </a:p>
          <a:p>
            <a:pPr eaLnBrk="0" hangingPunct="0"/>
            <a:r>
              <a:rPr lang="en-AU">
                <a:solidFill>
                  <a:srgbClr val="000099"/>
                </a:solidFill>
                <a:latin typeface="Arial" charset="0"/>
              </a:rPr>
              <a:t>minimum</a:t>
            </a:r>
          </a:p>
        </p:txBody>
      </p:sp>
      <p:sp>
        <p:nvSpPr>
          <p:cNvPr id="107532" name="Text Box 12"/>
          <p:cNvSpPr txBox="1">
            <a:spLocks noChangeArrowheads="1"/>
          </p:cNvSpPr>
          <p:nvPr/>
        </p:nvSpPr>
        <p:spPr bwMode="auto">
          <a:xfrm>
            <a:off x="964575" y="0"/>
            <a:ext cx="674971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2225">
                <a:solidFill>
                  <a:srgbClr val="FF0000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AU" sz="4400" b="1" i="1" dirty="0">
                <a:solidFill>
                  <a:srgbClr val="FFFF00"/>
                </a:solidFill>
                <a:latin typeface="Calibri"/>
              </a:rPr>
              <a:t>Objective function contours</a:t>
            </a:r>
          </a:p>
          <a:p>
            <a:pPr algn="ctr" eaLnBrk="0" hangingPunct="0"/>
            <a:r>
              <a:rPr lang="en-AU" sz="3600" b="1" dirty="0">
                <a:solidFill>
                  <a:srgbClr val="FFFF00"/>
                </a:solidFill>
                <a:latin typeface="Calibri"/>
              </a:rPr>
              <a:t>nonlinear model</a:t>
            </a:r>
            <a:endParaRPr lang="en-AU" sz="4400" b="1" i="1" dirty="0">
              <a:solidFill>
                <a:srgbClr val="FFFF00"/>
              </a:solidFill>
              <a:latin typeface="Calibri"/>
            </a:endParaRPr>
          </a:p>
        </p:txBody>
      </p:sp>
      <p:sp>
        <p:nvSpPr>
          <p:cNvPr id="107533" name="Text Box 13"/>
          <p:cNvSpPr txBox="1">
            <a:spLocks noChangeArrowheads="1"/>
          </p:cNvSpPr>
          <p:nvPr/>
        </p:nvSpPr>
        <p:spPr bwMode="auto">
          <a:xfrm>
            <a:off x="8077200" y="6216650"/>
            <a:ext cx="1066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Calibri"/>
              </a:rPr>
              <a:t>J. Doherty</a:t>
            </a:r>
          </a:p>
        </p:txBody>
      </p:sp>
    </p:spTree>
    <p:extLst>
      <p:ext uri="{BB962C8B-B14F-4D97-AF65-F5344CB8AC3E}">
        <p14:creationId xmlns:p14="http://schemas.microsoft.com/office/powerpoint/2010/main" val="2136274163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Designs\Bedrock.pot</Template>
  <TotalTime>9555</TotalTime>
  <Words>224</Words>
  <Application>Microsoft Macintosh PowerPoint</Application>
  <PresentationFormat>On-screen Show (4:3)</PresentationFormat>
  <Paragraphs>54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ＭＳ Ｐゴシック</vt:lpstr>
      <vt:lpstr>Arial</vt:lpstr>
      <vt:lpstr>Calibri</vt:lpstr>
      <vt:lpstr>Garamond</vt:lpstr>
      <vt:lpstr>Times New Roman</vt:lpstr>
      <vt:lpstr>Wingdings</vt:lpstr>
      <vt:lpstr>Stream</vt:lpstr>
      <vt:lpstr>What can a measurement objective function tell us: Reading the contours of the problem  A short 2nd Act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Correlation can be so bad that we can have a trough (but we want a bullseye)</vt:lpstr>
      <vt:lpstr>PowerPoint Presentation</vt:lpstr>
      <vt:lpstr>PowerPoint Presentation</vt:lpstr>
      <vt:lpstr>Effects of model instability</vt:lpstr>
      <vt:lpstr>So what can result? Be aware if not afraid…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Numerical Groundwater Models with Analytic Element Screening Models</dc:title>
  <dc:subject/>
  <dc:creator>RJH</dc:creator>
  <cp:keywords/>
  <dc:description/>
  <cp:lastModifiedBy>R Hunt</cp:lastModifiedBy>
  <cp:revision>153</cp:revision>
  <cp:lastPrinted>2017-02-03T13:22:12Z</cp:lastPrinted>
  <dcterms:created xsi:type="dcterms:W3CDTF">1995-05-28T16:10:28Z</dcterms:created>
  <dcterms:modified xsi:type="dcterms:W3CDTF">2018-04-21T15:32:27Z</dcterms:modified>
  <cp:category/>
</cp:coreProperties>
</file>