
<file path=[Content_Types].xml><?xml version="1.0" encoding="utf-8"?>
<Types xmlns="http://schemas.openxmlformats.org/package/2006/content-types">
  <Default ContentType="image/gif" Extension="gif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3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5"/>
    <p:sldMasterId id="2147483682" r:id="rId6"/>
    <p:sldMasterId id="214748368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D3D0554-0CA6-4448-B089-0C225586124C}">
  <a:tblStyle styleId="{2D3D0554-0CA6-4448-B089-0C22558612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a466694fa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a466694fa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0128ce178_0_3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70128ce178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0128ce178_0_2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70128ce178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0128ce178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70128ce178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0128ce178_0_5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70128ce178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a4cced90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a4cced90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6d5d7f80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6d5d7f80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6d5d7f80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6d5d7f80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6d5d7f80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6d5d7f80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6d5d7f80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6d5d7f80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b23c0daf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b23c0daf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6d5d7f80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6d5d7f80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6d5d7f80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6d5d7f80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a466694f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a466694f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a466694f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a466694f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b23c0daf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b23c0daf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a466694f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a466694f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a466694f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a466694f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a466694f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a466694f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a466694f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a466694f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0128ce178_0_1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70128ce17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a466694fa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a466694fa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" name="Google Shape;124;p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3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gif"/><Relationship Id="rId4" Type="http://schemas.openxmlformats.org/officeDocument/2006/relationships/image" Target="../media/image14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0" Type="http://schemas.openxmlformats.org/officeDocument/2006/relationships/image" Target="../media/image1.png"/><Relationship Id="rId9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1" Type="http://schemas.openxmlformats.org/officeDocument/2006/relationships/image" Target="../media/image1.png"/><Relationship Id="rId10" Type="http://schemas.openxmlformats.org/officeDocument/2006/relationships/image" Target="../media/image8.png"/><Relationship Id="rId9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1" Type="http://schemas.openxmlformats.org/officeDocument/2006/relationships/image" Target="../media/image1.png"/><Relationship Id="rId10" Type="http://schemas.openxmlformats.org/officeDocument/2006/relationships/image" Target="../media/image8.png"/><Relationship Id="rId12" Type="http://schemas.openxmlformats.org/officeDocument/2006/relationships/image" Target="../media/image4.png"/><Relationship Id="rId9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10.png"/><Relationship Id="rId6" Type="http://schemas.openxmlformats.org/officeDocument/2006/relationships/image" Target="../media/image16.png"/><Relationship Id="rId7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IES and localization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325" y="47300"/>
            <a:ext cx="4635799" cy="4635799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6"/>
          <p:cNvSpPr txBox="1"/>
          <p:nvPr>
            <p:ph type="title"/>
          </p:nvPr>
        </p:nvSpPr>
        <p:spPr>
          <a:xfrm>
            <a:off x="215350" y="156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PESTPP-IES</a:t>
            </a:r>
            <a:endParaRPr/>
          </a:p>
        </p:txBody>
      </p:sp>
      <p:sp>
        <p:nvSpPr>
          <p:cNvPr id="279" name="Google Shape;279;p46"/>
          <p:cNvSpPr txBox="1"/>
          <p:nvPr>
            <p:ph idx="1" type="body"/>
          </p:nvPr>
        </p:nvSpPr>
        <p:spPr>
          <a:xfrm>
            <a:off x="71950" y="863550"/>
            <a:ext cx="409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Initialize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Draw or read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Eval if needed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Calc upgrade matrices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One per lambda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subset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Random by default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Eval subset and find lowest phi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Eval remaining reals in best upgrade matrix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6"/>
          <p:cNvSpPr txBox="1"/>
          <p:nvPr/>
        </p:nvSpPr>
        <p:spPr>
          <a:xfrm>
            <a:off x="3731175" y="4820400"/>
            <a:ext cx="541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White and others (2019).  PEST++ users manual. https://github/usgs/pestpp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/>
          <p:nvPr>
            <p:ph type="title"/>
          </p:nvPr>
        </p:nvSpPr>
        <p:spPr>
          <a:xfrm>
            <a:off x="152400" y="445025"/>
            <a:ext cx="867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Chen and Oliver (2013): 1 par, 1 obs, 100 realizations</a:t>
            </a:r>
            <a:endParaRPr/>
          </a:p>
        </p:txBody>
      </p:sp>
      <p:pic>
        <p:nvPicPr>
          <p:cNvPr descr="sbs_001.png" id="286" name="Google Shape;28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62732"/>
            <a:ext cx="91440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1659" y="1933773"/>
            <a:ext cx="620700" cy="49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13752" y="1931158"/>
            <a:ext cx="416100" cy="3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8"/>
          <p:cNvSpPr txBox="1"/>
          <p:nvPr>
            <p:ph type="title"/>
          </p:nvPr>
        </p:nvSpPr>
        <p:spPr>
          <a:xfrm>
            <a:off x="152400" y="445025"/>
            <a:ext cx="867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Chen and Oliver (2013): 1 par, 1 obs, 100 realizations</a:t>
            </a:r>
            <a:endParaRPr/>
          </a:p>
        </p:txBody>
      </p:sp>
      <p:pic>
        <p:nvPicPr>
          <p:cNvPr descr="chenoliver.gif" id="294" name="Google Shape;29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42650"/>
            <a:ext cx="91440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9"/>
          <p:cNvSpPr txBox="1"/>
          <p:nvPr>
            <p:ph type="title"/>
          </p:nvPr>
        </p:nvSpPr>
        <p:spPr>
          <a:xfrm>
            <a:off x="311700" y="67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Freyberg (1988) - 761 pars, 10 obs, 100 realizations</a:t>
            </a:r>
            <a:endParaRPr/>
          </a:p>
        </p:txBody>
      </p:sp>
      <p:pic>
        <p:nvPicPr>
          <p:cNvPr id="300" name="Google Shape;300;p49"/>
          <p:cNvPicPr preferRelativeResize="0"/>
          <p:nvPr/>
        </p:nvPicPr>
        <p:blipFill rotWithShape="1">
          <a:blip r:embed="rId3">
            <a:alphaModFix/>
          </a:blip>
          <a:srcRect b="0" l="15992" r="12645" t="0"/>
          <a:stretch/>
        </p:blipFill>
        <p:spPr>
          <a:xfrm>
            <a:off x="311699" y="755887"/>
            <a:ext cx="3852600" cy="41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9"/>
          <p:cNvPicPr preferRelativeResize="0"/>
          <p:nvPr/>
        </p:nvPicPr>
        <p:blipFill rotWithShape="1">
          <a:blip r:embed="rId4">
            <a:alphaModFix/>
          </a:blip>
          <a:srcRect b="0" l="11548" r="9243" t="0"/>
          <a:stretch/>
        </p:blipFill>
        <p:spPr>
          <a:xfrm>
            <a:off x="4581349" y="768350"/>
            <a:ext cx="4251000" cy="41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50"/>
          <p:cNvPicPr preferRelativeResize="0"/>
          <p:nvPr/>
        </p:nvPicPr>
        <p:blipFill rotWithShape="1">
          <a:blip r:embed="rId3">
            <a:alphaModFix/>
          </a:blip>
          <a:srcRect b="0" l="15974" r="12453" t="0"/>
          <a:stretch/>
        </p:blipFill>
        <p:spPr>
          <a:xfrm>
            <a:off x="276350" y="829425"/>
            <a:ext cx="3804000" cy="41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50"/>
          <p:cNvPicPr preferRelativeResize="0"/>
          <p:nvPr/>
        </p:nvPicPr>
        <p:blipFill rotWithShape="1">
          <a:blip r:embed="rId4">
            <a:alphaModFix/>
          </a:blip>
          <a:srcRect b="0" l="11831" r="8923" t="0"/>
          <a:stretch/>
        </p:blipFill>
        <p:spPr>
          <a:xfrm>
            <a:off x="4573250" y="806212"/>
            <a:ext cx="4259100" cy="418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50"/>
          <p:cNvSpPr txBox="1"/>
          <p:nvPr>
            <p:ph type="title"/>
          </p:nvPr>
        </p:nvSpPr>
        <p:spPr>
          <a:xfrm>
            <a:off x="311700" y="67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Freyberg (1988) - 761 pars, 10 obs, 100 realizations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1"/>
          <p:cNvSpPr txBox="1"/>
          <p:nvPr>
            <p:ph type="title"/>
          </p:nvPr>
        </p:nvSpPr>
        <p:spPr>
          <a:xfrm>
            <a:off x="215350" y="156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PESTPP-IES</a:t>
            </a:r>
            <a:endParaRPr/>
          </a:p>
        </p:txBody>
      </p:sp>
      <p:pic>
        <p:nvPicPr>
          <p:cNvPr id="314" name="Google Shape;31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1188" y="728700"/>
            <a:ext cx="4048920" cy="378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2"/>
          <p:cNvSpPr txBox="1"/>
          <p:nvPr>
            <p:ph type="title"/>
          </p:nvPr>
        </p:nvSpPr>
        <p:spPr>
          <a:xfrm>
            <a:off x="154050" y="13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localization pt 1: spurious correlation</a:t>
            </a:r>
            <a:endParaRPr/>
          </a:p>
        </p:txBody>
      </p:sp>
      <p:pic>
        <p:nvPicPr>
          <p:cNvPr id="320" name="Google Shape;32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801" y="863575"/>
            <a:ext cx="4148657" cy="412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52"/>
          <p:cNvPicPr preferRelativeResize="0"/>
          <p:nvPr/>
        </p:nvPicPr>
        <p:blipFill rotWithShape="1">
          <a:blip r:embed="rId4">
            <a:alphaModFix/>
          </a:blip>
          <a:srcRect b="2292" l="0" r="0" t="9204"/>
          <a:stretch/>
        </p:blipFill>
        <p:spPr>
          <a:xfrm>
            <a:off x="52900" y="2177371"/>
            <a:ext cx="4519100" cy="149992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52"/>
          <p:cNvSpPr txBox="1"/>
          <p:nvPr>
            <p:ph type="title"/>
          </p:nvPr>
        </p:nvSpPr>
        <p:spPr>
          <a:xfrm>
            <a:off x="372200" y="1029600"/>
            <a:ext cx="388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causality vs correlation</a:t>
            </a:r>
            <a:endParaRPr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3"/>
          <p:cNvSpPr txBox="1"/>
          <p:nvPr>
            <p:ph type="title"/>
          </p:nvPr>
        </p:nvSpPr>
        <p:spPr>
          <a:xfrm>
            <a:off x="110275" y="10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localization pt 2: low-rank approximation</a:t>
            </a:r>
            <a:endParaRPr/>
          </a:p>
        </p:txBody>
      </p:sp>
      <p:sp>
        <p:nvSpPr>
          <p:cNvPr id="328" name="Google Shape;328;p53"/>
          <p:cNvSpPr txBox="1"/>
          <p:nvPr/>
        </p:nvSpPr>
        <p:spPr>
          <a:xfrm>
            <a:off x="2960425" y="4820400"/>
            <a:ext cx="6183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Chen and Oliver (2017). Localization and regularization for iterative ensemble smoothers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329" name="Google Shape;32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3401" y="928875"/>
            <a:ext cx="3930923" cy="389152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53"/>
          <p:cNvSpPr txBox="1"/>
          <p:nvPr>
            <p:ph idx="1" type="body"/>
          </p:nvPr>
        </p:nvSpPr>
        <p:spPr>
          <a:xfrm>
            <a:off x="110275" y="1152475"/>
            <a:ext cx="504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Too many reals = too many model runs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 few reals &lt;  solution space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easy stuff: temporal localization</a:t>
            </a:r>
            <a:endParaRPr/>
          </a:p>
        </p:txBody>
      </p:sp>
      <p:sp>
        <p:nvSpPr>
          <p:cNvPr id="336" name="Google Shape;336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Temporal parameters can’t influence observations backwards-in-time (duh!)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Recharge in 2019 can’t influence heads in 2018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Temporal parameters probably don’t influence observations too far into the future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 some system memory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localization</a:t>
            </a:r>
            <a:endParaRPr/>
          </a:p>
        </p:txBody>
      </p:sp>
      <p:sp>
        <p:nvSpPr>
          <p:cNvPr id="342" name="Google Shape;342;p55"/>
          <p:cNvSpPr txBox="1"/>
          <p:nvPr>
            <p:ph idx="1" type="body"/>
          </p:nvPr>
        </p:nvSpPr>
        <p:spPr>
          <a:xfrm>
            <a:off x="311700" y="1152475"/>
            <a:ext cx="49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Historical: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 and local state covariances in weather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Temperature measured at a given location is only correlated (linearly) with other nearby temperatures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parameter estimation setting, its less clear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Physics</a:t>
            </a:r>
            <a:r>
              <a:rPr lang="en"/>
              <a:t> transmits parameter influence over large(r) distances and in complex patterns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Area of active research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4975" y="0"/>
            <a:ext cx="2659026" cy="490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8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“A very very dark art”</a:t>
            </a:r>
            <a:r>
              <a:rPr lang="en"/>
              <a:t> - J Doh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matrix-based localization is implemented</a:t>
            </a:r>
            <a:endParaRPr/>
          </a:p>
        </p:txBody>
      </p:sp>
      <p:sp>
        <p:nvSpPr>
          <p:cNvPr id="349" name="Google Shape;349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PESTPP-IES: ++ies_localizer(“loc.mat”)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list all adjustable parameters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either groups or names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list all non-zero weight obs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either groups or names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Values must range between 0 and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column (par/pargp) is processed individually to build up the upgrade matrix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</a:t>
            </a:r>
            <a:r>
              <a:rPr lang="en"/>
              <a:t>embarrassingly</a:t>
            </a:r>
            <a:r>
              <a:rPr lang="en"/>
              <a:t> parallel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multi-threaded</a:t>
            </a:r>
            <a:endParaRPr/>
          </a:p>
        </p:txBody>
      </p:sp>
      <p:sp>
        <p:nvSpPr>
          <p:cNvPr id="350" name="Google Shape;350;p56"/>
          <p:cNvSpPr txBox="1"/>
          <p:nvPr/>
        </p:nvSpPr>
        <p:spPr>
          <a:xfrm>
            <a:off x="3731175" y="4820400"/>
            <a:ext cx="541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White and others (2019).  PEST++ users manual. https://github/usgs/pestpp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7"/>
          <p:cNvSpPr txBox="1"/>
          <p:nvPr>
            <p:ph type="title"/>
          </p:nvPr>
        </p:nvSpPr>
        <p:spPr>
          <a:xfrm>
            <a:off x="311700" y="10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adaptive localization</a:t>
            </a:r>
            <a:endParaRPr/>
          </a:p>
        </p:txBody>
      </p:sp>
      <p:sp>
        <p:nvSpPr>
          <p:cNvPr id="356" name="Google Shape;356;p57"/>
          <p:cNvSpPr txBox="1"/>
          <p:nvPr/>
        </p:nvSpPr>
        <p:spPr>
          <a:xfrm>
            <a:off x="725175" y="2690450"/>
            <a:ext cx="3984300" cy="10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FF"/>
                </a:solidFill>
              </a:rPr>
              <a:t>Standard deviation of  parameter </a:t>
            </a:r>
            <a:r>
              <a:rPr i="1" lang="en" sz="1800">
                <a:solidFill>
                  <a:srgbClr val="00FFFF"/>
                </a:solidFill>
              </a:rPr>
              <a:t>par</a:t>
            </a:r>
            <a:r>
              <a:rPr baseline="-25000" i="1" lang="en" sz="1800">
                <a:solidFill>
                  <a:srgbClr val="00FFFF"/>
                </a:solidFill>
              </a:rPr>
              <a:t>j</a:t>
            </a:r>
            <a:r>
              <a:rPr lang="en" sz="1800">
                <a:solidFill>
                  <a:srgbClr val="00FFFF"/>
                </a:solidFill>
              </a:rPr>
              <a:t> and observation </a:t>
            </a:r>
            <a:r>
              <a:rPr i="1" lang="en" sz="1800">
                <a:solidFill>
                  <a:srgbClr val="00FFFF"/>
                </a:solidFill>
              </a:rPr>
              <a:t>obj</a:t>
            </a:r>
            <a:r>
              <a:rPr baseline="-25000" i="1" lang="en" sz="1800">
                <a:solidFill>
                  <a:srgbClr val="00FFFF"/>
                </a:solidFill>
              </a:rPr>
              <a:t>i</a:t>
            </a:r>
            <a:endParaRPr baseline="-25000" i="1"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FF"/>
                </a:solidFill>
              </a:rPr>
              <a:t>(“known”)</a:t>
            </a:r>
            <a:endParaRPr sz="1800">
              <a:solidFill>
                <a:srgbClr val="00FFFF"/>
              </a:solidFill>
            </a:endParaRPr>
          </a:p>
        </p:txBody>
      </p:sp>
      <p:cxnSp>
        <p:nvCxnSpPr>
          <p:cNvPr id="357" name="Google Shape;357;p57"/>
          <p:cNvCxnSpPr>
            <a:stCxn id="356" idx="0"/>
          </p:cNvCxnSpPr>
          <p:nvPr/>
        </p:nvCxnSpPr>
        <p:spPr>
          <a:xfrm flipH="1" rot="10800000">
            <a:off x="2717325" y="1538750"/>
            <a:ext cx="1766100" cy="11517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58" name="Google Shape;358;p57"/>
          <p:cNvSpPr txBox="1"/>
          <p:nvPr/>
        </p:nvSpPr>
        <p:spPr>
          <a:xfrm>
            <a:off x="5827750" y="2451675"/>
            <a:ext cx="3144000" cy="11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FF"/>
                </a:solidFill>
              </a:rPr>
              <a:t>Pearson Correlation Coef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FF"/>
                </a:solidFill>
              </a:rPr>
              <a:t>between parameter </a:t>
            </a:r>
            <a:r>
              <a:rPr i="1" lang="en" sz="1800">
                <a:solidFill>
                  <a:srgbClr val="00FFFF"/>
                </a:solidFill>
              </a:rPr>
              <a:t>par</a:t>
            </a:r>
            <a:r>
              <a:rPr baseline="-25000" i="1" lang="en" sz="1800">
                <a:solidFill>
                  <a:srgbClr val="00FFFF"/>
                </a:solidFill>
              </a:rPr>
              <a:t>j</a:t>
            </a:r>
            <a:r>
              <a:rPr lang="en" sz="1800">
                <a:solidFill>
                  <a:srgbClr val="00FFFF"/>
                </a:solidFill>
              </a:rPr>
              <a:t> and observation </a:t>
            </a:r>
            <a:r>
              <a:rPr i="1" lang="en" sz="1800">
                <a:solidFill>
                  <a:srgbClr val="00FFFF"/>
                </a:solidFill>
              </a:rPr>
              <a:t>obj</a:t>
            </a:r>
            <a:r>
              <a:rPr baseline="-25000" i="1" lang="en" sz="1800">
                <a:solidFill>
                  <a:srgbClr val="00FFFF"/>
                </a:solidFill>
              </a:rPr>
              <a:t>i</a:t>
            </a:r>
            <a:endParaRPr baseline="-25000" i="1" sz="1800">
              <a:solidFill>
                <a:srgbClr val="00FFFF"/>
              </a:solidFill>
            </a:endParaRPr>
          </a:p>
        </p:txBody>
      </p:sp>
      <p:cxnSp>
        <p:nvCxnSpPr>
          <p:cNvPr id="359" name="Google Shape;359;p57"/>
          <p:cNvCxnSpPr>
            <a:stCxn id="358" idx="0"/>
          </p:cNvCxnSpPr>
          <p:nvPr/>
        </p:nvCxnSpPr>
        <p:spPr>
          <a:xfrm rot="10800000">
            <a:off x="6216850" y="1538775"/>
            <a:ext cx="1182900" cy="9129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60" name="Google Shape;360;p57"/>
          <p:cNvSpPr txBox="1"/>
          <p:nvPr/>
        </p:nvSpPr>
        <p:spPr>
          <a:xfrm>
            <a:off x="2916625" y="4820400"/>
            <a:ext cx="6227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Anderson (2012). Localization and Sampling Error Correction in Ensemble Kalman Filter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Data Assimilation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361" name="Google Shape;36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392" y="795888"/>
            <a:ext cx="6625208" cy="797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8"/>
          <p:cNvSpPr txBox="1"/>
          <p:nvPr>
            <p:ph type="title"/>
          </p:nvPr>
        </p:nvSpPr>
        <p:spPr>
          <a:xfrm>
            <a:off x="311700" y="10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adaptive localization</a:t>
            </a:r>
            <a:endParaRPr/>
          </a:p>
        </p:txBody>
      </p:sp>
      <p:sp>
        <p:nvSpPr>
          <p:cNvPr id="367" name="Google Shape;367;p58"/>
          <p:cNvSpPr txBox="1"/>
          <p:nvPr/>
        </p:nvSpPr>
        <p:spPr>
          <a:xfrm>
            <a:off x="1512300" y="4820400"/>
            <a:ext cx="7631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Luo and Bakhta (2018). Towards Automatic And Adaptive Localization For Ensemble-Based History Matching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368" name="Google Shape;36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8550"/>
            <a:ext cx="8839199" cy="3794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9"/>
          <p:cNvSpPr txBox="1"/>
          <p:nvPr>
            <p:ph type="title"/>
          </p:nvPr>
        </p:nvSpPr>
        <p:spPr>
          <a:xfrm>
            <a:off x="311700" y="10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adaptive localization</a:t>
            </a:r>
            <a:endParaRPr/>
          </a:p>
        </p:txBody>
      </p:sp>
      <p:pic>
        <p:nvPicPr>
          <p:cNvPr id="374" name="Google Shape;374;p59"/>
          <p:cNvPicPr preferRelativeResize="0"/>
          <p:nvPr/>
        </p:nvPicPr>
        <p:blipFill rotWithShape="1">
          <a:blip r:embed="rId3">
            <a:alphaModFix/>
          </a:blip>
          <a:srcRect b="0" l="90237" r="0" t="0"/>
          <a:stretch/>
        </p:blipFill>
        <p:spPr>
          <a:xfrm>
            <a:off x="8198400" y="445037"/>
            <a:ext cx="456850" cy="4578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59"/>
          <p:cNvPicPr preferRelativeResize="0"/>
          <p:nvPr/>
        </p:nvPicPr>
        <p:blipFill rotWithShape="1">
          <a:blip r:embed="rId3">
            <a:alphaModFix/>
          </a:blip>
          <a:srcRect b="11231" l="0" r="59203" t="13033"/>
          <a:stretch/>
        </p:blipFill>
        <p:spPr>
          <a:xfrm>
            <a:off x="360500" y="1095725"/>
            <a:ext cx="2144824" cy="3895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59"/>
          <p:cNvPicPr preferRelativeResize="0"/>
          <p:nvPr/>
        </p:nvPicPr>
        <p:blipFill rotWithShape="1">
          <a:blip r:embed="rId3">
            <a:alphaModFix/>
          </a:blip>
          <a:srcRect b="11607" l="51181" r="9694" t="14553"/>
          <a:stretch/>
        </p:blipFill>
        <p:spPr>
          <a:xfrm>
            <a:off x="5010675" y="1095725"/>
            <a:ext cx="2056924" cy="37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9"/>
          <p:cNvPicPr preferRelativeResize="0"/>
          <p:nvPr/>
        </p:nvPicPr>
        <p:blipFill rotWithShape="1">
          <a:blip r:embed="rId3">
            <a:alphaModFix/>
          </a:blip>
          <a:srcRect b="0" l="1215" r="0" t="0"/>
          <a:stretch/>
        </p:blipFill>
        <p:spPr>
          <a:xfrm>
            <a:off x="367725" y="2174738"/>
            <a:ext cx="8408550" cy="7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9"/>
          <p:cNvSpPr txBox="1"/>
          <p:nvPr>
            <p:ph type="title"/>
          </p:nvPr>
        </p:nvSpPr>
        <p:spPr>
          <a:xfrm>
            <a:off x="311700" y="10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Iterative Ensemble Smoother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Google Shape;160;p40"/>
          <p:cNvGraphicFramePr/>
          <p:nvPr/>
        </p:nvGraphicFramePr>
        <p:xfrm>
          <a:off x="6055325" y="45547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{2D3D0554-0CA6-4448-B089-0C225586124C}</a:tableStyleId>
              </a:tblPr>
              <a:tblGrid>
                <a:gridCol w="755125"/>
                <a:gridCol w="755125"/>
                <a:gridCol w="755125"/>
                <a:gridCol w="755125"/>
              </a:tblGrid>
              <a:tr h="36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3.35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</a:rPr>
                        <a:t>0.002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</a:rPr>
                        <a:t>4.51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1" name="Google Shape;161;p40"/>
          <p:cNvGraphicFramePr/>
          <p:nvPr/>
        </p:nvGraphicFramePr>
        <p:xfrm>
          <a:off x="102434" y="455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{2D3D0554-0CA6-4448-B089-0C225586124C}</a:tableStyleId>
              </a:tblPr>
              <a:tblGrid>
                <a:gridCol w="713475"/>
                <a:gridCol w="713475"/>
                <a:gridCol w="713475"/>
                <a:gridCol w="713475"/>
              </a:tblGrid>
              <a:tr h="39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</a:rPr>
                        <a:t>0.51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</a:rPr>
                        <a:t>1751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</a:rPr>
                        <a:t>31.4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2" name="Google Shape;162;p40"/>
          <p:cNvGraphicFramePr/>
          <p:nvPr/>
        </p:nvGraphicFramePr>
        <p:xfrm>
          <a:off x="102434" y="2459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{2D3D0554-0CA6-4448-B089-0C225586124C}</a:tableStyleId>
              </a:tblPr>
              <a:tblGrid>
                <a:gridCol w="713475"/>
                <a:gridCol w="713475"/>
                <a:gridCol w="713475"/>
                <a:gridCol w="713475"/>
              </a:tblGrid>
              <a:tr h="36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rech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sconc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0.123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0.321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32.1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0.987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69.0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0.789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1959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54.1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3" name="Google Shape;163;p40"/>
          <p:cNvGraphicFramePr/>
          <p:nvPr/>
        </p:nvGraphicFramePr>
        <p:xfrm>
          <a:off x="6037075" y="2459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{2D3D0554-0CA6-4448-B089-0C225586124C}</a:tableStyleId>
              </a:tblPr>
              <a:tblGrid>
                <a:gridCol w="755125"/>
                <a:gridCol w="755125"/>
                <a:gridCol w="755125"/>
                <a:gridCol w="755125"/>
              </a:tblGrid>
              <a:tr h="365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head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conc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.11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0.0001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3.21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.22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0.003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1.23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3.33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0.0003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4.44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1.45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4" name="Google Shape;164;p40"/>
          <p:cNvSpPr txBox="1"/>
          <p:nvPr/>
        </p:nvSpPr>
        <p:spPr>
          <a:xfrm>
            <a:off x="3147575" y="3486725"/>
            <a:ext cx="27390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model runs = ne (number reals)</a:t>
            </a:r>
            <a:endParaRPr b="0" i="0" sz="14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Font typeface="Arial"/>
              <a:buNone/>
            </a:pPr>
            <a:r>
              <a:rPr lang="en">
                <a:solidFill>
                  <a:srgbClr val="FFF2CC"/>
                </a:solidFill>
              </a:rPr>
              <a:t>(e.g. Monte Carlo)</a:t>
            </a:r>
            <a:endParaRPr>
              <a:solidFill>
                <a:srgbClr val="FFF2C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Font typeface="Arial"/>
              <a:buNone/>
            </a:pPr>
            <a:r>
              <a:t/>
            </a:r>
            <a:endParaRPr>
              <a:solidFill>
                <a:srgbClr val="FFF2CC"/>
              </a:solidFill>
            </a:endParaRPr>
          </a:p>
        </p:txBody>
      </p:sp>
      <p:cxnSp>
        <p:nvCxnSpPr>
          <p:cNvPr id="165" name="Google Shape;165;p40"/>
          <p:cNvCxnSpPr/>
          <p:nvPr/>
        </p:nvCxnSpPr>
        <p:spPr>
          <a:xfrm>
            <a:off x="2956334" y="3554999"/>
            <a:ext cx="3057000" cy="16800"/>
          </a:xfrm>
          <a:prstGeom prst="straightConnector1">
            <a:avLst/>
          </a:prstGeom>
          <a:noFill/>
          <a:ln cap="flat" cmpd="sng" w="28575">
            <a:solidFill>
              <a:srgbClr val="FFF2CC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66" name="Google Shape;166;p40"/>
          <p:cNvSpPr txBox="1"/>
          <p:nvPr/>
        </p:nvSpPr>
        <p:spPr>
          <a:xfrm>
            <a:off x="62434" y="1970612"/>
            <a:ext cx="3000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1" i="0" lang="en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" sz="24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 ( ne x npar)</a:t>
            </a:r>
            <a:endParaRPr/>
          </a:p>
        </p:txBody>
      </p:sp>
      <p:sp>
        <p:nvSpPr>
          <p:cNvPr id="167" name="Google Shape;167;p40"/>
          <p:cNvSpPr txBox="1"/>
          <p:nvPr/>
        </p:nvSpPr>
        <p:spPr>
          <a:xfrm>
            <a:off x="6026900" y="1970600"/>
            <a:ext cx="304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1" lang="en" sz="2400">
                <a:solidFill>
                  <a:srgbClr val="FF0000"/>
                </a:solidFill>
              </a:rPr>
              <a:t>D</a:t>
            </a:r>
            <a:r>
              <a:rPr b="1" baseline="-25000" lang="en" sz="2400">
                <a:solidFill>
                  <a:srgbClr val="FF0000"/>
                </a:solidFill>
              </a:rPr>
              <a:t>sim</a:t>
            </a:r>
            <a:r>
              <a:rPr b="0" i="0" lang="en" sz="24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 ( ne x nobs)</a:t>
            </a:r>
            <a:endParaRPr/>
          </a:p>
        </p:txBody>
      </p:sp>
      <p:cxnSp>
        <p:nvCxnSpPr>
          <p:cNvPr id="168" name="Google Shape;168;p40"/>
          <p:cNvCxnSpPr>
            <a:stCxn id="167" idx="1"/>
          </p:cNvCxnSpPr>
          <p:nvPr/>
        </p:nvCxnSpPr>
        <p:spPr>
          <a:xfrm>
            <a:off x="6026900" y="221480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lg" w="lg" type="triangle"/>
          </a:ln>
        </p:spPr>
      </p:cxnSp>
      <p:pic>
        <p:nvPicPr>
          <p:cNvPr id="169" name="Google Shape;169;p40"/>
          <p:cNvPicPr preferRelativeResize="0"/>
          <p:nvPr/>
        </p:nvPicPr>
        <p:blipFill rotWithShape="1">
          <a:blip r:embed="rId3">
            <a:alphaModFix/>
          </a:blip>
          <a:srcRect b="61007" l="58451" r="35148" t="9292"/>
          <a:stretch/>
        </p:blipFill>
        <p:spPr>
          <a:xfrm>
            <a:off x="304753" y="4579010"/>
            <a:ext cx="301200" cy="3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8431" y="4530499"/>
            <a:ext cx="573596" cy="5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5301" y="4530501"/>
            <a:ext cx="443525" cy="608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8833" y="4530500"/>
            <a:ext cx="467017" cy="5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79045" y="4530500"/>
            <a:ext cx="523555" cy="5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14875" y="4530500"/>
            <a:ext cx="443525" cy="594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40"/>
          <p:cNvPicPr preferRelativeResize="0"/>
          <p:nvPr/>
        </p:nvPicPr>
        <p:blipFill rotWithShape="1">
          <a:blip r:embed="rId9">
            <a:alphaModFix/>
          </a:blip>
          <a:srcRect b="0" l="77171" r="3599" t="0"/>
          <a:stretch/>
        </p:blipFill>
        <p:spPr>
          <a:xfrm>
            <a:off x="6175425" y="4579013"/>
            <a:ext cx="616775" cy="3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40"/>
          <p:cNvSpPr txBox="1"/>
          <p:nvPr>
            <p:ph type="title"/>
          </p:nvPr>
        </p:nvSpPr>
        <p:spPr>
          <a:xfrm>
            <a:off x="311700" y="10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Iterative Ensemble Smoother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Google Shape;181;p41"/>
          <p:cNvGraphicFramePr/>
          <p:nvPr/>
        </p:nvGraphicFramePr>
        <p:xfrm>
          <a:off x="6055325" y="45547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{2D3D0554-0CA6-4448-B089-0C225586124C}</a:tableStyleId>
              </a:tblPr>
              <a:tblGrid>
                <a:gridCol w="755125"/>
                <a:gridCol w="755125"/>
                <a:gridCol w="755125"/>
                <a:gridCol w="755125"/>
              </a:tblGrid>
              <a:tr h="36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3.35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</a:rPr>
                        <a:t>0.002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</a:rPr>
                        <a:t>4.51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2" name="Google Shape;182;p41"/>
          <p:cNvGraphicFramePr/>
          <p:nvPr/>
        </p:nvGraphicFramePr>
        <p:xfrm>
          <a:off x="102434" y="455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{2D3D0554-0CA6-4448-B089-0C225586124C}</a:tableStyleId>
              </a:tblPr>
              <a:tblGrid>
                <a:gridCol w="713475"/>
                <a:gridCol w="713475"/>
                <a:gridCol w="713475"/>
                <a:gridCol w="713475"/>
              </a:tblGrid>
              <a:tr h="39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</a:rPr>
                        <a:t>0.51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</a:rPr>
                        <a:t>1751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</a:rPr>
                        <a:t>31.4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3" name="Google Shape;183;p41"/>
          <p:cNvGraphicFramePr/>
          <p:nvPr/>
        </p:nvGraphicFramePr>
        <p:xfrm>
          <a:off x="102434" y="2459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{2D3D0554-0CA6-4448-B089-0C225586124C}</a:tableStyleId>
              </a:tblPr>
              <a:tblGrid>
                <a:gridCol w="713475"/>
                <a:gridCol w="713475"/>
                <a:gridCol w="713475"/>
                <a:gridCol w="713475"/>
              </a:tblGrid>
              <a:tr h="36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rech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sconc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0.123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0.321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32.1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0.987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69.0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0.789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1959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54.1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4" name="Google Shape;184;p41"/>
          <p:cNvGraphicFramePr/>
          <p:nvPr/>
        </p:nvGraphicFramePr>
        <p:xfrm>
          <a:off x="6037075" y="2459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{2D3D0554-0CA6-4448-B089-0C225586124C}</a:tableStyleId>
              </a:tblPr>
              <a:tblGrid>
                <a:gridCol w="755125"/>
                <a:gridCol w="755125"/>
                <a:gridCol w="755125"/>
                <a:gridCol w="755125"/>
              </a:tblGrid>
              <a:tr h="365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head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conc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.11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0.0001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3.21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.22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0.003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1.23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3.33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0.0003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4.44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1.45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5" name="Google Shape;185;p41"/>
          <p:cNvSpPr txBox="1"/>
          <p:nvPr/>
        </p:nvSpPr>
        <p:spPr>
          <a:xfrm>
            <a:off x="3147575" y="3486725"/>
            <a:ext cx="27390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model runs = ne (number reals)</a:t>
            </a:r>
            <a:endParaRPr b="0" i="0" sz="14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Font typeface="Arial"/>
              <a:buNone/>
            </a:pPr>
            <a:r>
              <a:rPr lang="en">
                <a:solidFill>
                  <a:srgbClr val="FFF2CC"/>
                </a:solidFill>
              </a:rPr>
              <a:t>(e.g. Monte Carlo)</a:t>
            </a:r>
            <a:endParaRPr>
              <a:solidFill>
                <a:srgbClr val="FFF2C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Font typeface="Arial"/>
              <a:buNone/>
            </a:pPr>
            <a:r>
              <a:t/>
            </a:r>
            <a:endParaRPr>
              <a:solidFill>
                <a:srgbClr val="FFF2CC"/>
              </a:solidFill>
            </a:endParaRPr>
          </a:p>
        </p:txBody>
      </p:sp>
      <p:cxnSp>
        <p:nvCxnSpPr>
          <p:cNvPr id="186" name="Google Shape;186;p41"/>
          <p:cNvCxnSpPr/>
          <p:nvPr/>
        </p:nvCxnSpPr>
        <p:spPr>
          <a:xfrm>
            <a:off x="2956334" y="3554999"/>
            <a:ext cx="3057000" cy="16800"/>
          </a:xfrm>
          <a:prstGeom prst="straightConnector1">
            <a:avLst/>
          </a:prstGeom>
          <a:noFill/>
          <a:ln cap="flat" cmpd="sng" w="28575">
            <a:solidFill>
              <a:srgbClr val="FFF2CC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87" name="Google Shape;187;p41"/>
          <p:cNvSpPr txBox="1"/>
          <p:nvPr/>
        </p:nvSpPr>
        <p:spPr>
          <a:xfrm>
            <a:off x="62434" y="1970612"/>
            <a:ext cx="3000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1" i="0" lang="en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" sz="24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 ( ne x npar)</a:t>
            </a:r>
            <a:endParaRPr/>
          </a:p>
        </p:txBody>
      </p:sp>
      <p:sp>
        <p:nvSpPr>
          <p:cNvPr id="188" name="Google Shape;188;p41"/>
          <p:cNvSpPr txBox="1"/>
          <p:nvPr/>
        </p:nvSpPr>
        <p:spPr>
          <a:xfrm>
            <a:off x="6026900" y="1970600"/>
            <a:ext cx="304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1" lang="en" sz="2400">
                <a:solidFill>
                  <a:srgbClr val="FF0000"/>
                </a:solidFill>
              </a:rPr>
              <a:t>D</a:t>
            </a:r>
            <a:r>
              <a:rPr b="1" baseline="-25000" lang="en" sz="2400">
                <a:solidFill>
                  <a:srgbClr val="FF0000"/>
                </a:solidFill>
              </a:rPr>
              <a:t>sim</a:t>
            </a:r>
            <a:r>
              <a:rPr b="0" i="0" lang="en" sz="24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 ( ne x nobs)</a:t>
            </a:r>
            <a:endParaRPr/>
          </a:p>
        </p:txBody>
      </p:sp>
      <p:cxnSp>
        <p:nvCxnSpPr>
          <p:cNvPr id="189" name="Google Shape;189;p41"/>
          <p:cNvCxnSpPr>
            <a:stCxn id="188" idx="1"/>
          </p:cNvCxnSpPr>
          <p:nvPr/>
        </p:nvCxnSpPr>
        <p:spPr>
          <a:xfrm>
            <a:off x="6026900" y="221480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lg" w="lg" type="triangle"/>
          </a:ln>
        </p:spPr>
      </p:cxnSp>
      <p:pic>
        <p:nvPicPr>
          <p:cNvPr id="190" name="Google Shape;190;p41"/>
          <p:cNvPicPr preferRelativeResize="0"/>
          <p:nvPr/>
        </p:nvPicPr>
        <p:blipFill rotWithShape="1">
          <a:blip r:embed="rId3">
            <a:alphaModFix/>
          </a:blip>
          <a:srcRect b="61007" l="58451" r="35148" t="9292"/>
          <a:stretch/>
        </p:blipFill>
        <p:spPr>
          <a:xfrm>
            <a:off x="304753" y="4579010"/>
            <a:ext cx="301200" cy="3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8431" y="4530499"/>
            <a:ext cx="573596" cy="5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5301" y="4530501"/>
            <a:ext cx="443525" cy="608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8833" y="4530500"/>
            <a:ext cx="467017" cy="5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79045" y="4530500"/>
            <a:ext cx="523555" cy="5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14875" y="4530500"/>
            <a:ext cx="443525" cy="594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54450" y="1271450"/>
            <a:ext cx="2007968" cy="3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4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76992" y="1257575"/>
            <a:ext cx="3207533" cy="3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41"/>
          <p:cNvPicPr preferRelativeResize="0"/>
          <p:nvPr/>
        </p:nvPicPr>
        <p:blipFill rotWithShape="1">
          <a:blip r:embed="rId10">
            <a:alphaModFix/>
          </a:blip>
          <a:srcRect b="0" l="77171" r="3599" t="0"/>
          <a:stretch/>
        </p:blipFill>
        <p:spPr>
          <a:xfrm>
            <a:off x="6175425" y="4579013"/>
            <a:ext cx="616775" cy="3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1"/>
          <p:cNvSpPr txBox="1"/>
          <p:nvPr>
            <p:ph type="title"/>
          </p:nvPr>
        </p:nvSpPr>
        <p:spPr>
          <a:xfrm>
            <a:off x="311700" y="10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Iterative Ensemble Smoother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" name="Google Shape;204;p42"/>
          <p:cNvGraphicFramePr/>
          <p:nvPr/>
        </p:nvGraphicFramePr>
        <p:xfrm>
          <a:off x="6055325" y="45547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{2D3D0554-0CA6-4448-B089-0C225586124C}</a:tableStyleId>
              </a:tblPr>
              <a:tblGrid>
                <a:gridCol w="755125"/>
                <a:gridCol w="755125"/>
                <a:gridCol w="755125"/>
                <a:gridCol w="755125"/>
              </a:tblGrid>
              <a:tr h="36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3.35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</a:rPr>
                        <a:t>0.002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</a:rPr>
                        <a:t>4.51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5" name="Google Shape;205;p42"/>
          <p:cNvGraphicFramePr/>
          <p:nvPr/>
        </p:nvGraphicFramePr>
        <p:xfrm>
          <a:off x="102434" y="455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{2D3D0554-0CA6-4448-B089-0C225586124C}</a:tableStyleId>
              </a:tblPr>
              <a:tblGrid>
                <a:gridCol w="713475"/>
                <a:gridCol w="713475"/>
                <a:gridCol w="713475"/>
                <a:gridCol w="713475"/>
              </a:tblGrid>
              <a:tr h="39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</a:rPr>
                        <a:t>0.51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</a:rPr>
                        <a:t>1751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</a:rPr>
                        <a:t>31.4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6" name="Google Shape;206;p42"/>
          <p:cNvGraphicFramePr/>
          <p:nvPr/>
        </p:nvGraphicFramePr>
        <p:xfrm>
          <a:off x="102434" y="2459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{2D3D0554-0CA6-4448-B089-0C225586124C}</a:tableStyleId>
              </a:tblPr>
              <a:tblGrid>
                <a:gridCol w="713475"/>
                <a:gridCol w="713475"/>
                <a:gridCol w="713475"/>
                <a:gridCol w="713475"/>
              </a:tblGrid>
              <a:tr h="36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rech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sconc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0.123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0.321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32.1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0.987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69.0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0.789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1959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54.1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7" name="Google Shape;207;p42"/>
          <p:cNvGraphicFramePr/>
          <p:nvPr/>
        </p:nvGraphicFramePr>
        <p:xfrm>
          <a:off x="6037075" y="2459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{2D3D0554-0CA6-4448-B089-0C225586124C}</a:tableStyleId>
              </a:tblPr>
              <a:tblGrid>
                <a:gridCol w="755125"/>
                <a:gridCol w="755125"/>
                <a:gridCol w="755125"/>
                <a:gridCol w="755125"/>
              </a:tblGrid>
              <a:tr h="365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head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conc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.11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0.0001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3.21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.22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0.003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1.23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3.33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0.0003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4.44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1.45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8" name="Google Shape;208;p42"/>
          <p:cNvSpPr txBox="1"/>
          <p:nvPr/>
        </p:nvSpPr>
        <p:spPr>
          <a:xfrm>
            <a:off x="3147575" y="3486725"/>
            <a:ext cx="27390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model runs = ne (number reals)</a:t>
            </a:r>
            <a:endParaRPr b="0" i="0" sz="14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Font typeface="Arial"/>
              <a:buNone/>
            </a:pPr>
            <a:r>
              <a:rPr lang="en">
                <a:solidFill>
                  <a:srgbClr val="FFF2CC"/>
                </a:solidFill>
              </a:rPr>
              <a:t>(e.g. Monte Carlo)</a:t>
            </a:r>
            <a:endParaRPr>
              <a:solidFill>
                <a:srgbClr val="FFF2C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Font typeface="Arial"/>
              <a:buNone/>
            </a:pPr>
            <a:r>
              <a:t/>
            </a:r>
            <a:endParaRPr>
              <a:solidFill>
                <a:srgbClr val="FFF2CC"/>
              </a:solidFill>
            </a:endParaRPr>
          </a:p>
        </p:txBody>
      </p:sp>
      <p:cxnSp>
        <p:nvCxnSpPr>
          <p:cNvPr id="209" name="Google Shape;209;p42"/>
          <p:cNvCxnSpPr/>
          <p:nvPr/>
        </p:nvCxnSpPr>
        <p:spPr>
          <a:xfrm>
            <a:off x="2956334" y="3554999"/>
            <a:ext cx="3057000" cy="16800"/>
          </a:xfrm>
          <a:prstGeom prst="straightConnector1">
            <a:avLst/>
          </a:prstGeom>
          <a:noFill/>
          <a:ln cap="flat" cmpd="sng" w="28575">
            <a:solidFill>
              <a:srgbClr val="FFF2CC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10" name="Google Shape;210;p42"/>
          <p:cNvSpPr txBox="1"/>
          <p:nvPr/>
        </p:nvSpPr>
        <p:spPr>
          <a:xfrm>
            <a:off x="62434" y="1970612"/>
            <a:ext cx="3000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1" i="0" lang="en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" sz="24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 ( ne x npar)</a:t>
            </a:r>
            <a:endParaRPr/>
          </a:p>
        </p:txBody>
      </p:sp>
      <p:sp>
        <p:nvSpPr>
          <p:cNvPr id="211" name="Google Shape;211;p42"/>
          <p:cNvSpPr txBox="1"/>
          <p:nvPr/>
        </p:nvSpPr>
        <p:spPr>
          <a:xfrm>
            <a:off x="6026900" y="1970600"/>
            <a:ext cx="304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1" lang="en" sz="2400">
                <a:solidFill>
                  <a:srgbClr val="FF0000"/>
                </a:solidFill>
              </a:rPr>
              <a:t>D</a:t>
            </a:r>
            <a:r>
              <a:rPr b="1" baseline="-25000" lang="en" sz="2400">
                <a:solidFill>
                  <a:srgbClr val="FF0000"/>
                </a:solidFill>
              </a:rPr>
              <a:t>sim</a:t>
            </a:r>
            <a:r>
              <a:rPr b="0" i="0" lang="en" sz="24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 ( ne x nobs)</a:t>
            </a:r>
            <a:endParaRPr/>
          </a:p>
        </p:txBody>
      </p:sp>
      <p:cxnSp>
        <p:nvCxnSpPr>
          <p:cNvPr id="212" name="Google Shape;212;p42"/>
          <p:cNvCxnSpPr>
            <a:stCxn id="211" idx="1"/>
          </p:cNvCxnSpPr>
          <p:nvPr/>
        </p:nvCxnSpPr>
        <p:spPr>
          <a:xfrm>
            <a:off x="6026900" y="221480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lg" w="lg" type="triangle"/>
          </a:ln>
        </p:spPr>
      </p:cxnSp>
      <p:pic>
        <p:nvPicPr>
          <p:cNvPr id="213" name="Google Shape;213;p42"/>
          <p:cNvPicPr preferRelativeResize="0"/>
          <p:nvPr/>
        </p:nvPicPr>
        <p:blipFill rotWithShape="1">
          <a:blip r:embed="rId3">
            <a:alphaModFix/>
          </a:blip>
          <a:srcRect b="61007" l="58451" r="35148" t="9292"/>
          <a:stretch/>
        </p:blipFill>
        <p:spPr>
          <a:xfrm>
            <a:off x="304753" y="4579010"/>
            <a:ext cx="301200" cy="3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8431" y="4530499"/>
            <a:ext cx="573596" cy="5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5301" y="4530501"/>
            <a:ext cx="443525" cy="608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8833" y="4530500"/>
            <a:ext cx="467017" cy="5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79045" y="4530500"/>
            <a:ext cx="523555" cy="5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14875" y="4530500"/>
            <a:ext cx="443525" cy="594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13000" y="946425"/>
            <a:ext cx="1880741" cy="3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4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54450" y="1271450"/>
            <a:ext cx="2007968" cy="3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476992" y="1257575"/>
            <a:ext cx="3207533" cy="3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2"/>
          <p:cNvPicPr preferRelativeResize="0"/>
          <p:nvPr/>
        </p:nvPicPr>
        <p:blipFill rotWithShape="1">
          <a:blip r:embed="rId11">
            <a:alphaModFix/>
          </a:blip>
          <a:srcRect b="0" l="77171" r="3599" t="0"/>
          <a:stretch/>
        </p:blipFill>
        <p:spPr>
          <a:xfrm>
            <a:off x="6175425" y="4579013"/>
            <a:ext cx="616775" cy="3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42"/>
          <p:cNvSpPr txBox="1"/>
          <p:nvPr>
            <p:ph type="title"/>
          </p:nvPr>
        </p:nvSpPr>
        <p:spPr>
          <a:xfrm>
            <a:off x="311700" y="10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Iterative Ensemble Smoother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3"/>
          <p:cNvSpPr/>
          <p:nvPr/>
        </p:nvSpPr>
        <p:spPr>
          <a:xfrm>
            <a:off x="2984050" y="1998348"/>
            <a:ext cx="3048900" cy="15063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9046" y="100008"/>
                  <a:pt x="34285" y="512"/>
                  <a:pt x="54285" y="59"/>
                </a:cubicBezTo>
                <a:cubicBezTo>
                  <a:pt x="74285" y="-394"/>
                  <a:pt x="109046" y="97734"/>
                  <a:pt x="120000" y="117272"/>
                </a:cubicBezTo>
              </a:path>
            </a:pathLst>
          </a:custGeom>
          <a:noFill/>
          <a:ln cap="flat" cmpd="sng" w="28575">
            <a:solidFill>
              <a:srgbClr val="448E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9" name="Google Shape;229;p43"/>
          <p:cNvGraphicFramePr/>
          <p:nvPr/>
        </p:nvGraphicFramePr>
        <p:xfrm>
          <a:off x="6055325" y="45547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{2D3D0554-0CA6-4448-B089-0C225586124C}</a:tableStyleId>
              </a:tblPr>
              <a:tblGrid>
                <a:gridCol w="755125"/>
                <a:gridCol w="755125"/>
                <a:gridCol w="755125"/>
                <a:gridCol w="755125"/>
              </a:tblGrid>
              <a:tr h="36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3.35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</a:rPr>
                        <a:t>0.002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</a:rPr>
                        <a:t>4.51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0" name="Google Shape;230;p43"/>
          <p:cNvGraphicFramePr/>
          <p:nvPr/>
        </p:nvGraphicFramePr>
        <p:xfrm>
          <a:off x="102434" y="455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{2D3D0554-0CA6-4448-B089-0C225586124C}</a:tableStyleId>
              </a:tblPr>
              <a:tblGrid>
                <a:gridCol w="713475"/>
                <a:gridCol w="713475"/>
                <a:gridCol w="713475"/>
                <a:gridCol w="713475"/>
              </a:tblGrid>
              <a:tr h="39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</a:rPr>
                        <a:t>0.51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</a:rPr>
                        <a:t>1751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</a:rPr>
                        <a:t>31.4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1" name="Google Shape;231;p43"/>
          <p:cNvGraphicFramePr/>
          <p:nvPr/>
        </p:nvGraphicFramePr>
        <p:xfrm>
          <a:off x="102434" y="2459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{2D3D0554-0CA6-4448-B089-0C225586124C}</a:tableStyleId>
              </a:tblPr>
              <a:tblGrid>
                <a:gridCol w="713475"/>
                <a:gridCol w="713475"/>
                <a:gridCol w="713475"/>
                <a:gridCol w="713475"/>
              </a:tblGrid>
              <a:tr h="36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rech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sconc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0.123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0.321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32.1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0.987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69.0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0.789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1959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54.1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2" name="Google Shape;232;p43"/>
          <p:cNvGraphicFramePr/>
          <p:nvPr/>
        </p:nvGraphicFramePr>
        <p:xfrm>
          <a:off x="6037075" y="2459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{2D3D0554-0CA6-4448-B089-0C225586124C}</a:tableStyleId>
              </a:tblPr>
              <a:tblGrid>
                <a:gridCol w="755125"/>
                <a:gridCol w="755125"/>
                <a:gridCol w="755125"/>
                <a:gridCol w="755125"/>
              </a:tblGrid>
              <a:tr h="365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head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conc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.11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0.0001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3.21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.22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0.003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1.23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3.33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0.0003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realN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4.44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0.001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1.45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3" name="Google Shape;233;p43"/>
          <p:cNvSpPr txBox="1"/>
          <p:nvPr/>
        </p:nvSpPr>
        <p:spPr>
          <a:xfrm>
            <a:off x="3147575" y="3486725"/>
            <a:ext cx="27390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model runs = ne (number reals)</a:t>
            </a:r>
            <a:endParaRPr b="0" i="0" sz="14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Font typeface="Arial"/>
              <a:buNone/>
            </a:pPr>
            <a:r>
              <a:rPr lang="en">
                <a:solidFill>
                  <a:srgbClr val="FFF2CC"/>
                </a:solidFill>
              </a:rPr>
              <a:t>(e.g. Monte Carlo)</a:t>
            </a:r>
            <a:endParaRPr>
              <a:solidFill>
                <a:srgbClr val="FFF2C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Font typeface="Arial"/>
              <a:buNone/>
            </a:pPr>
            <a:r>
              <a:t/>
            </a:r>
            <a:endParaRPr>
              <a:solidFill>
                <a:srgbClr val="FFF2CC"/>
              </a:solidFill>
            </a:endParaRPr>
          </a:p>
        </p:txBody>
      </p:sp>
      <p:cxnSp>
        <p:nvCxnSpPr>
          <p:cNvPr id="234" name="Google Shape;234;p43"/>
          <p:cNvCxnSpPr/>
          <p:nvPr/>
        </p:nvCxnSpPr>
        <p:spPr>
          <a:xfrm>
            <a:off x="2956334" y="3554999"/>
            <a:ext cx="3057000" cy="16800"/>
          </a:xfrm>
          <a:prstGeom prst="straightConnector1">
            <a:avLst/>
          </a:prstGeom>
          <a:noFill/>
          <a:ln cap="flat" cmpd="sng" w="28575">
            <a:solidFill>
              <a:srgbClr val="FFF2CC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35" name="Google Shape;235;p43"/>
          <p:cNvSpPr txBox="1"/>
          <p:nvPr/>
        </p:nvSpPr>
        <p:spPr>
          <a:xfrm>
            <a:off x="62434" y="1970612"/>
            <a:ext cx="3000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1" i="0" lang="en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" sz="24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 ( ne x npar)</a:t>
            </a:r>
            <a:endParaRPr/>
          </a:p>
        </p:txBody>
      </p:sp>
      <p:sp>
        <p:nvSpPr>
          <p:cNvPr id="236" name="Google Shape;236;p43"/>
          <p:cNvSpPr txBox="1"/>
          <p:nvPr/>
        </p:nvSpPr>
        <p:spPr>
          <a:xfrm>
            <a:off x="6026900" y="1970600"/>
            <a:ext cx="304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1" lang="en" sz="2400">
                <a:solidFill>
                  <a:srgbClr val="FF0000"/>
                </a:solidFill>
              </a:rPr>
              <a:t>D</a:t>
            </a:r>
            <a:r>
              <a:rPr b="1" baseline="-25000" lang="en" sz="2400">
                <a:solidFill>
                  <a:srgbClr val="FF0000"/>
                </a:solidFill>
              </a:rPr>
              <a:t>sim</a:t>
            </a:r>
            <a:r>
              <a:rPr b="0" i="0" lang="en" sz="24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 ( ne x nobs)</a:t>
            </a:r>
            <a:endParaRPr/>
          </a:p>
        </p:txBody>
      </p:sp>
      <p:cxnSp>
        <p:nvCxnSpPr>
          <p:cNvPr id="237" name="Google Shape;237;p43"/>
          <p:cNvCxnSpPr>
            <a:stCxn id="236" idx="1"/>
          </p:cNvCxnSpPr>
          <p:nvPr/>
        </p:nvCxnSpPr>
        <p:spPr>
          <a:xfrm>
            <a:off x="6026900" y="221480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38" name="Google Shape;238;p43"/>
          <p:cNvSpPr txBox="1"/>
          <p:nvPr/>
        </p:nvSpPr>
        <p:spPr>
          <a:xfrm>
            <a:off x="3536475" y="2438613"/>
            <a:ext cx="16338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8EC8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448EC8"/>
                </a:solidFill>
                <a:latin typeface="Arial"/>
                <a:ea typeface="Arial"/>
                <a:cs typeface="Arial"/>
                <a:sym typeface="Arial"/>
              </a:rPr>
              <a:t>update via GLM</a:t>
            </a:r>
            <a:endParaRPr b="0" i="0" sz="1400" u="none" cap="none" strike="noStrike">
              <a:solidFill>
                <a:srgbClr val="448EC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8EC8"/>
              </a:buClr>
              <a:buFont typeface="Arial"/>
              <a:buNone/>
            </a:pPr>
            <a:r>
              <a:rPr lang="en">
                <a:solidFill>
                  <a:srgbClr val="448EC8"/>
                </a:solidFill>
              </a:rPr>
              <a:t>(e.g. maths)</a:t>
            </a:r>
            <a:endParaRPr>
              <a:solidFill>
                <a:srgbClr val="448EC8"/>
              </a:solidFill>
            </a:endParaRPr>
          </a:p>
        </p:txBody>
      </p:sp>
      <p:cxnSp>
        <p:nvCxnSpPr>
          <p:cNvPr id="239" name="Google Shape;239;p43"/>
          <p:cNvCxnSpPr/>
          <p:nvPr/>
        </p:nvCxnSpPr>
        <p:spPr>
          <a:xfrm flipH="1">
            <a:off x="2936800" y="2404043"/>
            <a:ext cx="838200" cy="1146900"/>
          </a:xfrm>
          <a:prstGeom prst="straightConnector1">
            <a:avLst/>
          </a:prstGeom>
          <a:noFill/>
          <a:ln cap="flat" cmpd="sng" w="28575">
            <a:solidFill>
              <a:srgbClr val="448EC8"/>
            </a:solidFill>
            <a:prstDash val="solid"/>
            <a:round/>
            <a:headEnd len="sm" w="sm" type="none"/>
            <a:tailEnd len="lg" w="lg" type="triangle"/>
          </a:ln>
        </p:spPr>
      </p:cxnSp>
      <p:pic>
        <p:nvPicPr>
          <p:cNvPr id="240" name="Google Shape;240;p43"/>
          <p:cNvPicPr preferRelativeResize="0"/>
          <p:nvPr/>
        </p:nvPicPr>
        <p:blipFill rotWithShape="1">
          <a:blip r:embed="rId3">
            <a:alphaModFix/>
          </a:blip>
          <a:srcRect b="61007" l="58451" r="35148" t="9292"/>
          <a:stretch/>
        </p:blipFill>
        <p:spPr>
          <a:xfrm>
            <a:off x="304753" y="4579010"/>
            <a:ext cx="301200" cy="3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8431" y="4530499"/>
            <a:ext cx="573596" cy="5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5301" y="4530501"/>
            <a:ext cx="443525" cy="608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8833" y="4530500"/>
            <a:ext cx="467017" cy="5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79045" y="4530500"/>
            <a:ext cx="523555" cy="5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14875" y="4530500"/>
            <a:ext cx="443525" cy="594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13000" y="946425"/>
            <a:ext cx="1880741" cy="3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54450" y="1271450"/>
            <a:ext cx="2007968" cy="3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476992" y="1257575"/>
            <a:ext cx="3207533" cy="3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3"/>
          <p:cNvPicPr preferRelativeResize="0"/>
          <p:nvPr/>
        </p:nvPicPr>
        <p:blipFill rotWithShape="1">
          <a:blip r:embed="rId11">
            <a:alphaModFix/>
          </a:blip>
          <a:srcRect b="0" l="77171" r="3599" t="0"/>
          <a:stretch/>
        </p:blipFill>
        <p:spPr>
          <a:xfrm>
            <a:off x="6175425" y="4579013"/>
            <a:ext cx="616775" cy="3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3"/>
          <p:cNvPicPr preferRelativeResize="0"/>
          <p:nvPr/>
        </p:nvPicPr>
        <p:blipFill rotWithShape="1">
          <a:blip r:embed="rId12">
            <a:alphaModFix/>
          </a:blip>
          <a:srcRect b="0" l="1215" r="0" t="0"/>
          <a:stretch/>
        </p:blipFill>
        <p:spPr>
          <a:xfrm>
            <a:off x="256075" y="152400"/>
            <a:ext cx="8408550" cy="79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/>
          <p:nvPr>
            <p:ph type="title"/>
          </p:nvPr>
        </p:nvSpPr>
        <p:spPr>
          <a:xfrm>
            <a:off x="311700" y="226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aside: approximating derivatives with ensembles</a:t>
            </a:r>
            <a:endParaRPr/>
          </a:p>
        </p:txBody>
      </p:sp>
      <p:grpSp>
        <p:nvGrpSpPr>
          <p:cNvPr id="256" name="Google Shape;256;p44"/>
          <p:cNvGrpSpPr/>
          <p:nvPr/>
        </p:nvGrpSpPr>
        <p:grpSpPr>
          <a:xfrm>
            <a:off x="139925" y="1115050"/>
            <a:ext cx="1984800" cy="3388450"/>
            <a:chOff x="489350" y="1017200"/>
            <a:chExt cx="1984800" cy="3388450"/>
          </a:xfrm>
        </p:grpSpPr>
        <p:pic>
          <p:nvPicPr>
            <p:cNvPr id="257" name="Google Shape;257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7375" y="1017200"/>
              <a:ext cx="1428600" cy="14286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8" name="Google Shape;258;p44"/>
            <p:cNvCxnSpPr/>
            <p:nvPr/>
          </p:nvCxnSpPr>
          <p:spPr>
            <a:xfrm rot="10800000">
              <a:off x="489350" y="2711500"/>
              <a:ext cx="1984800" cy="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59" name="Google Shape;259;p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7375" y="2977050"/>
              <a:ext cx="1428600" cy="1428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0" name="Google Shape;260;p44"/>
          <p:cNvGrpSpPr/>
          <p:nvPr/>
        </p:nvGrpSpPr>
        <p:grpSpPr>
          <a:xfrm>
            <a:off x="6097600" y="1085087"/>
            <a:ext cx="1984800" cy="3418413"/>
            <a:chOff x="6097600" y="1085087"/>
            <a:chExt cx="1984800" cy="3418413"/>
          </a:xfrm>
        </p:grpSpPr>
        <p:cxnSp>
          <p:nvCxnSpPr>
            <p:cNvPr id="261" name="Google Shape;261;p44"/>
            <p:cNvCxnSpPr/>
            <p:nvPr/>
          </p:nvCxnSpPr>
          <p:spPr>
            <a:xfrm rot="10800000">
              <a:off x="6097600" y="2809350"/>
              <a:ext cx="1984800" cy="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62" name="Google Shape;262;p4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75625" y="1085087"/>
              <a:ext cx="1428600" cy="142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4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75625" y="3074900"/>
              <a:ext cx="1428600" cy="1428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4" name="Google Shape;264;p44"/>
          <p:cNvPicPr preferRelativeResize="0"/>
          <p:nvPr/>
        </p:nvPicPr>
        <p:blipFill rotWithShape="1">
          <a:blip r:embed="rId7">
            <a:alphaModFix/>
          </a:blip>
          <a:srcRect b="42251" l="48563" r="1801" t="17723"/>
          <a:stretch/>
        </p:blipFill>
        <p:spPr>
          <a:xfrm>
            <a:off x="2767425" y="1650375"/>
            <a:ext cx="2837400" cy="22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675" y="0"/>
            <a:ext cx="4664501" cy="46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5"/>
          <p:cNvSpPr txBox="1"/>
          <p:nvPr>
            <p:ph type="title"/>
          </p:nvPr>
        </p:nvSpPr>
        <p:spPr>
          <a:xfrm>
            <a:off x="215350" y="156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PESTPP-IES</a:t>
            </a:r>
            <a:endParaRPr/>
          </a:p>
        </p:txBody>
      </p:sp>
      <p:sp>
        <p:nvSpPr>
          <p:cNvPr id="271" name="Google Shape;271;p45"/>
          <p:cNvSpPr txBox="1"/>
          <p:nvPr>
            <p:ph idx="1" type="body"/>
          </p:nvPr>
        </p:nvSpPr>
        <p:spPr>
          <a:xfrm>
            <a:off x="71950" y="863550"/>
            <a:ext cx="409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Fully compatible with PEST(_HP)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“Just works”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++ again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Fundamental element: ensemble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Scales up to 15M pars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multi-threaded solver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5"/>
          <p:cNvSpPr txBox="1"/>
          <p:nvPr/>
        </p:nvSpPr>
        <p:spPr>
          <a:xfrm>
            <a:off x="3731175" y="4820400"/>
            <a:ext cx="541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White and others (2019).  PEST++ users manual. https://github/usgs/pestpp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