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d5ab9f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d5ab9f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d5ab9f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d5ab9f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d5ab9f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d5ab9f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d5ab9f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d5ab9f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a1ba6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a1ba6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d5ab9f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d5ab9f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d5ab9f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d5ab9f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a1ba62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a1ba62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d5ab9f1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d5ab9f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PESTPP-OPT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foray into OUU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14K dec var for nitrate loading vs SW quality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322525"/>
            <a:ext cx="28306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0" y="1322525"/>
            <a:ext cx="283688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0403" y="0"/>
            <a:ext cx="109359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948525" y="916025"/>
            <a:ext cx="1582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risk tolerant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052438" y="916025"/>
            <a:ext cx="1582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risk averse</a:t>
            </a:r>
            <a:endParaRPr sz="1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mgmt vs PE/UQ: terminology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7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(historic)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orecast/prediction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Jacobian matrix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10600" y="1152475"/>
            <a:ext cx="40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Model-based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information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matrix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concepts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PESTPP-OPT so</a:t>
            </a:r>
            <a:r>
              <a:rPr lang="en"/>
              <a:t>lves the sequential linear programming problem with option of using chance constraints to incorporate parameter uncertainty into the optimal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Again, ++args…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iteration scheme is very similar to pest(_hp,pp-glm): fill matrix, calc upgrade…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(S)LP: theory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88" y="1357725"/>
            <a:ext cx="5124025" cy="24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900" y="281963"/>
            <a:ext cx="6614924" cy="45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(S)LP: Mechanics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Filling the resp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Identifying PI and model-based constraints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Identifying the obj function (and direction)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515250" y="4878550"/>
            <a:ext cx="7628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White and others (2018). </a:t>
            </a:r>
            <a:r>
              <a:rPr lang="en" sz="1200">
                <a:solidFill>
                  <a:srgbClr val="FFFFFF"/>
                </a:solidFill>
              </a:rPr>
              <a:t>A tool for efficient, model-independent management optimization under uncertainty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</a:t>
            </a:r>
            <a:r>
              <a:rPr lang="en"/>
              <a:t>: Theory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same FOSM trickery to estimate uncertainty in model-based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 of “risk” to “shift” the model-based constraints along the implied gaussian distribution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049600" y="4819500"/>
            <a:ext cx="7094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Wagner and Gorelick (1987). Optimal groundwater quality management under parameter uncertainty.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275" y="2767100"/>
            <a:ext cx="38481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597050" y="3601450"/>
            <a:ext cx="21237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prior and posterior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</a:rPr>
              <a:t>forecast variance</a:t>
            </a:r>
            <a:endParaRPr sz="1800">
              <a:solidFill>
                <a:srgbClr val="00FFFF"/>
              </a:solidFill>
            </a:endParaRPr>
          </a:p>
        </p:txBody>
      </p:sp>
      <p:cxnSp>
        <p:nvCxnSpPr>
          <p:cNvPr id="96" name="Google Shape;96;p19"/>
          <p:cNvCxnSpPr>
            <a:stCxn id="95" idx="3"/>
          </p:cNvCxnSpPr>
          <p:nvPr/>
        </p:nvCxnSpPr>
        <p:spPr>
          <a:xfrm flipH="1" rot="10800000">
            <a:off x="3720750" y="3295000"/>
            <a:ext cx="1349400" cy="721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9"/>
          <p:cNvCxnSpPr>
            <a:stCxn id="95" idx="3"/>
          </p:cNvCxnSpPr>
          <p:nvPr/>
        </p:nvCxnSpPr>
        <p:spPr>
          <a:xfrm>
            <a:off x="3720750" y="4016500"/>
            <a:ext cx="1323900" cy="312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9"/>
          <p:cNvSpPr/>
          <p:nvPr/>
        </p:nvSpPr>
        <p:spPr>
          <a:xfrm>
            <a:off x="1800700" y="3933450"/>
            <a:ext cx="842875" cy="357600"/>
          </a:xfrm>
          <a:custGeom>
            <a:rect b="b" l="l" r="r" t="t"/>
            <a:pathLst>
              <a:path extrusionOk="0" h="14304" w="33715">
                <a:moveTo>
                  <a:pt x="0" y="0"/>
                </a:moveTo>
                <a:cubicBezTo>
                  <a:pt x="9772" y="0"/>
                  <a:pt x="20165" y="4329"/>
                  <a:pt x="27075" y="11239"/>
                </a:cubicBezTo>
                <a:cubicBezTo>
                  <a:pt x="28799" y="12963"/>
                  <a:pt x="32627" y="12123"/>
                  <a:pt x="33715" y="14304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9"/>
          <p:cNvSpPr/>
          <p:nvPr/>
        </p:nvSpPr>
        <p:spPr>
          <a:xfrm>
            <a:off x="1890100" y="3971775"/>
            <a:ext cx="638550" cy="434200"/>
          </a:xfrm>
          <a:custGeom>
            <a:rect b="b" l="l" r="r" t="t"/>
            <a:pathLst>
              <a:path extrusionOk="0" h="17368" w="25542">
                <a:moveTo>
                  <a:pt x="0" y="17368"/>
                </a:moveTo>
                <a:cubicBezTo>
                  <a:pt x="5513" y="16265"/>
                  <a:pt x="9819" y="11639"/>
                  <a:pt x="13793" y="7662"/>
                </a:cubicBezTo>
                <a:cubicBezTo>
                  <a:pt x="17098" y="4355"/>
                  <a:pt x="22234" y="3304"/>
                  <a:pt x="25542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9"/>
          <p:cNvSpPr txBox="1"/>
          <p:nvPr/>
        </p:nvSpPr>
        <p:spPr>
          <a:xfrm rot="-1421286">
            <a:off x="388816" y="4129261"/>
            <a:ext cx="1609180" cy="721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Model-based constraint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constraints: Theory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0" y="1743300"/>
            <a:ext cx="8425799" cy="33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constraints: Mechanics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Fill jacobian (mapping between pars and constraints)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FOSM linear algebra to estimate constraint standard deviation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along implied CDF to find risk-based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Solve LP 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Enjoy (deterministic) optimal solution that includes uncertainty - WAT!?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55311" l="0" r="0" t="0"/>
          <a:stretch/>
        </p:blipFill>
        <p:spPr>
          <a:xfrm rot="5400000">
            <a:off x="-595750" y="3812838"/>
            <a:ext cx="1872975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14502" l="0" r="68794" t="6763"/>
          <a:stretch/>
        </p:blipFill>
        <p:spPr>
          <a:xfrm>
            <a:off x="1391425" y="3359853"/>
            <a:ext cx="1208766" cy="11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1624" y="3359841"/>
            <a:ext cx="1727926" cy="11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498" y="3280600"/>
            <a:ext cx="2692575" cy="148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1"/>
          <p:cNvCxnSpPr/>
          <p:nvPr/>
        </p:nvCxnSpPr>
        <p:spPr>
          <a:xfrm>
            <a:off x="640863" y="3951827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1"/>
          <p:cNvCxnSpPr/>
          <p:nvPr/>
        </p:nvCxnSpPr>
        <p:spPr>
          <a:xfrm>
            <a:off x="2691050" y="3939527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5538150" y="3951840"/>
            <a:ext cx="659700" cy="123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