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712"/>
  </p:normalViewPr>
  <p:slideViewPr>
    <p:cSldViewPr snapToGrid="0" snapToObjects="1">
      <p:cViewPr varScale="1">
        <p:scale>
          <a:sx n="121" d="100"/>
          <a:sy n="121" d="100"/>
        </p:scale>
        <p:origin x="2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ACED-37C2-5A48-B6D6-2482EC34C97B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FB2A3-00F8-B442-80BF-1ECB4901F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53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ACED-37C2-5A48-B6D6-2482EC34C97B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FB2A3-00F8-B442-80BF-1ECB4901F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21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ACED-37C2-5A48-B6D6-2482EC34C97B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FB2A3-00F8-B442-80BF-1ECB4901F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5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ACED-37C2-5A48-B6D6-2482EC34C97B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FB2A3-00F8-B442-80BF-1ECB4901F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07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ACED-37C2-5A48-B6D6-2482EC34C97B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FB2A3-00F8-B442-80BF-1ECB4901F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56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ACED-37C2-5A48-B6D6-2482EC34C97B}" type="datetimeFigureOut">
              <a:rPr lang="en-US" smtClean="0"/>
              <a:t>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FB2A3-00F8-B442-80BF-1ECB4901F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7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ACED-37C2-5A48-B6D6-2482EC34C97B}" type="datetimeFigureOut">
              <a:rPr lang="en-US" smtClean="0"/>
              <a:t>9/11/17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FB2A3-00F8-B442-80BF-1ECB4901F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8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ACED-37C2-5A48-B6D6-2482EC34C97B}" type="datetimeFigureOut">
              <a:rPr lang="en-US" smtClean="0"/>
              <a:t>9/11/17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FB2A3-00F8-B442-80BF-1ECB4901F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89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ACED-37C2-5A48-B6D6-2482EC34C97B}" type="datetimeFigureOut">
              <a:rPr lang="en-US" smtClean="0"/>
              <a:t>9/11/17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FB2A3-00F8-B442-80BF-1ECB4901F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1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ACED-37C2-5A48-B6D6-2482EC34C97B}" type="datetimeFigureOut">
              <a:rPr lang="en-US" smtClean="0"/>
              <a:t>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FB2A3-00F8-B442-80BF-1ECB4901F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7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ACED-37C2-5A48-B6D6-2482EC34C97B}" type="datetimeFigureOut">
              <a:rPr lang="en-US" smtClean="0"/>
              <a:t>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FB2A3-00F8-B442-80BF-1ECB4901F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80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5ACED-37C2-5A48-B6D6-2482EC34C97B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FB2A3-00F8-B442-80BF-1ECB4901F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1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ousepl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0" t="13486" r="20000" b="12379"/>
          <a:stretch>
            <a:fillRect/>
          </a:stretch>
        </p:blipFill>
        <p:spPr bwMode="auto">
          <a:xfrm>
            <a:off x="1600200" y="1219200"/>
            <a:ext cx="3810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 rot="-2700000">
            <a:off x="5888038" y="5832476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 b="1"/>
              <a:t>BR1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 rot="-2700000">
            <a:off x="6367463" y="5832476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 b="1"/>
              <a:t>BR2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 rot="-2700000">
            <a:off x="6848475" y="5832476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 b="1"/>
              <a:t>BR3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 rot="-2700000">
            <a:off x="7327900" y="5832476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 b="1"/>
              <a:t>BR4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 rot="-2700000">
            <a:off x="8839200" y="5849938"/>
            <a:ext cx="742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 b="1"/>
              <a:t>Patio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 rot="-2700000">
            <a:off x="9088438" y="5940426"/>
            <a:ext cx="971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 b="1"/>
              <a:t>Garage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 rot="-2700000">
            <a:off x="8120063" y="5922963"/>
            <a:ext cx="1022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 b="1"/>
              <a:t>Kitchen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 rot="-2700000">
            <a:off x="7723188" y="5864226"/>
            <a:ext cx="857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 b="1"/>
              <a:t>Living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 rot="-2700000">
            <a:off x="9386888" y="6034088"/>
            <a:ext cx="1390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 b="1"/>
              <a:t>Bathrooms</a:t>
            </a: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6272213" y="555625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6767513" y="555625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7262813" y="555625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7758113" y="555625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8253413" y="555625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8748713" y="555625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9244013" y="555625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9739313" y="555625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10234613" y="555625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2" name="Group 32"/>
          <p:cNvGrpSpPr>
            <a:grpSpLocks/>
          </p:cNvGrpSpPr>
          <p:nvPr/>
        </p:nvGrpSpPr>
        <p:grpSpPr bwMode="auto">
          <a:xfrm>
            <a:off x="5815013" y="2070101"/>
            <a:ext cx="4724400" cy="3527425"/>
            <a:chOff x="2880" y="1296"/>
            <a:chExt cx="2880" cy="2222"/>
          </a:xfrm>
        </p:grpSpPr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2880" y="3504"/>
              <a:ext cx="28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rot="5400000" flipH="1">
              <a:off x="1776" y="2400"/>
              <a:ext cx="2222" cy="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9" name="Text Box 59"/>
          <p:cNvSpPr txBox="1">
            <a:spLocks noChangeArrowheads="1"/>
          </p:cNvSpPr>
          <p:nvPr/>
        </p:nvSpPr>
        <p:spPr bwMode="auto">
          <a:xfrm rot="-5400000">
            <a:off x="4784726" y="3294064"/>
            <a:ext cx="1495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 b="1"/>
              <a:t>Probability</a:t>
            </a:r>
          </a:p>
        </p:txBody>
      </p:sp>
      <p:sp>
        <p:nvSpPr>
          <p:cNvPr id="124" name="Rectangle 127"/>
          <p:cNvSpPr>
            <a:spLocks noChangeArrowheads="1"/>
          </p:cNvSpPr>
          <p:nvPr/>
        </p:nvSpPr>
        <p:spPr bwMode="auto">
          <a:xfrm>
            <a:off x="1524000" y="0"/>
            <a:ext cx="914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600" dirty="0"/>
              <a:t>Bayes’ Theorem: Where are my Keys????</a:t>
            </a:r>
          </a:p>
        </p:txBody>
      </p:sp>
    </p:spTree>
    <p:extLst>
      <p:ext uri="{BB962C8B-B14F-4D97-AF65-F5344CB8AC3E}">
        <p14:creationId xmlns:p14="http://schemas.microsoft.com/office/powerpoint/2010/main" val="67316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 descr="housepl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0" t="13486" r="20000" b="12379"/>
          <a:stretch>
            <a:fillRect/>
          </a:stretch>
        </p:blipFill>
        <p:spPr bwMode="auto">
          <a:xfrm>
            <a:off x="1600200" y="1219200"/>
            <a:ext cx="3810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Text Box 5"/>
          <p:cNvSpPr txBox="1">
            <a:spLocks noChangeArrowheads="1"/>
          </p:cNvSpPr>
          <p:nvPr/>
        </p:nvSpPr>
        <p:spPr bwMode="auto">
          <a:xfrm rot="-2700000">
            <a:off x="5888038" y="5832476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 b="1"/>
              <a:t>BR1</a:t>
            </a:r>
          </a:p>
        </p:txBody>
      </p:sp>
      <p:sp>
        <p:nvSpPr>
          <p:cNvPr id="26628" name="Text Box 6"/>
          <p:cNvSpPr txBox="1">
            <a:spLocks noChangeArrowheads="1"/>
          </p:cNvSpPr>
          <p:nvPr/>
        </p:nvSpPr>
        <p:spPr bwMode="auto">
          <a:xfrm rot="-2700000">
            <a:off x="6367463" y="5832476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 b="1"/>
              <a:t>BR2</a:t>
            </a:r>
          </a:p>
        </p:txBody>
      </p:sp>
      <p:sp>
        <p:nvSpPr>
          <p:cNvPr id="26629" name="Text Box 7"/>
          <p:cNvSpPr txBox="1">
            <a:spLocks noChangeArrowheads="1"/>
          </p:cNvSpPr>
          <p:nvPr/>
        </p:nvSpPr>
        <p:spPr bwMode="auto">
          <a:xfrm rot="-2700000">
            <a:off x="6848475" y="5832476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 b="1"/>
              <a:t>BR3</a:t>
            </a:r>
          </a:p>
        </p:txBody>
      </p:sp>
      <p:sp>
        <p:nvSpPr>
          <p:cNvPr id="26630" name="Text Box 8"/>
          <p:cNvSpPr txBox="1">
            <a:spLocks noChangeArrowheads="1"/>
          </p:cNvSpPr>
          <p:nvPr/>
        </p:nvSpPr>
        <p:spPr bwMode="auto">
          <a:xfrm rot="-2700000">
            <a:off x="7327900" y="5832476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 b="1"/>
              <a:t>BR4</a:t>
            </a:r>
          </a:p>
        </p:txBody>
      </p:sp>
      <p:sp>
        <p:nvSpPr>
          <p:cNvPr id="26631" name="Text Box 9"/>
          <p:cNvSpPr txBox="1">
            <a:spLocks noChangeArrowheads="1"/>
          </p:cNvSpPr>
          <p:nvPr/>
        </p:nvSpPr>
        <p:spPr bwMode="auto">
          <a:xfrm rot="-2700000">
            <a:off x="8839200" y="5849938"/>
            <a:ext cx="742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 b="1"/>
              <a:t>Patio</a:t>
            </a:r>
          </a:p>
        </p:txBody>
      </p:sp>
      <p:sp>
        <p:nvSpPr>
          <p:cNvPr id="26632" name="Text Box 10"/>
          <p:cNvSpPr txBox="1">
            <a:spLocks noChangeArrowheads="1"/>
          </p:cNvSpPr>
          <p:nvPr/>
        </p:nvSpPr>
        <p:spPr bwMode="auto">
          <a:xfrm rot="-2700000">
            <a:off x="9088438" y="5940426"/>
            <a:ext cx="971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 b="1"/>
              <a:t>Garage</a:t>
            </a:r>
          </a:p>
        </p:txBody>
      </p:sp>
      <p:sp>
        <p:nvSpPr>
          <p:cNvPr id="26633" name="Text Box 11"/>
          <p:cNvSpPr txBox="1">
            <a:spLocks noChangeArrowheads="1"/>
          </p:cNvSpPr>
          <p:nvPr/>
        </p:nvSpPr>
        <p:spPr bwMode="auto">
          <a:xfrm rot="-2700000">
            <a:off x="8120063" y="5922963"/>
            <a:ext cx="1022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 b="1"/>
              <a:t>Kitchen</a:t>
            </a:r>
          </a:p>
        </p:txBody>
      </p:sp>
      <p:sp>
        <p:nvSpPr>
          <p:cNvPr id="26634" name="Text Box 12"/>
          <p:cNvSpPr txBox="1">
            <a:spLocks noChangeArrowheads="1"/>
          </p:cNvSpPr>
          <p:nvPr/>
        </p:nvSpPr>
        <p:spPr bwMode="auto">
          <a:xfrm rot="-2700000">
            <a:off x="7723188" y="5864226"/>
            <a:ext cx="857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 b="1"/>
              <a:t>Living</a:t>
            </a:r>
          </a:p>
        </p:txBody>
      </p:sp>
      <p:sp>
        <p:nvSpPr>
          <p:cNvPr id="26635" name="Text Box 13"/>
          <p:cNvSpPr txBox="1">
            <a:spLocks noChangeArrowheads="1"/>
          </p:cNvSpPr>
          <p:nvPr/>
        </p:nvSpPr>
        <p:spPr bwMode="auto">
          <a:xfrm rot="-2700000">
            <a:off x="9386888" y="6034088"/>
            <a:ext cx="1390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 b="1"/>
              <a:t>Bathrooms</a:t>
            </a:r>
          </a:p>
        </p:txBody>
      </p:sp>
      <p:sp>
        <p:nvSpPr>
          <p:cNvPr id="26636" name="Line 14"/>
          <p:cNvSpPr>
            <a:spLocks noChangeShapeType="1"/>
          </p:cNvSpPr>
          <p:nvPr/>
        </p:nvSpPr>
        <p:spPr bwMode="auto">
          <a:xfrm>
            <a:off x="6272213" y="555625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7" name="Line 15"/>
          <p:cNvSpPr>
            <a:spLocks noChangeShapeType="1"/>
          </p:cNvSpPr>
          <p:nvPr/>
        </p:nvSpPr>
        <p:spPr bwMode="auto">
          <a:xfrm>
            <a:off x="6767513" y="555625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8" name="Line 16"/>
          <p:cNvSpPr>
            <a:spLocks noChangeShapeType="1"/>
          </p:cNvSpPr>
          <p:nvPr/>
        </p:nvSpPr>
        <p:spPr bwMode="auto">
          <a:xfrm>
            <a:off x="7262813" y="555625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9" name="Line 17"/>
          <p:cNvSpPr>
            <a:spLocks noChangeShapeType="1"/>
          </p:cNvSpPr>
          <p:nvPr/>
        </p:nvSpPr>
        <p:spPr bwMode="auto">
          <a:xfrm>
            <a:off x="7758113" y="555625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0" name="Line 18"/>
          <p:cNvSpPr>
            <a:spLocks noChangeShapeType="1"/>
          </p:cNvSpPr>
          <p:nvPr/>
        </p:nvSpPr>
        <p:spPr bwMode="auto">
          <a:xfrm>
            <a:off x="8253413" y="555625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1" name="Line 19"/>
          <p:cNvSpPr>
            <a:spLocks noChangeShapeType="1"/>
          </p:cNvSpPr>
          <p:nvPr/>
        </p:nvSpPr>
        <p:spPr bwMode="auto">
          <a:xfrm>
            <a:off x="8748713" y="555625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2" name="Line 20"/>
          <p:cNvSpPr>
            <a:spLocks noChangeShapeType="1"/>
          </p:cNvSpPr>
          <p:nvPr/>
        </p:nvSpPr>
        <p:spPr bwMode="auto">
          <a:xfrm>
            <a:off x="9244013" y="555625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3" name="Line 21"/>
          <p:cNvSpPr>
            <a:spLocks noChangeShapeType="1"/>
          </p:cNvSpPr>
          <p:nvPr/>
        </p:nvSpPr>
        <p:spPr bwMode="auto">
          <a:xfrm>
            <a:off x="9739313" y="555625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4" name="Line 22"/>
          <p:cNvSpPr>
            <a:spLocks noChangeShapeType="1"/>
          </p:cNvSpPr>
          <p:nvPr/>
        </p:nvSpPr>
        <p:spPr bwMode="auto">
          <a:xfrm>
            <a:off x="10234613" y="555625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095" name="Rectangle 23"/>
          <p:cNvSpPr>
            <a:spLocks noChangeArrowheads="1"/>
          </p:cNvSpPr>
          <p:nvPr/>
        </p:nvSpPr>
        <p:spPr bwMode="auto">
          <a:xfrm>
            <a:off x="6162675" y="4433888"/>
            <a:ext cx="228600" cy="11430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131096" name="Rectangle 24"/>
          <p:cNvSpPr>
            <a:spLocks noChangeArrowheads="1"/>
          </p:cNvSpPr>
          <p:nvPr/>
        </p:nvSpPr>
        <p:spPr bwMode="auto">
          <a:xfrm>
            <a:off x="6653213" y="4433888"/>
            <a:ext cx="228600" cy="11430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131097" name="Rectangle 25"/>
          <p:cNvSpPr>
            <a:spLocks noChangeArrowheads="1"/>
          </p:cNvSpPr>
          <p:nvPr/>
        </p:nvSpPr>
        <p:spPr bwMode="auto">
          <a:xfrm>
            <a:off x="7145338" y="4129088"/>
            <a:ext cx="228600" cy="14478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131098" name="Rectangle 26"/>
          <p:cNvSpPr>
            <a:spLocks noChangeArrowheads="1"/>
          </p:cNvSpPr>
          <p:nvPr/>
        </p:nvSpPr>
        <p:spPr bwMode="auto">
          <a:xfrm>
            <a:off x="7635875" y="3976688"/>
            <a:ext cx="228600" cy="16002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131099" name="Rectangle 27"/>
          <p:cNvSpPr>
            <a:spLocks noChangeArrowheads="1"/>
          </p:cNvSpPr>
          <p:nvPr/>
        </p:nvSpPr>
        <p:spPr bwMode="auto">
          <a:xfrm>
            <a:off x="10093325" y="4433888"/>
            <a:ext cx="228600" cy="11430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131100" name="Rectangle 28"/>
          <p:cNvSpPr>
            <a:spLocks noChangeArrowheads="1"/>
          </p:cNvSpPr>
          <p:nvPr/>
        </p:nvSpPr>
        <p:spPr bwMode="auto">
          <a:xfrm>
            <a:off x="8128000" y="3595688"/>
            <a:ext cx="228600" cy="19812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131101" name="Rectangle 29"/>
          <p:cNvSpPr>
            <a:spLocks noChangeArrowheads="1"/>
          </p:cNvSpPr>
          <p:nvPr/>
        </p:nvSpPr>
        <p:spPr bwMode="auto">
          <a:xfrm>
            <a:off x="8618538" y="3595688"/>
            <a:ext cx="228600" cy="19812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131102" name="Rectangle 30"/>
          <p:cNvSpPr>
            <a:spLocks noChangeArrowheads="1"/>
          </p:cNvSpPr>
          <p:nvPr/>
        </p:nvSpPr>
        <p:spPr bwMode="auto">
          <a:xfrm>
            <a:off x="9110663" y="3976688"/>
            <a:ext cx="228600" cy="16002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131103" name="Rectangle 31"/>
          <p:cNvSpPr>
            <a:spLocks noChangeArrowheads="1"/>
          </p:cNvSpPr>
          <p:nvPr/>
        </p:nvSpPr>
        <p:spPr bwMode="auto">
          <a:xfrm>
            <a:off x="9601200" y="3976688"/>
            <a:ext cx="228600" cy="16002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 sz="1800"/>
          </a:p>
        </p:txBody>
      </p:sp>
      <p:grpSp>
        <p:nvGrpSpPr>
          <p:cNvPr id="26654" name="Group 32"/>
          <p:cNvGrpSpPr>
            <a:grpSpLocks/>
          </p:cNvGrpSpPr>
          <p:nvPr/>
        </p:nvGrpSpPr>
        <p:grpSpPr bwMode="auto">
          <a:xfrm>
            <a:off x="5815013" y="2070101"/>
            <a:ext cx="4724400" cy="3527425"/>
            <a:chOff x="2880" y="1296"/>
            <a:chExt cx="2880" cy="2222"/>
          </a:xfrm>
        </p:grpSpPr>
        <p:sp>
          <p:nvSpPr>
            <p:cNvPr id="26746" name="Line 33"/>
            <p:cNvSpPr>
              <a:spLocks noChangeShapeType="1"/>
            </p:cNvSpPr>
            <p:nvPr/>
          </p:nvSpPr>
          <p:spPr bwMode="auto">
            <a:xfrm>
              <a:off x="2880" y="3504"/>
              <a:ext cx="28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47" name="Line 34"/>
            <p:cNvSpPr>
              <a:spLocks noChangeShapeType="1"/>
            </p:cNvSpPr>
            <p:nvPr/>
          </p:nvSpPr>
          <p:spPr bwMode="auto">
            <a:xfrm rot="5400000" flipH="1">
              <a:off x="1776" y="2400"/>
              <a:ext cx="2222" cy="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1895475" y="1458914"/>
            <a:ext cx="1600200" cy="2122487"/>
            <a:chOff x="234" y="919"/>
            <a:chExt cx="1008" cy="1337"/>
          </a:xfrm>
        </p:grpSpPr>
        <p:sp>
          <p:nvSpPr>
            <p:cNvPr id="26744" name="Rectangle 36"/>
            <p:cNvSpPr>
              <a:spLocks noChangeArrowheads="1"/>
            </p:cNvSpPr>
            <p:nvPr/>
          </p:nvSpPr>
          <p:spPr bwMode="auto">
            <a:xfrm>
              <a:off x="234" y="919"/>
              <a:ext cx="1008" cy="1064"/>
            </a:xfrm>
            <a:prstGeom prst="rect">
              <a:avLst/>
            </a:prstGeom>
            <a:solidFill>
              <a:schemeClr val="tx2">
                <a:alpha val="6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26745" name="Rectangle 37"/>
            <p:cNvSpPr>
              <a:spLocks noChangeArrowheads="1"/>
            </p:cNvSpPr>
            <p:nvPr/>
          </p:nvSpPr>
          <p:spPr bwMode="auto">
            <a:xfrm>
              <a:off x="234" y="1977"/>
              <a:ext cx="288" cy="279"/>
            </a:xfrm>
            <a:prstGeom prst="rect">
              <a:avLst/>
            </a:prstGeom>
            <a:solidFill>
              <a:schemeClr val="tx2">
                <a:alpha val="6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</p:grp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5815013" y="2070100"/>
            <a:ext cx="4724400" cy="3714750"/>
            <a:chOff x="2784" y="1185"/>
            <a:chExt cx="2976" cy="2340"/>
          </a:xfrm>
        </p:grpSpPr>
        <p:sp>
          <p:nvSpPr>
            <p:cNvPr id="26724" name="Line 39"/>
            <p:cNvSpPr>
              <a:spLocks noChangeShapeType="1"/>
            </p:cNvSpPr>
            <p:nvPr/>
          </p:nvSpPr>
          <p:spPr bwMode="auto">
            <a:xfrm>
              <a:off x="3072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5" name="Line 40"/>
            <p:cNvSpPr>
              <a:spLocks noChangeShapeType="1"/>
            </p:cNvSpPr>
            <p:nvPr/>
          </p:nvSpPr>
          <p:spPr bwMode="auto">
            <a:xfrm>
              <a:off x="3384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6" name="Line 41"/>
            <p:cNvSpPr>
              <a:spLocks noChangeShapeType="1"/>
            </p:cNvSpPr>
            <p:nvPr/>
          </p:nvSpPr>
          <p:spPr bwMode="auto">
            <a:xfrm>
              <a:off x="3696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7" name="Line 42"/>
            <p:cNvSpPr>
              <a:spLocks noChangeShapeType="1"/>
            </p:cNvSpPr>
            <p:nvPr/>
          </p:nvSpPr>
          <p:spPr bwMode="auto">
            <a:xfrm>
              <a:off x="4008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8" name="Line 43"/>
            <p:cNvSpPr>
              <a:spLocks noChangeShapeType="1"/>
            </p:cNvSpPr>
            <p:nvPr/>
          </p:nvSpPr>
          <p:spPr bwMode="auto">
            <a:xfrm>
              <a:off x="4320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9" name="Line 44"/>
            <p:cNvSpPr>
              <a:spLocks noChangeShapeType="1"/>
            </p:cNvSpPr>
            <p:nvPr/>
          </p:nvSpPr>
          <p:spPr bwMode="auto">
            <a:xfrm>
              <a:off x="4632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30" name="Line 45"/>
            <p:cNvSpPr>
              <a:spLocks noChangeShapeType="1"/>
            </p:cNvSpPr>
            <p:nvPr/>
          </p:nvSpPr>
          <p:spPr bwMode="auto">
            <a:xfrm>
              <a:off x="4944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31" name="Line 46"/>
            <p:cNvSpPr>
              <a:spLocks noChangeShapeType="1"/>
            </p:cNvSpPr>
            <p:nvPr/>
          </p:nvSpPr>
          <p:spPr bwMode="auto">
            <a:xfrm>
              <a:off x="5256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32" name="Line 47"/>
            <p:cNvSpPr>
              <a:spLocks noChangeShapeType="1"/>
            </p:cNvSpPr>
            <p:nvPr/>
          </p:nvSpPr>
          <p:spPr bwMode="auto">
            <a:xfrm>
              <a:off x="5568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33" name="Rectangle 48"/>
            <p:cNvSpPr>
              <a:spLocks noChangeArrowheads="1"/>
            </p:cNvSpPr>
            <p:nvPr/>
          </p:nvSpPr>
          <p:spPr bwMode="auto">
            <a:xfrm>
              <a:off x="3003" y="2602"/>
              <a:ext cx="144" cy="799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26734" name="Rectangle 49"/>
            <p:cNvSpPr>
              <a:spLocks noChangeArrowheads="1"/>
            </p:cNvSpPr>
            <p:nvPr/>
          </p:nvSpPr>
          <p:spPr bwMode="auto">
            <a:xfrm>
              <a:off x="3312" y="2602"/>
              <a:ext cx="144" cy="799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26735" name="Rectangle 50"/>
            <p:cNvSpPr>
              <a:spLocks noChangeArrowheads="1"/>
            </p:cNvSpPr>
            <p:nvPr/>
          </p:nvSpPr>
          <p:spPr bwMode="auto">
            <a:xfrm>
              <a:off x="3622" y="2389"/>
              <a:ext cx="144" cy="101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26736" name="Rectangle 51"/>
            <p:cNvSpPr>
              <a:spLocks noChangeArrowheads="1"/>
            </p:cNvSpPr>
            <p:nvPr/>
          </p:nvSpPr>
          <p:spPr bwMode="auto">
            <a:xfrm>
              <a:off x="3931" y="2282"/>
              <a:ext cx="144" cy="1119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26737" name="Rectangle 52"/>
            <p:cNvSpPr>
              <a:spLocks noChangeArrowheads="1"/>
            </p:cNvSpPr>
            <p:nvPr/>
          </p:nvSpPr>
          <p:spPr bwMode="auto">
            <a:xfrm>
              <a:off x="5479" y="2602"/>
              <a:ext cx="144" cy="799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26738" name="Rectangle 53"/>
            <p:cNvSpPr>
              <a:spLocks noChangeArrowheads="1"/>
            </p:cNvSpPr>
            <p:nvPr/>
          </p:nvSpPr>
          <p:spPr bwMode="auto">
            <a:xfrm>
              <a:off x="4241" y="2016"/>
              <a:ext cx="144" cy="138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26739" name="Rectangle 54"/>
            <p:cNvSpPr>
              <a:spLocks noChangeArrowheads="1"/>
            </p:cNvSpPr>
            <p:nvPr/>
          </p:nvSpPr>
          <p:spPr bwMode="auto">
            <a:xfrm>
              <a:off x="4550" y="2016"/>
              <a:ext cx="144" cy="138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26740" name="Rectangle 55"/>
            <p:cNvSpPr>
              <a:spLocks noChangeArrowheads="1"/>
            </p:cNvSpPr>
            <p:nvPr/>
          </p:nvSpPr>
          <p:spPr bwMode="auto">
            <a:xfrm>
              <a:off x="4860" y="2282"/>
              <a:ext cx="144" cy="1119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grpSp>
          <p:nvGrpSpPr>
            <p:cNvPr id="26741" name="Group 56"/>
            <p:cNvGrpSpPr>
              <a:grpSpLocks/>
            </p:cNvGrpSpPr>
            <p:nvPr/>
          </p:nvGrpSpPr>
          <p:grpSpPr bwMode="auto">
            <a:xfrm>
              <a:off x="2784" y="1185"/>
              <a:ext cx="2976" cy="2222"/>
              <a:chOff x="2880" y="1296"/>
              <a:chExt cx="2880" cy="2222"/>
            </a:xfrm>
          </p:grpSpPr>
          <p:sp>
            <p:nvSpPr>
              <p:cNvPr id="26742" name="Line 57"/>
              <p:cNvSpPr>
                <a:spLocks noChangeShapeType="1"/>
              </p:cNvSpPr>
              <p:nvPr/>
            </p:nvSpPr>
            <p:spPr bwMode="auto">
              <a:xfrm>
                <a:off x="2880" y="3504"/>
                <a:ext cx="28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43" name="Line 58"/>
              <p:cNvSpPr>
                <a:spLocks noChangeShapeType="1"/>
              </p:cNvSpPr>
              <p:nvPr/>
            </p:nvSpPr>
            <p:spPr bwMode="auto">
              <a:xfrm rot="5400000" flipH="1">
                <a:off x="1776" y="2400"/>
                <a:ext cx="2222" cy="1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6657" name="Text Box 59"/>
          <p:cNvSpPr txBox="1">
            <a:spLocks noChangeArrowheads="1"/>
          </p:cNvSpPr>
          <p:nvPr/>
        </p:nvSpPr>
        <p:spPr bwMode="auto">
          <a:xfrm rot="-5400000">
            <a:off x="4784726" y="3294064"/>
            <a:ext cx="1495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 b="1"/>
              <a:t>Probability</a:t>
            </a:r>
          </a:p>
        </p:txBody>
      </p:sp>
      <p:grpSp>
        <p:nvGrpSpPr>
          <p:cNvPr id="6" name="Group 60"/>
          <p:cNvGrpSpPr>
            <a:grpSpLocks/>
          </p:cNvGrpSpPr>
          <p:nvPr/>
        </p:nvGrpSpPr>
        <p:grpSpPr bwMode="auto">
          <a:xfrm>
            <a:off x="2209800" y="3962400"/>
            <a:ext cx="1600200" cy="1143000"/>
            <a:chOff x="432" y="2496"/>
            <a:chExt cx="1008" cy="720"/>
          </a:xfrm>
        </p:grpSpPr>
        <p:sp>
          <p:nvSpPr>
            <p:cNvPr id="26721" name="Rectangle 61"/>
            <p:cNvSpPr>
              <a:spLocks noChangeArrowheads="1"/>
            </p:cNvSpPr>
            <p:nvPr/>
          </p:nvSpPr>
          <p:spPr bwMode="auto">
            <a:xfrm>
              <a:off x="1248" y="2777"/>
              <a:ext cx="192" cy="288"/>
            </a:xfrm>
            <a:prstGeom prst="rect">
              <a:avLst/>
            </a:prstGeom>
            <a:solidFill>
              <a:schemeClr val="tx2">
                <a:alpha val="7215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26722" name="Rectangle 62"/>
            <p:cNvSpPr>
              <a:spLocks noChangeArrowheads="1"/>
            </p:cNvSpPr>
            <p:nvPr/>
          </p:nvSpPr>
          <p:spPr bwMode="auto">
            <a:xfrm>
              <a:off x="432" y="2832"/>
              <a:ext cx="384" cy="384"/>
            </a:xfrm>
            <a:prstGeom prst="rect">
              <a:avLst/>
            </a:prstGeom>
            <a:solidFill>
              <a:schemeClr val="tx2">
                <a:alpha val="7215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26723" name="Rectangle 63"/>
            <p:cNvSpPr>
              <a:spLocks noChangeArrowheads="1"/>
            </p:cNvSpPr>
            <p:nvPr/>
          </p:nvSpPr>
          <p:spPr bwMode="auto">
            <a:xfrm>
              <a:off x="432" y="2496"/>
              <a:ext cx="528" cy="336"/>
            </a:xfrm>
            <a:prstGeom prst="rect">
              <a:avLst/>
            </a:prstGeom>
            <a:solidFill>
              <a:schemeClr val="tx2">
                <a:alpha val="7215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</p:grpSp>
      <p:grpSp>
        <p:nvGrpSpPr>
          <p:cNvPr id="7" name="Group 64"/>
          <p:cNvGrpSpPr>
            <a:grpSpLocks/>
          </p:cNvGrpSpPr>
          <p:nvPr/>
        </p:nvGrpSpPr>
        <p:grpSpPr bwMode="auto">
          <a:xfrm>
            <a:off x="5815013" y="2074863"/>
            <a:ext cx="4724400" cy="3714750"/>
            <a:chOff x="2784" y="1185"/>
            <a:chExt cx="2976" cy="2340"/>
          </a:xfrm>
        </p:grpSpPr>
        <p:sp>
          <p:nvSpPr>
            <p:cNvPr id="26702" name="Line 65"/>
            <p:cNvSpPr>
              <a:spLocks noChangeShapeType="1"/>
            </p:cNvSpPr>
            <p:nvPr/>
          </p:nvSpPr>
          <p:spPr bwMode="auto">
            <a:xfrm>
              <a:off x="3072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3" name="Line 66"/>
            <p:cNvSpPr>
              <a:spLocks noChangeShapeType="1"/>
            </p:cNvSpPr>
            <p:nvPr/>
          </p:nvSpPr>
          <p:spPr bwMode="auto">
            <a:xfrm>
              <a:off x="3384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4" name="Line 67"/>
            <p:cNvSpPr>
              <a:spLocks noChangeShapeType="1"/>
            </p:cNvSpPr>
            <p:nvPr/>
          </p:nvSpPr>
          <p:spPr bwMode="auto">
            <a:xfrm>
              <a:off x="3696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5" name="Line 68"/>
            <p:cNvSpPr>
              <a:spLocks noChangeShapeType="1"/>
            </p:cNvSpPr>
            <p:nvPr/>
          </p:nvSpPr>
          <p:spPr bwMode="auto">
            <a:xfrm>
              <a:off x="4008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6" name="Line 69"/>
            <p:cNvSpPr>
              <a:spLocks noChangeShapeType="1"/>
            </p:cNvSpPr>
            <p:nvPr/>
          </p:nvSpPr>
          <p:spPr bwMode="auto">
            <a:xfrm>
              <a:off x="4320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7" name="Line 70"/>
            <p:cNvSpPr>
              <a:spLocks noChangeShapeType="1"/>
            </p:cNvSpPr>
            <p:nvPr/>
          </p:nvSpPr>
          <p:spPr bwMode="auto">
            <a:xfrm>
              <a:off x="4632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8" name="Line 71"/>
            <p:cNvSpPr>
              <a:spLocks noChangeShapeType="1"/>
            </p:cNvSpPr>
            <p:nvPr/>
          </p:nvSpPr>
          <p:spPr bwMode="auto">
            <a:xfrm>
              <a:off x="4944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9" name="Line 72"/>
            <p:cNvSpPr>
              <a:spLocks noChangeShapeType="1"/>
            </p:cNvSpPr>
            <p:nvPr/>
          </p:nvSpPr>
          <p:spPr bwMode="auto">
            <a:xfrm>
              <a:off x="5256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0" name="Line 73"/>
            <p:cNvSpPr>
              <a:spLocks noChangeShapeType="1"/>
            </p:cNvSpPr>
            <p:nvPr/>
          </p:nvSpPr>
          <p:spPr bwMode="auto">
            <a:xfrm>
              <a:off x="5568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1" name="Rectangle 74"/>
            <p:cNvSpPr>
              <a:spLocks noChangeArrowheads="1"/>
            </p:cNvSpPr>
            <p:nvPr/>
          </p:nvSpPr>
          <p:spPr bwMode="auto">
            <a:xfrm>
              <a:off x="3003" y="2431"/>
              <a:ext cx="144" cy="959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26712" name="Rectangle 75"/>
            <p:cNvSpPr>
              <a:spLocks noChangeArrowheads="1"/>
            </p:cNvSpPr>
            <p:nvPr/>
          </p:nvSpPr>
          <p:spPr bwMode="auto">
            <a:xfrm>
              <a:off x="3312" y="2431"/>
              <a:ext cx="144" cy="959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26713" name="Rectangle 76"/>
            <p:cNvSpPr>
              <a:spLocks noChangeArrowheads="1"/>
            </p:cNvSpPr>
            <p:nvPr/>
          </p:nvSpPr>
          <p:spPr bwMode="auto">
            <a:xfrm>
              <a:off x="3622" y="2176"/>
              <a:ext cx="144" cy="1214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26714" name="Rectangle 77"/>
            <p:cNvSpPr>
              <a:spLocks noChangeArrowheads="1"/>
            </p:cNvSpPr>
            <p:nvPr/>
          </p:nvSpPr>
          <p:spPr bwMode="auto">
            <a:xfrm>
              <a:off x="3931" y="2047"/>
              <a:ext cx="144" cy="1343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26715" name="Rectangle 78"/>
            <p:cNvSpPr>
              <a:spLocks noChangeArrowheads="1"/>
            </p:cNvSpPr>
            <p:nvPr/>
          </p:nvSpPr>
          <p:spPr bwMode="auto">
            <a:xfrm>
              <a:off x="4241" y="1728"/>
              <a:ext cx="144" cy="166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26716" name="Rectangle 79"/>
            <p:cNvSpPr>
              <a:spLocks noChangeArrowheads="1"/>
            </p:cNvSpPr>
            <p:nvPr/>
          </p:nvSpPr>
          <p:spPr bwMode="auto">
            <a:xfrm>
              <a:off x="4550" y="1728"/>
              <a:ext cx="144" cy="166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26717" name="Rectangle 80"/>
            <p:cNvSpPr>
              <a:spLocks noChangeArrowheads="1"/>
            </p:cNvSpPr>
            <p:nvPr/>
          </p:nvSpPr>
          <p:spPr bwMode="auto">
            <a:xfrm>
              <a:off x="4860" y="2047"/>
              <a:ext cx="144" cy="1343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grpSp>
          <p:nvGrpSpPr>
            <p:cNvPr id="26718" name="Group 81"/>
            <p:cNvGrpSpPr>
              <a:grpSpLocks/>
            </p:cNvGrpSpPr>
            <p:nvPr/>
          </p:nvGrpSpPr>
          <p:grpSpPr bwMode="auto">
            <a:xfrm>
              <a:off x="2784" y="1185"/>
              <a:ext cx="2976" cy="2222"/>
              <a:chOff x="2880" y="1296"/>
              <a:chExt cx="2880" cy="2222"/>
            </a:xfrm>
          </p:grpSpPr>
          <p:sp>
            <p:nvSpPr>
              <p:cNvPr id="26719" name="Line 82"/>
              <p:cNvSpPr>
                <a:spLocks noChangeShapeType="1"/>
              </p:cNvSpPr>
              <p:nvPr/>
            </p:nvSpPr>
            <p:spPr bwMode="auto">
              <a:xfrm>
                <a:off x="2880" y="3504"/>
                <a:ext cx="28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0" name="Line 83"/>
              <p:cNvSpPr>
                <a:spLocks noChangeShapeType="1"/>
              </p:cNvSpPr>
              <p:nvPr/>
            </p:nvSpPr>
            <p:spPr bwMode="auto">
              <a:xfrm rot="5400000" flipH="1">
                <a:off x="1776" y="2400"/>
                <a:ext cx="2222" cy="1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31156" name="Rectangle 84"/>
          <p:cNvSpPr>
            <a:spLocks noChangeArrowheads="1"/>
          </p:cNvSpPr>
          <p:nvPr/>
        </p:nvSpPr>
        <p:spPr bwMode="auto">
          <a:xfrm>
            <a:off x="4419600" y="4845050"/>
            <a:ext cx="838200" cy="1041400"/>
          </a:xfrm>
          <a:prstGeom prst="rect">
            <a:avLst/>
          </a:prstGeom>
          <a:solidFill>
            <a:schemeClr val="tx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131157" name="Rectangle 85"/>
          <p:cNvSpPr>
            <a:spLocks noChangeArrowheads="1"/>
          </p:cNvSpPr>
          <p:nvPr/>
        </p:nvSpPr>
        <p:spPr bwMode="auto">
          <a:xfrm>
            <a:off x="3581400" y="5116513"/>
            <a:ext cx="838200" cy="1066800"/>
          </a:xfrm>
          <a:prstGeom prst="rect">
            <a:avLst/>
          </a:prstGeom>
          <a:solidFill>
            <a:schemeClr val="tx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 sz="1800"/>
          </a:p>
        </p:txBody>
      </p:sp>
      <p:grpSp>
        <p:nvGrpSpPr>
          <p:cNvPr id="9" name="Group 86"/>
          <p:cNvGrpSpPr>
            <a:grpSpLocks/>
          </p:cNvGrpSpPr>
          <p:nvPr/>
        </p:nvGrpSpPr>
        <p:grpSpPr bwMode="auto">
          <a:xfrm>
            <a:off x="5815013" y="2017714"/>
            <a:ext cx="4724400" cy="3767137"/>
            <a:chOff x="2784" y="1152"/>
            <a:chExt cx="2976" cy="2373"/>
          </a:xfrm>
        </p:grpSpPr>
        <p:sp>
          <p:nvSpPr>
            <p:cNvPr id="26685" name="Line 87"/>
            <p:cNvSpPr>
              <a:spLocks noChangeShapeType="1"/>
            </p:cNvSpPr>
            <p:nvPr/>
          </p:nvSpPr>
          <p:spPr bwMode="auto">
            <a:xfrm>
              <a:off x="3072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6" name="Line 88"/>
            <p:cNvSpPr>
              <a:spLocks noChangeShapeType="1"/>
            </p:cNvSpPr>
            <p:nvPr/>
          </p:nvSpPr>
          <p:spPr bwMode="auto">
            <a:xfrm>
              <a:off x="3384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7" name="Line 89"/>
            <p:cNvSpPr>
              <a:spLocks noChangeShapeType="1"/>
            </p:cNvSpPr>
            <p:nvPr/>
          </p:nvSpPr>
          <p:spPr bwMode="auto">
            <a:xfrm>
              <a:off x="3696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8" name="Line 90"/>
            <p:cNvSpPr>
              <a:spLocks noChangeShapeType="1"/>
            </p:cNvSpPr>
            <p:nvPr/>
          </p:nvSpPr>
          <p:spPr bwMode="auto">
            <a:xfrm>
              <a:off x="4008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9" name="Line 91"/>
            <p:cNvSpPr>
              <a:spLocks noChangeShapeType="1"/>
            </p:cNvSpPr>
            <p:nvPr/>
          </p:nvSpPr>
          <p:spPr bwMode="auto">
            <a:xfrm>
              <a:off x="4320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0" name="Line 92"/>
            <p:cNvSpPr>
              <a:spLocks noChangeShapeType="1"/>
            </p:cNvSpPr>
            <p:nvPr/>
          </p:nvSpPr>
          <p:spPr bwMode="auto">
            <a:xfrm>
              <a:off x="4632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1" name="Line 93"/>
            <p:cNvSpPr>
              <a:spLocks noChangeShapeType="1"/>
            </p:cNvSpPr>
            <p:nvPr/>
          </p:nvSpPr>
          <p:spPr bwMode="auto">
            <a:xfrm>
              <a:off x="4944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2" name="Line 94"/>
            <p:cNvSpPr>
              <a:spLocks noChangeShapeType="1"/>
            </p:cNvSpPr>
            <p:nvPr/>
          </p:nvSpPr>
          <p:spPr bwMode="auto">
            <a:xfrm>
              <a:off x="5256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3" name="Line 95"/>
            <p:cNvSpPr>
              <a:spLocks noChangeShapeType="1"/>
            </p:cNvSpPr>
            <p:nvPr/>
          </p:nvSpPr>
          <p:spPr bwMode="auto">
            <a:xfrm>
              <a:off x="5568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4" name="Rectangle 96"/>
            <p:cNvSpPr>
              <a:spLocks noChangeArrowheads="1"/>
            </p:cNvSpPr>
            <p:nvPr/>
          </p:nvSpPr>
          <p:spPr bwMode="auto">
            <a:xfrm>
              <a:off x="3622" y="1757"/>
              <a:ext cx="144" cy="1639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26695" name="Rectangle 97"/>
            <p:cNvSpPr>
              <a:spLocks noChangeArrowheads="1"/>
            </p:cNvSpPr>
            <p:nvPr/>
          </p:nvSpPr>
          <p:spPr bwMode="auto">
            <a:xfrm>
              <a:off x="3931" y="1583"/>
              <a:ext cx="144" cy="1813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26696" name="Rectangle 98"/>
            <p:cNvSpPr>
              <a:spLocks noChangeArrowheads="1"/>
            </p:cNvSpPr>
            <p:nvPr/>
          </p:nvSpPr>
          <p:spPr bwMode="auto">
            <a:xfrm>
              <a:off x="4241" y="1152"/>
              <a:ext cx="144" cy="2244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26697" name="Rectangle 99"/>
            <p:cNvSpPr>
              <a:spLocks noChangeArrowheads="1"/>
            </p:cNvSpPr>
            <p:nvPr/>
          </p:nvSpPr>
          <p:spPr bwMode="auto">
            <a:xfrm>
              <a:off x="4550" y="1152"/>
              <a:ext cx="144" cy="2244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26698" name="Rectangle 100"/>
            <p:cNvSpPr>
              <a:spLocks noChangeArrowheads="1"/>
            </p:cNvSpPr>
            <p:nvPr/>
          </p:nvSpPr>
          <p:spPr bwMode="auto">
            <a:xfrm>
              <a:off x="4860" y="1583"/>
              <a:ext cx="144" cy="1813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grpSp>
          <p:nvGrpSpPr>
            <p:cNvPr id="26699" name="Group 101"/>
            <p:cNvGrpSpPr>
              <a:grpSpLocks/>
            </p:cNvGrpSpPr>
            <p:nvPr/>
          </p:nvGrpSpPr>
          <p:grpSpPr bwMode="auto">
            <a:xfrm>
              <a:off x="2784" y="1185"/>
              <a:ext cx="2976" cy="2222"/>
              <a:chOff x="2880" y="1296"/>
              <a:chExt cx="2880" cy="2222"/>
            </a:xfrm>
          </p:grpSpPr>
          <p:sp>
            <p:nvSpPr>
              <p:cNvPr id="26700" name="Line 102"/>
              <p:cNvSpPr>
                <a:spLocks noChangeShapeType="1"/>
              </p:cNvSpPr>
              <p:nvPr/>
            </p:nvSpPr>
            <p:spPr bwMode="auto">
              <a:xfrm>
                <a:off x="2880" y="3504"/>
                <a:ext cx="28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1" name="Line 103"/>
              <p:cNvSpPr>
                <a:spLocks noChangeShapeType="1"/>
              </p:cNvSpPr>
              <p:nvPr/>
            </p:nvSpPr>
            <p:spPr bwMode="auto">
              <a:xfrm rot="5400000" flipH="1">
                <a:off x="1776" y="2400"/>
                <a:ext cx="2222" cy="1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" name="Group 104"/>
          <p:cNvGrpSpPr>
            <a:grpSpLocks/>
          </p:cNvGrpSpPr>
          <p:nvPr/>
        </p:nvGrpSpPr>
        <p:grpSpPr bwMode="auto">
          <a:xfrm>
            <a:off x="5815013" y="762001"/>
            <a:ext cx="4724400" cy="5019675"/>
            <a:chOff x="2784" y="363"/>
            <a:chExt cx="2976" cy="3162"/>
          </a:xfrm>
        </p:grpSpPr>
        <p:sp>
          <p:nvSpPr>
            <p:cNvPr id="26669" name="Line 105"/>
            <p:cNvSpPr>
              <a:spLocks noChangeShapeType="1"/>
            </p:cNvSpPr>
            <p:nvPr/>
          </p:nvSpPr>
          <p:spPr bwMode="auto">
            <a:xfrm>
              <a:off x="3072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0" name="Line 106"/>
            <p:cNvSpPr>
              <a:spLocks noChangeShapeType="1"/>
            </p:cNvSpPr>
            <p:nvPr/>
          </p:nvSpPr>
          <p:spPr bwMode="auto">
            <a:xfrm>
              <a:off x="3384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1" name="Line 107"/>
            <p:cNvSpPr>
              <a:spLocks noChangeShapeType="1"/>
            </p:cNvSpPr>
            <p:nvPr/>
          </p:nvSpPr>
          <p:spPr bwMode="auto">
            <a:xfrm>
              <a:off x="3696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2" name="Line 108"/>
            <p:cNvSpPr>
              <a:spLocks noChangeShapeType="1"/>
            </p:cNvSpPr>
            <p:nvPr/>
          </p:nvSpPr>
          <p:spPr bwMode="auto">
            <a:xfrm>
              <a:off x="4008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3" name="Line 109"/>
            <p:cNvSpPr>
              <a:spLocks noChangeShapeType="1"/>
            </p:cNvSpPr>
            <p:nvPr/>
          </p:nvSpPr>
          <p:spPr bwMode="auto">
            <a:xfrm>
              <a:off x="4320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4" name="Line 110"/>
            <p:cNvSpPr>
              <a:spLocks noChangeShapeType="1"/>
            </p:cNvSpPr>
            <p:nvPr/>
          </p:nvSpPr>
          <p:spPr bwMode="auto">
            <a:xfrm>
              <a:off x="4632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5" name="Line 111"/>
            <p:cNvSpPr>
              <a:spLocks noChangeShapeType="1"/>
            </p:cNvSpPr>
            <p:nvPr/>
          </p:nvSpPr>
          <p:spPr bwMode="auto">
            <a:xfrm>
              <a:off x="4944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6" name="Line 112"/>
            <p:cNvSpPr>
              <a:spLocks noChangeShapeType="1"/>
            </p:cNvSpPr>
            <p:nvPr/>
          </p:nvSpPr>
          <p:spPr bwMode="auto">
            <a:xfrm>
              <a:off x="5256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7" name="Line 113"/>
            <p:cNvSpPr>
              <a:spLocks noChangeShapeType="1"/>
            </p:cNvSpPr>
            <p:nvPr/>
          </p:nvSpPr>
          <p:spPr bwMode="auto">
            <a:xfrm>
              <a:off x="5568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8" name="Rectangle 114"/>
            <p:cNvSpPr>
              <a:spLocks noChangeArrowheads="1"/>
            </p:cNvSpPr>
            <p:nvPr/>
          </p:nvSpPr>
          <p:spPr bwMode="auto">
            <a:xfrm>
              <a:off x="3622" y="1179"/>
              <a:ext cx="144" cy="2213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26679" name="Rectangle 115"/>
            <p:cNvSpPr>
              <a:spLocks noChangeArrowheads="1"/>
            </p:cNvSpPr>
            <p:nvPr/>
          </p:nvSpPr>
          <p:spPr bwMode="auto">
            <a:xfrm>
              <a:off x="3931" y="944"/>
              <a:ext cx="144" cy="244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26680" name="Rectangle 116"/>
            <p:cNvSpPr>
              <a:spLocks noChangeArrowheads="1"/>
            </p:cNvSpPr>
            <p:nvPr/>
          </p:nvSpPr>
          <p:spPr bwMode="auto">
            <a:xfrm>
              <a:off x="4241" y="363"/>
              <a:ext cx="144" cy="3029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26681" name="Rectangle 117"/>
            <p:cNvSpPr>
              <a:spLocks noChangeArrowheads="1"/>
            </p:cNvSpPr>
            <p:nvPr/>
          </p:nvSpPr>
          <p:spPr bwMode="auto">
            <a:xfrm>
              <a:off x="4550" y="363"/>
              <a:ext cx="144" cy="3029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grpSp>
          <p:nvGrpSpPr>
            <p:cNvPr id="26682" name="Group 118"/>
            <p:cNvGrpSpPr>
              <a:grpSpLocks/>
            </p:cNvGrpSpPr>
            <p:nvPr/>
          </p:nvGrpSpPr>
          <p:grpSpPr bwMode="auto">
            <a:xfrm>
              <a:off x="2784" y="1185"/>
              <a:ext cx="2976" cy="2222"/>
              <a:chOff x="2880" y="1296"/>
              <a:chExt cx="2880" cy="2222"/>
            </a:xfrm>
          </p:grpSpPr>
          <p:sp>
            <p:nvSpPr>
              <p:cNvPr id="26683" name="Line 119"/>
              <p:cNvSpPr>
                <a:spLocks noChangeShapeType="1"/>
              </p:cNvSpPr>
              <p:nvPr/>
            </p:nvSpPr>
            <p:spPr bwMode="auto">
              <a:xfrm>
                <a:off x="2880" y="3504"/>
                <a:ext cx="28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4" name="Line 120"/>
              <p:cNvSpPr>
                <a:spLocks noChangeShapeType="1"/>
              </p:cNvSpPr>
              <p:nvPr/>
            </p:nvSpPr>
            <p:spPr bwMode="auto">
              <a:xfrm rot="5400000" flipH="1">
                <a:off x="1776" y="2400"/>
                <a:ext cx="2222" cy="1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31193" name="Rectangle 121"/>
          <p:cNvSpPr>
            <a:spLocks noChangeArrowheads="1"/>
          </p:cNvSpPr>
          <p:nvPr/>
        </p:nvSpPr>
        <p:spPr bwMode="auto">
          <a:xfrm>
            <a:off x="4103688" y="1349376"/>
            <a:ext cx="1219200" cy="1089025"/>
          </a:xfrm>
          <a:prstGeom prst="rect">
            <a:avLst/>
          </a:prstGeom>
          <a:solidFill>
            <a:schemeClr val="tx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131194" name="Rectangle 122"/>
          <p:cNvSpPr>
            <a:spLocks noChangeArrowheads="1"/>
          </p:cNvSpPr>
          <p:nvPr/>
        </p:nvSpPr>
        <p:spPr bwMode="auto">
          <a:xfrm>
            <a:off x="3494088" y="1349376"/>
            <a:ext cx="609600" cy="555625"/>
          </a:xfrm>
          <a:prstGeom prst="rect">
            <a:avLst/>
          </a:prstGeom>
          <a:solidFill>
            <a:schemeClr val="tx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 sz="1800"/>
          </a:p>
        </p:txBody>
      </p:sp>
      <p:pic>
        <p:nvPicPr>
          <p:cNvPr id="131195" name="Picture 123" descr="MCj0431559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514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68" name="Rectangle 127"/>
          <p:cNvSpPr>
            <a:spLocks noChangeArrowheads="1"/>
          </p:cNvSpPr>
          <p:nvPr/>
        </p:nvSpPr>
        <p:spPr bwMode="auto">
          <a:xfrm>
            <a:off x="1524000" y="0"/>
            <a:ext cx="914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600" dirty="0"/>
              <a:t>Bayes’ Theorem: Where are my Keys????</a:t>
            </a:r>
          </a:p>
        </p:txBody>
      </p:sp>
    </p:spTree>
    <p:extLst>
      <p:ext uri="{BB962C8B-B14F-4D97-AF65-F5344CB8AC3E}">
        <p14:creationId xmlns:p14="http://schemas.microsoft.com/office/powerpoint/2010/main" val="194251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09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AEAEA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09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AEAEA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09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AEAEA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09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AEAEA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10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AEAEA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10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AEAEA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10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AEAEA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10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AEAEA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09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AEAEA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AEAEA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AEAEA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3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3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AEAEA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3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3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95" grpId="0" animBg="1"/>
      <p:bldP spid="131096" grpId="0" animBg="1"/>
      <p:bldP spid="131097" grpId="0" animBg="1"/>
      <p:bldP spid="131098" grpId="0" animBg="1"/>
      <p:bldP spid="131099" grpId="0" animBg="1"/>
      <p:bldP spid="131100" grpId="0" animBg="1"/>
      <p:bldP spid="131101" grpId="0" animBg="1"/>
      <p:bldP spid="131102" grpId="0" animBg="1"/>
      <p:bldP spid="131103" grpId="0" animBg="1"/>
      <p:bldP spid="131156" grpId="0" animBg="1"/>
      <p:bldP spid="131157" grpId="0" animBg="1"/>
      <p:bldP spid="131193" grpId="0" animBg="1"/>
      <p:bldP spid="13119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1270</TotalTime>
  <Words>38</Words>
  <Application>Microsoft Macintosh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ＭＳ Ｐゴシック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Fienen</dc:creator>
  <cp:lastModifiedBy>Mike Fienen</cp:lastModifiedBy>
  <cp:revision>6</cp:revision>
  <dcterms:created xsi:type="dcterms:W3CDTF">2017-02-01T16:44:32Z</dcterms:created>
  <dcterms:modified xsi:type="dcterms:W3CDTF">2017-09-12T15:33:00Z</dcterms:modified>
</cp:coreProperties>
</file>