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handoutMasterIdLst>
    <p:handoutMasterId r:id="rId16"/>
  </p:handoutMasterIdLst>
  <p:sldIdLst>
    <p:sldId id="715" r:id="rId2"/>
    <p:sldId id="1265" r:id="rId3"/>
    <p:sldId id="1268" r:id="rId4"/>
    <p:sldId id="1269" r:id="rId5"/>
    <p:sldId id="1270" r:id="rId6"/>
    <p:sldId id="1271" r:id="rId7"/>
    <p:sldId id="1272" r:id="rId8"/>
    <p:sldId id="1273" r:id="rId9"/>
    <p:sldId id="1274" r:id="rId10"/>
    <p:sldId id="1275" r:id="rId11"/>
    <p:sldId id="1276" r:id="rId12"/>
    <p:sldId id="1277" r:id="rId13"/>
    <p:sldId id="1278" r:id="rId14"/>
  </p:sldIdLst>
  <p:sldSz cx="12192000" cy="6858000"/>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33056"/>
    <a:srgbClr val="FFCC99"/>
    <a:srgbClr val="FF00FF"/>
    <a:srgbClr val="929000"/>
    <a:srgbClr val="FFD579"/>
    <a:srgbClr val="FFFC00"/>
    <a:srgbClr val="C1C1C1"/>
    <a:srgbClr val="CCECFF"/>
    <a:srgbClr val="00919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42"/>
    <p:restoredTop sz="81531" autoAdjust="0"/>
  </p:normalViewPr>
  <p:slideViewPr>
    <p:cSldViewPr>
      <p:cViewPr varScale="1">
        <p:scale>
          <a:sx n="99" d="100"/>
          <a:sy n="99" d="100"/>
        </p:scale>
        <p:origin x="184" y="1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131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239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746" tIns="45068" rIns="91746" bIns="4506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6875" y="692150"/>
            <a:ext cx="6157913" cy="3463925"/>
          </a:xfrm>
          <a:prstGeom prst="rect">
            <a:avLst/>
          </a:prstGeom>
          <a:noFill/>
          <a:ln w="12700">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Tree>
    <p:extLst>
      <p:ext uri="{BB962C8B-B14F-4D97-AF65-F5344CB8AC3E}">
        <p14:creationId xmlns:p14="http://schemas.microsoft.com/office/powerpoint/2010/main" val="16026476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6875" y="692150"/>
            <a:ext cx="6157913" cy="346392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charset="0"/>
                <a:ea typeface="ＭＳ Ｐゴシック" charset="0"/>
                <a:cs typeface="ＭＳ Ｐゴシック" charset="0"/>
              </a:rPr>
              <a:t>Describe some of the ongoing work we are doing with MODFLOW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Times New Roman" charset="0"/>
              <a:ea typeface="ＭＳ Ｐゴシック" charset="0"/>
              <a:cs typeface="ＭＳ Ｐゴシック"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charset="0"/>
                <a:ea typeface="ＭＳ Ｐゴシック" charset="0"/>
                <a:cs typeface="ＭＳ Ｐゴシック" charset="0"/>
              </a:rPr>
              <a:t>MODFLOW and related software distributed by the USGS is developed and supported by a growing team of USGS scientists and external collaborators.  Recent MODFLOW development efforts have focused on use of unstructured and locally refined grids for constant or variable-density groundwater flow and solute transport simulation, robust handling of three-dimensional anisotropy, generalization and tracking of water transfer between packages, distributed memory parallelization, and consolidation of these core capabilities into MODFLOW 6.  These capabilities make it possible to construct new types of models, such as tightly coupled nested models, that have not been possible with previous MODFLOW versions.  Underlying these efforts has been the adoption of an open-development philosophy that relies on testing-based development and continuous integration practices by the core development team and by the broader MODFLOW community.  Ongoing development increasingly relies on the </a:t>
            </a:r>
            <a:r>
              <a:rPr lang="en-US" sz="1200" kern="1200" dirty="0" err="1">
                <a:solidFill>
                  <a:schemeClr val="tx1"/>
                </a:solidFill>
                <a:effectLst/>
                <a:latin typeface="Times New Roman" charset="0"/>
                <a:ea typeface="ＭＳ Ｐゴシック" charset="0"/>
                <a:cs typeface="ＭＳ Ｐゴシック" charset="0"/>
              </a:rPr>
              <a:t>Flopy</a:t>
            </a:r>
            <a:r>
              <a:rPr lang="en-US" sz="1200" kern="1200" dirty="0">
                <a:solidFill>
                  <a:schemeClr val="tx1"/>
                </a:solidFill>
                <a:effectLst/>
                <a:latin typeface="Times New Roman" charset="0"/>
                <a:ea typeface="ＭＳ Ｐゴシック" charset="0"/>
                <a:cs typeface="ＭＳ Ｐゴシック" charset="0"/>
              </a:rPr>
              <a:t> python package for automating model construction.  Resulting from these development efforts is a suite of MODFLOW programs that can be applied at local, regional, and National scales for a wide variety of complex groundwater flow and transport problems.</a:t>
            </a:r>
            <a:r>
              <a:rPr lang="en-US" dirty="0">
                <a:effectLst/>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effectLst/>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effectLst/>
              </a:rPr>
              <a:t>OASIS MCT</a:t>
            </a:r>
            <a:endParaRPr lang="en-US" dirty="0"/>
          </a:p>
        </p:txBody>
      </p:sp>
    </p:spTree>
    <p:extLst>
      <p:ext uri="{BB962C8B-B14F-4D97-AF65-F5344CB8AC3E}">
        <p14:creationId xmlns:p14="http://schemas.microsoft.com/office/powerpoint/2010/main" val="12245196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31"/>
          <p:cNvSpPr>
            <a:spLocks noChangeArrowheads="1"/>
          </p:cNvSpPr>
          <p:nvPr/>
        </p:nvSpPr>
        <p:spPr bwMode="auto">
          <a:xfrm>
            <a:off x="539751" y="6083300"/>
            <a:ext cx="2035814" cy="39754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b="1">
                <a:solidFill>
                  <a:schemeClr val="bg1"/>
                </a:solidFill>
                <a:cs typeface="+mn-cs"/>
              </a:rPr>
              <a:t>U.S. Department of the Interior</a:t>
            </a:r>
          </a:p>
          <a:p>
            <a:pPr defTabSz="885825">
              <a:defRPr/>
            </a:pPr>
            <a:r>
              <a:rPr lang="en-US" sz="1000" b="1">
                <a:solidFill>
                  <a:schemeClr val="bg1"/>
                </a:solidFill>
                <a:cs typeface="+mn-cs"/>
              </a:rPr>
              <a:t>U.S. Geological Survey</a:t>
            </a:r>
          </a:p>
        </p:txBody>
      </p:sp>
      <p:sp>
        <p:nvSpPr>
          <p:cNvPr id="104450" name="Rectangle 1026"/>
          <p:cNvSpPr>
            <a:spLocks noGrp="1" noChangeArrowheads="1"/>
          </p:cNvSpPr>
          <p:nvPr>
            <p:ph type="ctrTitle"/>
          </p:nvPr>
        </p:nvSpPr>
        <p:spPr>
          <a:xfrm>
            <a:off x="508000" y="2286000"/>
            <a:ext cx="11074400" cy="1143000"/>
          </a:xfrm>
        </p:spPr>
        <p:txBody>
          <a:bodyPr/>
          <a:lstStyle>
            <a:lvl1pPr>
              <a:defRPr sz="4400"/>
            </a:lvl1pPr>
          </a:lstStyle>
          <a:p>
            <a:pPr lvl="0"/>
            <a:r>
              <a:rPr lang="en-US" noProof="0"/>
              <a:t>Click to edit Master title style</a:t>
            </a:r>
          </a:p>
        </p:txBody>
      </p:sp>
      <p:sp>
        <p:nvSpPr>
          <p:cNvPr id="104451" name="Rectangle 1027"/>
          <p:cNvSpPr>
            <a:spLocks noGrp="1" noChangeArrowheads="1"/>
          </p:cNvSpPr>
          <p:nvPr>
            <p:ph type="subTitle" idx="1"/>
          </p:nvPr>
        </p:nvSpPr>
        <p:spPr>
          <a:xfrm>
            <a:off x="508000" y="3886200"/>
            <a:ext cx="11074400" cy="1752600"/>
          </a:xfrm>
        </p:spPr>
        <p:txBody>
          <a:bodyPr/>
          <a:lstStyle>
            <a:lvl1pPr marL="0" indent="0">
              <a:buFont typeface="Wingdings" charset="0"/>
              <a:buNone/>
              <a:defRPr/>
            </a:lvl1pPr>
          </a:lstStyle>
          <a:p>
            <a:pPr lvl="0"/>
            <a:r>
              <a:rPr lang="en-US" noProof="0"/>
              <a:t>Click to edit Master subtitle style</a:t>
            </a:r>
          </a:p>
        </p:txBody>
      </p:sp>
      <p:pic>
        <p:nvPicPr>
          <p:cNvPr id="6" name="Picture 1033" descr="ident_4_onscreen_png">
            <a:extLst>
              <a:ext uri="{FF2B5EF4-FFF2-40B4-BE49-F238E27FC236}">
                <a16:creationId xmlns:a16="http://schemas.microsoft.com/office/drawing/2014/main" id="{1BE76490-77B9-AC42-9718-FAF50E46AB7F}"/>
              </a:ext>
            </a:extLst>
          </p:cNvPr>
          <p:cNvPicPr>
            <a:picLocks noChangeAspect="1" noChangeArrowheads="1"/>
          </p:cNvPicPr>
          <p:nvPr userDrawn="1"/>
        </p:nvPicPr>
        <p:blipFill>
          <a:blip r:embed="rId2" cstate="print">
            <a:lum bright="100000"/>
            <a:extLst>
              <a:ext uri="{28A0092B-C50C-407E-A947-70E740481C1C}">
                <a14:useLocalDpi xmlns:a14="http://schemas.microsoft.com/office/drawing/2010/main"/>
              </a:ext>
            </a:extLst>
          </a:blip>
          <a:srcRect/>
          <a:stretch>
            <a:fillRect/>
          </a:stretch>
        </p:blipFill>
        <p:spPr bwMode="black">
          <a:xfrm>
            <a:off x="228600" y="228600"/>
            <a:ext cx="2057400" cy="7572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602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365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0" y="152400"/>
            <a:ext cx="27686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152400"/>
            <a:ext cx="81026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062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193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7436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371600"/>
            <a:ext cx="5435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493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5511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25129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3706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656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61116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F5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0"/>
            <a:ext cx="110744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ctr" anchorCtr="0" compatLnSpc="1">
            <a:prstTxWarp prst="textNoShape">
              <a:avLst/>
            </a:prstTxWarp>
          </a:bodyPr>
          <a:lstStyle/>
          <a:p>
            <a:pPr lvl="0"/>
            <a:r>
              <a:rPr lang="en-US"/>
              <a:t>Click to edit Master </a:t>
            </a:r>
          </a:p>
        </p:txBody>
      </p:sp>
      <p:sp>
        <p:nvSpPr>
          <p:cNvPr id="1027" name="Rectangle 3"/>
          <p:cNvSpPr>
            <a:spLocks noGrp="1" noChangeArrowheads="1"/>
          </p:cNvSpPr>
          <p:nvPr>
            <p:ph type="body" idx="1"/>
          </p:nvPr>
        </p:nvSpPr>
        <p:spPr bwMode="auto">
          <a:xfrm>
            <a:off x="508000" y="1371600"/>
            <a:ext cx="110744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0488" tIns="44450" rIns="90488" bIns="44450" numCol="1" anchor="t" anchorCtr="0" compatLnSpc="1">
            <a:prstTxWarp prst="textNoShape">
              <a:avLst/>
            </a:prstTxWarp>
          </a:bodyPr>
          <a:lstStyle/>
          <a:p>
            <a:pPr lvl="0"/>
            <a:r>
              <a:rPr lang="en-US"/>
              <a:t>First level</a:t>
            </a:r>
          </a:p>
          <a:p>
            <a:pPr lvl="1"/>
            <a:r>
              <a:rPr lang="en-US"/>
              <a:t>Second level</a:t>
            </a:r>
          </a:p>
          <a:p>
            <a:pPr lvl="2"/>
            <a:r>
              <a:rPr lang="en-US"/>
              <a:t>Third level</a:t>
            </a:r>
          </a:p>
          <a:p>
            <a:pPr lvl="3"/>
            <a:r>
              <a:rPr lang="en-US"/>
              <a:t>Fourth level</a:t>
            </a:r>
          </a:p>
          <a:p>
            <a:pPr lvl="4"/>
            <a:r>
              <a:rPr lang="en-US"/>
              <a:t>Fifth level</a:t>
            </a:r>
          </a:p>
        </p:txBody>
      </p:sp>
      <p:pic>
        <p:nvPicPr>
          <p:cNvPr id="1028" name="Picture 11" descr="ident-small_4_onscreen_png"/>
          <p:cNvPicPr>
            <a:picLocks noChangeArrowheads="1"/>
          </p:cNvPicPr>
          <p:nvPr/>
        </p:nvPicPr>
        <p:blipFill>
          <a:blip r:embed="rId13" cstate="print">
            <a:lum bright="100000"/>
            <a:extLst>
              <a:ext uri="{28A0092B-C50C-407E-A947-70E740481C1C}">
                <a14:useLocalDpi xmlns:a14="http://schemas.microsoft.com/office/drawing/2010/main"/>
              </a:ext>
            </a:extLst>
          </a:blip>
          <a:srcRect/>
          <a:stretch>
            <a:fillRect/>
          </a:stretch>
        </p:blipFill>
        <p:spPr bwMode="black">
          <a:xfrm>
            <a:off x="228600" y="6284913"/>
            <a:ext cx="1143000" cy="4206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7"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rtl="0" eaLnBrk="0" fontAlgn="base" hangingPunct="0">
        <a:spcBef>
          <a:spcPct val="0"/>
        </a:spcBef>
        <a:spcAft>
          <a:spcPct val="0"/>
        </a:spcAft>
        <a:defRPr sz="3600" b="1">
          <a:solidFill>
            <a:srgbClr val="FFFF99"/>
          </a:solidFill>
          <a:latin typeface="+mj-lt"/>
          <a:ea typeface="+mj-ea"/>
          <a:cs typeface="ＭＳ Ｐゴシック" charset="0"/>
        </a:defRPr>
      </a:lvl1pPr>
      <a:lvl2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FFFF99"/>
          </a:solidFill>
          <a:latin typeface="Arial" charset="0"/>
          <a:ea typeface="ＭＳ Ｐゴシック" charset="0"/>
          <a:cs typeface="ＭＳ Ｐゴシック" charset="0"/>
        </a:defRPr>
      </a:lvl5pPr>
      <a:lvl6pPr marL="457200" algn="l" rtl="0" eaLnBrk="0" fontAlgn="base" hangingPunct="0">
        <a:spcBef>
          <a:spcPct val="0"/>
        </a:spcBef>
        <a:spcAft>
          <a:spcPct val="0"/>
        </a:spcAft>
        <a:defRPr sz="3600" b="1">
          <a:solidFill>
            <a:srgbClr val="FFFF99"/>
          </a:solidFill>
          <a:latin typeface="Arial" charset="0"/>
          <a:ea typeface="ＭＳ Ｐゴシック" charset="0"/>
        </a:defRPr>
      </a:lvl6pPr>
      <a:lvl7pPr marL="914400" algn="l" rtl="0" eaLnBrk="0" fontAlgn="base" hangingPunct="0">
        <a:spcBef>
          <a:spcPct val="0"/>
        </a:spcBef>
        <a:spcAft>
          <a:spcPct val="0"/>
        </a:spcAft>
        <a:defRPr sz="3600" b="1">
          <a:solidFill>
            <a:srgbClr val="FFFF99"/>
          </a:solidFill>
          <a:latin typeface="Arial" charset="0"/>
          <a:ea typeface="ＭＳ Ｐゴシック" charset="0"/>
        </a:defRPr>
      </a:lvl7pPr>
      <a:lvl8pPr marL="1371600" algn="l" rtl="0" eaLnBrk="0" fontAlgn="base" hangingPunct="0">
        <a:spcBef>
          <a:spcPct val="0"/>
        </a:spcBef>
        <a:spcAft>
          <a:spcPct val="0"/>
        </a:spcAft>
        <a:defRPr sz="3600" b="1">
          <a:solidFill>
            <a:srgbClr val="FFFF99"/>
          </a:solidFill>
          <a:latin typeface="Arial" charset="0"/>
          <a:ea typeface="ＭＳ Ｐゴシック" charset="0"/>
        </a:defRPr>
      </a:lvl8pPr>
      <a:lvl9pPr marL="1828800" algn="l" rtl="0" eaLnBrk="0" fontAlgn="base" hangingPunct="0">
        <a:spcBef>
          <a:spcPct val="0"/>
        </a:spcBef>
        <a:spcAft>
          <a:spcPct val="0"/>
        </a:spcAft>
        <a:defRPr sz="3600" b="1">
          <a:solidFill>
            <a:srgbClr val="FFFF99"/>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FFF99"/>
        </a:buClr>
        <a:buSzPct val="125000"/>
        <a:buFont typeface="Wingdings" charset="0"/>
        <a:buChar char="§"/>
        <a:defRPr sz="28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FFF99"/>
        </a:buClr>
        <a:buSzPct val="125000"/>
        <a:buFont typeface="Wingdings" charset="0"/>
        <a:buChar char="§"/>
        <a:defRPr sz="2400" b="1">
          <a:solidFill>
            <a:schemeClr val="bg1"/>
          </a:solidFill>
          <a:latin typeface="+mn-lt"/>
          <a:ea typeface="+mn-ea"/>
        </a:defRPr>
      </a:lvl2pPr>
      <a:lvl3pPr marL="1143000" indent="-228600" algn="l" rtl="0" eaLnBrk="0" fontAlgn="base" hangingPunct="0">
        <a:spcBef>
          <a:spcPct val="20000"/>
        </a:spcBef>
        <a:spcAft>
          <a:spcPct val="0"/>
        </a:spcAft>
        <a:buClr>
          <a:srgbClr val="FFFF99"/>
        </a:buClr>
        <a:buSzPct val="125000"/>
        <a:buFont typeface="Wingdings" charset="0"/>
        <a:buChar char="§"/>
        <a:defRPr sz="2000" b="1">
          <a:solidFill>
            <a:schemeClr val="bg1"/>
          </a:solidFill>
          <a:latin typeface="+mn-lt"/>
          <a:ea typeface="+mn-ea"/>
        </a:defRPr>
      </a:lvl3pPr>
      <a:lvl4pPr marL="1600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4pPr>
      <a:lvl5pPr marL="20574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5pPr>
      <a:lvl6pPr marL="25146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6pPr>
      <a:lvl7pPr marL="29718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7pPr>
      <a:lvl8pPr marL="34290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8pPr>
      <a:lvl9pPr marL="3886200" indent="-228600" algn="l" rtl="0" eaLnBrk="0" fontAlgn="base" hangingPunct="0">
        <a:spcBef>
          <a:spcPct val="20000"/>
        </a:spcBef>
        <a:spcAft>
          <a:spcPct val="0"/>
        </a:spcAft>
        <a:buClr>
          <a:srgbClr val="FFFF99"/>
        </a:buClr>
        <a:buSzPct val="125000"/>
        <a:buFont typeface="Wingdings" charset="0"/>
        <a:buChar char="§"/>
        <a:defRPr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hyperlink" Target="https://towardsdatascience.com/5-reasons-why-jupyter-notebooks-suck-4dc201e27086"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ythonclock.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python.org/dev/peps/pep-0008/" TargetMode="External"/><Relationship Id="rId2" Type="http://schemas.openxmlformats.org/officeDocument/2006/relationships/hyperlink" Target="https://nsls-ii.github.io/scientific-python-cookiecutter/index.html" TargetMode="External"/><Relationship Id="rId1" Type="http://schemas.openxmlformats.org/officeDocument/2006/relationships/slideLayout" Target="../slideLayouts/slideLayout2.xml"/><Relationship Id="rId5" Type="http://schemas.openxmlformats.org/officeDocument/2006/relationships/hyperlink" Target="https://swcarpentry.github.io/good-enough-practices-in-scientific-computing/" TargetMode="External"/><Relationship Id="rId4" Type="http://schemas.openxmlformats.org/officeDocument/2006/relationships/hyperlink" Target="https://numpydoc.readthedocs.io/en/latest/forma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nsights.stackoverflow.com/trends"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ctrTitle"/>
          </p:nvPr>
        </p:nvSpPr>
        <p:spPr>
          <a:xfrm>
            <a:off x="508000" y="2895600"/>
            <a:ext cx="11074400" cy="1143000"/>
          </a:xfrm>
        </p:spPr>
        <p:txBody>
          <a:bodyPr/>
          <a:lstStyle/>
          <a:p>
            <a:pPr>
              <a:defRPr/>
            </a:pPr>
            <a:r>
              <a:rPr lang="en-US" sz="3600" dirty="0">
                <a:cs typeface="+mj-cs"/>
              </a:rPr>
              <a:t>Python Overview</a:t>
            </a:r>
          </a:p>
        </p:txBody>
      </p:sp>
      <p:sp>
        <p:nvSpPr>
          <p:cNvPr id="162819" name="Rectangle 3"/>
          <p:cNvSpPr>
            <a:spLocks noGrp="1" noChangeArrowheads="1"/>
          </p:cNvSpPr>
          <p:nvPr>
            <p:ph type="subTitle" idx="1"/>
          </p:nvPr>
        </p:nvSpPr>
        <p:spPr>
          <a:xfrm>
            <a:off x="508000" y="4267200"/>
            <a:ext cx="11074400" cy="1752600"/>
          </a:xfrm>
        </p:spPr>
        <p:txBody>
          <a:bodyPr/>
          <a:lstStyle/>
          <a:p>
            <a:pPr>
              <a:spcAft>
                <a:spcPts val="600"/>
              </a:spcAft>
              <a:defRPr/>
            </a:pPr>
            <a:endParaRPr lang="en-US" sz="1800" dirty="0"/>
          </a:p>
          <a:p>
            <a:pPr>
              <a:defRPr/>
            </a:pPr>
            <a:endParaRPr lang="en-US" sz="1800" dirty="0"/>
          </a:p>
          <a:p>
            <a:pPr>
              <a:defRPr/>
            </a:pPr>
            <a:r>
              <a:rPr lang="en-US" sz="1800" dirty="0"/>
              <a:t>University of Neuchâtel, Switzerland</a:t>
            </a:r>
          </a:p>
          <a:p>
            <a:pPr>
              <a:defRPr/>
            </a:pPr>
            <a:r>
              <a:rPr lang="en-US" sz="1800" dirty="0"/>
              <a:t>Centre for Hydrogeology and </a:t>
            </a:r>
            <a:r>
              <a:rPr lang="en-US" sz="1800" dirty="0" err="1"/>
              <a:t>Geothermics</a:t>
            </a:r>
            <a:endParaRPr lang="en-US" sz="1800" dirty="0"/>
          </a:p>
          <a:p>
            <a:pPr>
              <a:defRPr/>
            </a:pPr>
            <a:r>
              <a:rPr lang="en-US" sz="1800" dirty="0"/>
              <a:t>December 16-20, 2019</a:t>
            </a:r>
          </a:p>
        </p:txBody>
      </p:sp>
      <p:pic>
        <p:nvPicPr>
          <p:cNvPr id="9" name="Picture 1033" descr="ident_4_onscreen_png">
            <a:extLst>
              <a:ext uri="{FF2B5EF4-FFF2-40B4-BE49-F238E27FC236}">
                <a16:creationId xmlns:a16="http://schemas.microsoft.com/office/drawing/2014/main" id="{58E02650-658C-1346-BA8C-771F342FE017}"/>
              </a:ext>
            </a:extLst>
          </p:cNvPr>
          <p:cNvPicPr>
            <a:picLocks noChangeAspect="1" noChangeArrowheads="1"/>
          </p:cNvPicPr>
          <p:nvPr/>
        </p:nvPicPr>
        <p:blipFill>
          <a:blip r:embed="rId3" cstate="print">
            <a:lum bright="100000"/>
            <a:extLst>
              <a:ext uri="{28A0092B-C50C-407E-A947-70E740481C1C}">
                <a14:useLocalDpi xmlns:a14="http://schemas.microsoft.com/office/drawing/2010/main"/>
              </a:ext>
            </a:extLst>
          </a:blip>
          <a:srcRect/>
          <a:stretch>
            <a:fillRect/>
          </a:stretch>
        </p:blipFill>
        <p:spPr bwMode="black">
          <a:xfrm>
            <a:off x="9906000" y="5943600"/>
            <a:ext cx="2057400" cy="757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a:extLst>
              <a:ext uri="{FF2B5EF4-FFF2-40B4-BE49-F238E27FC236}">
                <a16:creationId xmlns:a16="http://schemas.microsoft.com/office/drawing/2014/main" id="{7A9BC812-CC9B-1841-9614-4A5B82723A4F}"/>
              </a:ext>
            </a:extLst>
          </p:cNvPr>
          <p:cNvPicPr>
            <a:picLocks noChangeAspect="1"/>
          </p:cNvPicPr>
          <p:nvPr/>
        </p:nvPicPr>
        <p:blipFill rotWithShape="1">
          <a:blip r:embed="rId4"/>
          <a:srcRect t="4265" b="32159"/>
          <a:stretch/>
        </p:blipFill>
        <p:spPr>
          <a:xfrm>
            <a:off x="0" y="0"/>
            <a:ext cx="12192000" cy="3103808"/>
          </a:xfrm>
          <a:prstGeom prst="rect">
            <a:avLst/>
          </a:prstGeom>
        </p:spPr>
      </p:pic>
    </p:spTree>
    <p:extLst>
      <p:ext uri="{BB962C8B-B14F-4D97-AF65-F5344CB8AC3E}">
        <p14:creationId xmlns:p14="http://schemas.microsoft.com/office/powerpoint/2010/main" val="4279652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FA7EB-5782-CA4C-8737-787B42067F97}"/>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44BE3BBB-EE87-434D-8732-B52785401FCF}"/>
              </a:ext>
            </a:extLst>
          </p:cNvPr>
          <p:cNvSpPr>
            <a:spLocks noGrp="1"/>
          </p:cNvSpPr>
          <p:nvPr>
            <p:ph idx="1"/>
          </p:nvPr>
        </p:nvSpPr>
        <p:spPr/>
        <p:txBody>
          <a:bodyPr/>
          <a:lstStyle/>
          <a:p>
            <a:r>
              <a:rPr lang="en-US" dirty="0"/>
              <a:t>Can be slower than other languages </a:t>
            </a:r>
          </a:p>
          <a:p>
            <a:pPr lvl="1"/>
            <a:r>
              <a:rPr lang="en-US" dirty="0"/>
              <a:t>Flexibility comes at a cost of overhead</a:t>
            </a:r>
          </a:p>
          <a:p>
            <a:r>
              <a:rPr lang="en-US" dirty="0"/>
              <a:t>Somewhat decentralized; changes frequently</a:t>
            </a:r>
          </a:p>
          <a:p>
            <a:r>
              <a:rPr lang="en-US" dirty="0"/>
              <a:t>Installation/Hard to get started</a:t>
            </a:r>
          </a:p>
          <a:p>
            <a:r>
              <a:rPr lang="en-US" dirty="0"/>
              <a:t>Easy to write bad code</a:t>
            </a:r>
          </a:p>
          <a:p>
            <a:pPr lvl="1"/>
            <a:r>
              <a:rPr lang="en-US" b="0" dirty="0">
                <a:hlinkClick r:id="rId2">
                  <a:extLst>
                    <a:ext uri="{A12FA001-AC4F-418D-AE19-62706E023703}">
                      <ahyp:hlinkClr xmlns:ahyp="http://schemas.microsoft.com/office/drawing/2018/hyperlinkcolor" val="tx"/>
                    </a:ext>
                  </a:extLst>
                </a:hlinkClick>
              </a:rPr>
              <a:t>https://towardsdatascience.com/5-reasons-why-jupyter-notebooks-suck-4dc201e27086</a:t>
            </a:r>
            <a:endParaRPr lang="en-US" b="0" dirty="0"/>
          </a:p>
          <a:p>
            <a:endParaRPr lang="en-US" dirty="0"/>
          </a:p>
        </p:txBody>
      </p:sp>
    </p:spTree>
    <p:extLst>
      <p:ext uri="{BB962C8B-B14F-4D97-AF65-F5344CB8AC3E}">
        <p14:creationId xmlns:p14="http://schemas.microsoft.com/office/powerpoint/2010/main" val="259399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A38A-156F-994F-8EF8-DCB802BD381E}"/>
              </a:ext>
            </a:extLst>
          </p:cNvPr>
          <p:cNvSpPr>
            <a:spLocks noGrp="1"/>
          </p:cNvSpPr>
          <p:nvPr>
            <p:ph type="title"/>
          </p:nvPr>
        </p:nvSpPr>
        <p:spPr/>
        <p:txBody>
          <a:bodyPr/>
          <a:lstStyle/>
          <a:p>
            <a:r>
              <a:rPr lang="en-US" dirty="0"/>
              <a:t>Python Scientific Ecosystem</a:t>
            </a:r>
          </a:p>
        </p:txBody>
      </p:sp>
      <p:pic>
        <p:nvPicPr>
          <p:cNvPr id="4" name="Picture 3">
            <a:extLst>
              <a:ext uri="{FF2B5EF4-FFF2-40B4-BE49-F238E27FC236}">
                <a16:creationId xmlns:a16="http://schemas.microsoft.com/office/drawing/2014/main" id="{E3175992-359C-6F4D-86ED-7D7E01B0D93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92017" y="1219185"/>
            <a:ext cx="7407965" cy="5297728"/>
          </a:xfrm>
          <a:prstGeom prst="rect">
            <a:avLst/>
          </a:prstGeom>
        </p:spPr>
      </p:pic>
    </p:spTree>
    <p:extLst>
      <p:ext uri="{BB962C8B-B14F-4D97-AF65-F5344CB8AC3E}">
        <p14:creationId xmlns:p14="http://schemas.microsoft.com/office/powerpoint/2010/main" val="3378494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4F772-64F7-1649-8BC9-9FB427F406E6}"/>
              </a:ext>
            </a:extLst>
          </p:cNvPr>
          <p:cNvSpPr>
            <a:spLocks noGrp="1"/>
          </p:cNvSpPr>
          <p:nvPr>
            <p:ph type="title"/>
          </p:nvPr>
        </p:nvSpPr>
        <p:spPr/>
        <p:txBody>
          <a:bodyPr/>
          <a:lstStyle/>
          <a:p>
            <a:r>
              <a:rPr lang="en-US" dirty="0"/>
              <a:t>Python Versions</a:t>
            </a:r>
          </a:p>
        </p:txBody>
      </p:sp>
      <p:sp>
        <p:nvSpPr>
          <p:cNvPr id="3" name="Content Placeholder 2">
            <a:extLst>
              <a:ext uri="{FF2B5EF4-FFF2-40B4-BE49-F238E27FC236}">
                <a16:creationId xmlns:a16="http://schemas.microsoft.com/office/drawing/2014/main" id="{F141608A-0FB9-1142-BCB7-752E80FDC77B}"/>
              </a:ext>
            </a:extLst>
          </p:cNvPr>
          <p:cNvSpPr>
            <a:spLocks noGrp="1"/>
          </p:cNvSpPr>
          <p:nvPr>
            <p:ph idx="1"/>
          </p:nvPr>
        </p:nvSpPr>
        <p:spPr/>
        <p:txBody>
          <a:bodyPr/>
          <a:lstStyle/>
          <a:p>
            <a:r>
              <a:rPr lang="en-US" dirty="0"/>
              <a:t>Python 2.7 will not be maintained past 2019</a:t>
            </a:r>
          </a:p>
          <a:p>
            <a:pPr lvl="1"/>
            <a:r>
              <a:rPr lang="en-US" dirty="0">
                <a:hlinkClick r:id="rId2"/>
              </a:rPr>
              <a:t>https://pythonclock.org/</a:t>
            </a:r>
            <a:endParaRPr lang="en-US" dirty="0"/>
          </a:p>
          <a:p>
            <a:r>
              <a:rPr lang="en-US" dirty="0"/>
              <a:t>Python 3.5+ is now the standard</a:t>
            </a:r>
          </a:p>
          <a:p>
            <a:r>
              <a:rPr lang="en-US" dirty="0"/>
              <a:t>We are using Python 3.7 for the class</a:t>
            </a:r>
          </a:p>
          <a:p>
            <a:endParaRPr lang="en-US" dirty="0"/>
          </a:p>
        </p:txBody>
      </p:sp>
    </p:spTree>
    <p:extLst>
      <p:ext uri="{BB962C8B-B14F-4D97-AF65-F5344CB8AC3E}">
        <p14:creationId xmlns:p14="http://schemas.microsoft.com/office/powerpoint/2010/main" val="3490544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79AE-86E3-1545-935E-9D52D1496DB3}"/>
              </a:ext>
            </a:extLst>
          </p:cNvPr>
          <p:cNvSpPr>
            <a:spLocks noGrp="1"/>
          </p:cNvSpPr>
          <p:nvPr>
            <p:ph type="title"/>
          </p:nvPr>
        </p:nvSpPr>
        <p:spPr/>
        <p:txBody>
          <a:bodyPr/>
          <a:lstStyle/>
          <a:p>
            <a:r>
              <a:rPr lang="en-US" dirty="0"/>
              <a:t>Some “best practices” resources</a:t>
            </a:r>
          </a:p>
        </p:txBody>
      </p:sp>
      <p:sp>
        <p:nvSpPr>
          <p:cNvPr id="3" name="Content Placeholder 2">
            <a:extLst>
              <a:ext uri="{FF2B5EF4-FFF2-40B4-BE49-F238E27FC236}">
                <a16:creationId xmlns:a16="http://schemas.microsoft.com/office/drawing/2014/main" id="{8DDD9C84-9CA1-5248-95CE-40EC495A4509}"/>
              </a:ext>
            </a:extLst>
          </p:cNvPr>
          <p:cNvSpPr>
            <a:spLocks noGrp="1"/>
          </p:cNvSpPr>
          <p:nvPr>
            <p:ph idx="1"/>
          </p:nvPr>
        </p:nvSpPr>
        <p:spPr/>
        <p:txBody>
          <a:bodyPr/>
          <a:lstStyle/>
          <a:p>
            <a:r>
              <a:rPr lang="en-US" b="0" dirty="0"/>
              <a:t>“</a:t>
            </a:r>
            <a:r>
              <a:rPr lang="en-US" b="0" dirty="0" err="1"/>
              <a:t>Cookiecutter</a:t>
            </a:r>
            <a:r>
              <a:rPr lang="en-US" b="0" dirty="0"/>
              <a:t>” template for packaging, testing, documenting, and publishing scientific Python code: </a:t>
            </a:r>
            <a:br>
              <a:rPr lang="en-US" b="0" dirty="0"/>
            </a:br>
            <a:r>
              <a:rPr lang="en-US" b="0" dirty="0">
                <a:hlinkClick r:id="rId2"/>
              </a:rPr>
              <a:t>https://nsls-ii.github.io/scientific-python-cookiecutter/index.html</a:t>
            </a:r>
            <a:endParaRPr lang="en-US" b="0" dirty="0"/>
          </a:p>
          <a:p>
            <a:r>
              <a:rPr lang="en-US" b="0" dirty="0"/>
              <a:t>PEP8 python style guide: </a:t>
            </a:r>
            <a:br>
              <a:rPr lang="en-US" b="0" dirty="0"/>
            </a:br>
            <a:r>
              <a:rPr lang="en-US" b="0" dirty="0">
                <a:hlinkClick r:id="rId3"/>
              </a:rPr>
              <a:t>https://www.python.org/dev/peps/pep-0008/</a:t>
            </a:r>
            <a:endParaRPr lang="en-US" b="0" dirty="0"/>
          </a:p>
          <a:p>
            <a:r>
              <a:rPr lang="en-US" b="0" dirty="0" err="1"/>
              <a:t>Numpy</a:t>
            </a:r>
            <a:r>
              <a:rPr lang="en-US" b="0" dirty="0"/>
              <a:t> doc string format: </a:t>
            </a:r>
            <a:r>
              <a:rPr lang="en-US" b="0" dirty="0">
                <a:hlinkClick r:id="rId4"/>
              </a:rPr>
              <a:t>https://numpydoc.readthedocs.io/en/latest/format.html</a:t>
            </a:r>
            <a:endParaRPr lang="en-US" b="0" dirty="0"/>
          </a:p>
          <a:p>
            <a:r>
              <a:rPr lang="en-US" b="0" dirty="0"/>
              <a:t>”Good enough” practices for scientific computing: </a:t>
            </a:r>
            <a:r>
              <a:rPr lang="en-US" b="0" dirty="0">
                <a:hlinkClick r:id="rId5"/>
              </a:rPr>
              <a:t>https://swcarpentry.github.io/good-enough-practices-in-scientific-computing/</a:t>
            </a:r>
            <a:endParaRPr lang="en-US" b="0" dirty="0"/>
          </a:p>
          <a:p>
            <a:endParaRPr lang="en-US" dirty="0"/>
          </a:p>
        </p:txBody>
      </p:sp>
    </p:spTree>
    <p:extLst>
      <p:ext uri="{BB962C8B-B14F-4D97-AF65-F5344CB8AC3E}">
        <p14:creationId xmlns:p14="http://schemas.microsoft.com/office/powerpoint/2010/main" val="338724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1C36-E100-424D-8200-54D6E29EED15}"/>
              </a:ext>
            </a:extLst>
          </p:cNvPr>
          <p:cNvSpPr>
            <a:spLocks noGrp="1"/>
          </p:cNvSpPr>
          <p:nvPr>
            <p:ph type="title"/>
          </p:nvPr>
        </p:nvSpPr>
        <p:spPr/>
        <p:txBody>
          <a:bodyPr/>
          <a:lstStyle/>
          <a:p>
            <a:r>
              <a:rPr lang="en-US" dirty="0"/>
              <a:t>MODFLOW 6 Unstructured Grids</a:t>
            </a:r>
            <a:br>
              <a:rPr lang="en-US" dirty="0"/>
            </a:br>
            <a:endParaRPr lang="en-US" dirty="0"/>
          </a:p>
        </p:txBody>
      </p:sp>
      <p:sp>
        <p:nvSpPr>
          <p:cNvPr id="3" name="Text Placeholder 2">
            <a:extLst>
              <a:ext uri="{FF2B5EF4-FFF2-40B4-BE49-F238E27FC236}">
                <a16:creationId xmlns:a16="http://schemas.microsoft.com/office/drawing/2014/main" id="{30C2C7A8-3A8F-7841-B180-AB197FE4751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0757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Motivations for Using Python</a:t>
            </a:r>
          </a:p>
        </p:txBody>
      </p:sp>
      <p:sp>
        <p:nvSpPr>
          <p:cNvPr id="3" name="Content Placeholder 2"/>
          <p:cNvSpPr>
            <a:spLocks noGrp="1"/>
          </p:cNvSpPr>
          <p:nvPr>
            <p:ph idx="1"/>
          </p:nvPr>
        </p:nvSpPr>
        <p:spPr>
          <a:xfrm>
            <a:off x="508000" y="2514600"/>
            <a:ext cx="11074400" cy="3352800"/>
          </a:xfrm>
        </p:spPr>
        <p:txBody>
          <a:bodyPr/>
          <a:lstStyle/>
          <a:p>
            <a:r>
              <a:rPr lang="en-US" dirty="0"/>
              <a:t>Automate tedious, boring and repetitive tasks</a:t>
            </a:r>
          </a:p>
          <a:p>
            <a:r>
              <a:rPr lang="en-US" dirty="0"/>
              <a:t>Escape limits imposed by other people’s software</a:t>
            </a:r>
          </a:p>
          <a:p>
            <a:r>
              <a:rPr lang="en-US" dirty="0"/>
              <a:t>Improve quality and efficiency of work</a:t>
            </a:r>
          </a:p>
          <a:p>
            <a:r>
              <a:rPr lang="en-US" dirty="0"/>
              <a:t>Scientific reproducibility/repeatability</a:t>
            </a:r>
          </a:p>
        </p:txBody>
      </p:sp>
    </p:spTree>
    <p:extLst>
      <p:ext uri="{BB962C8B-B14F-4D97-AF65-F5344CB8AC3E}">
        <p14:creationId xmlns:p14="http://schemas.microsoft.com/office/powerpoint/2010/main" val="130582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and Reproducibility/Repeatability</a:t>
            </a:r>
          </a:p>
        </p:txBody>
      </p:sp>
      <p:pic>
        <p:nvPicPr>
          <p:cNvPr id="6" name="Picture 5">
            <a:extLst>
              <a:ext uri="{FF2B5EF4-FFF2-40B4-BE49-F238E27FC236}">
                <a16:creationId xmlns:a16="http://schemas.microsoft.com/office/drawing/2014/main" id="{231B555E-C0FE-674C-83FF-799AD92E003C}"/>
              </a:ext>
            </a:extLst>
          </p:cNvPr>
          <p:cNvPicPr>
            <a:picLocks noChangeAspect="1"/>
          </p:cNvPicPr>
          <p:nvPr/>
        </p:nvPicPr>
        <p:blipFill>
          <a:blip r:embed="rId2"/>
          <a:stretch>
            <a:fillRect/>
          </a:stretch>
        </p:blipFill>
        <p:spPr>
          <a:xfrm>
            <a:off x="1881810" y="1295400"/>
            <a:ext cx="8367449" cy="2743200"/>
          </a:xfrm>
          <a:prstGeom prst="rect">
            <a:avLst/>
          </a:prstGeom>
          <a:ln>
            <a:solidFill>
              <a:schemeClr val="tx1"/>
            </a:solidFill>
          </a:ln>
        </p:spPr>
      </p:pic>
      <p:sp>
        <p:nvSpPr>
          <p:cNvPr id="7" name="TextBox 6">
            <a:extLst>
              <a:ext uri="{FF2B5EF4-FFF2-40B4-BE49-F238E27FC236}">
                <a16:creationId xmlns:a16="http://schemas.microsoft.com/office/drawing/2014/main" id="{F57D0F23-EBDE-E342-9BF3-E749D726B37E}"/>
              </a:ext>
            </a:extLst>
          </p:cNvPr>
          <p:cNvSpPr txBox="1"/>
          <p:nvPr/>
        </p:nvSpPr>
        <p:spPr>
          <a:xfrm>
            <a:off x="1676400" y="4267200"/>
            <a:ext cx="8763000" cy="2369880"/>
          </a:xfrm>
          <a:prstGeom prst="rect">
            <a:avLst/>
          </a:prstGeom>
          <a:noFill/>
        </p:spPr>
        <p:txBody>
          <a:bodyPr wrap="square" rtlCol="0">
            <a:spAutoFit/>
          </a:bodyPr>
          <a:lstStyle/>
          <a:p>
            <a:r>
              <a:rPr lang="en-US" sz="1600" dirty="0">
                <a:solidFill>
                  <a:schemeClr val="accent3"/>
                </a:solidFill>
              </a:rPr>
              <a:t>Peng, R.D. 2011. Reproducible Research in Computational Science, </a:t>
            </a:r>
            <a:r>
              <a:rPr lang="en-US" sz="1600" i="1" dirty="0">
                <a:solidFill>
                  <a:schemeClr val="accent3"/>
                </a:solidFill>
              </a:rPr>
              <a:t>Science</a:t>
            </a:r>
            <a:r>
              <a:rPr lang="en-US" sz="1600" dirty="0">
                <a:solidFill>
                  <a:schemeClr val="accent3"/>
                </a:solidFill>
              </a:rPr>
              <a:t> 334, p 1226-1227</a:t>
            </a:r>
          </a:p>
          <a:p>
            <a:endParaRPr lang="en-US" sz="1600" dirty="0">
              <a:solidFill>
                <a:schemeClr val="accent3"/>
              </a:solidFill>
            </a:endParaRPr>
          </a:p>
          <a:p>
            <a:r>
              <a:rPr lang="en-US" sz="1600" dirty="0">
                <a:solidFill>
                  <a:schemeClr val="accent3"/>
                </a:solidFill>
              </a:rPr>
              <a:t>Hutton, C., T. Wagener, J. Freer, D. Han, C. Duffy, and B. </a:t>
            </a:r>
            <a:r>
              <a:rPr lang="en-US" sz="1600" dirty="0" err="1">
                <a:solidFill>
                  <a:schemeClr val="accent3"/>
                </a:solidFill>
              </a:rPr>
              <a:t>Arheimer</a:t>
            </a:r>
            <a:r>
              <a:rPr lang="en-US" sz="1600" dirty="0">
                <a:solidFill>
                  <a:schemeClr val="accent3"/>
                </a:solidFill>
              </a:rPr>
              <a:t> (2016), Most computational hydrology is not reproducible, so is it really science?, </a:t>
            </a:r>
            <a:r>
              <a:rPr lang="en-US" sz="1600">
                <a:solidFill>
                  <a:schemeClr val="accent3"/>
                </a:solidFill>
              </a:rPr>
              <a:t>Water R. </a:t>
            </a:r>
            <a:r>
              <a:rPr lang="en-US" sz="1600" dirty="0">
                <a:solidFill>
                  <a:schemeClr val="accent3"/>
                </a:solidFill>
              </a:rPr>
              <a:t>Res., 52, 7548–7555, doi:10.1002/2016WR019285.</a:t>
            </a:r>
          </a:p>
          <a:p>
            <a:endParaRPr lang="en-US" sz="1600" dirty="0">
              <a:solidFill>
                <a:schemeClr val="accent3"/>
              </a:solidFill>
            </a:endParaRPr>
          </a:p>
          <a:p>
            <a:r>
              <a:rPr lang="en-US" sz="1600" dirty="0" err="1">
                <a:solidFill>
                  <a:schemeClr val="accent3"/>
                </a:solidFill>
              </a:rPr>
              <a:t>Ince</a:t>
            </a:r>
            <a:r>
              <a:rPr lang="en-US" sz="1600" dirty="0">
                <a:solidFill>
                  <a:schemeClr val="accent3"/>
                </a:solidFill>
              </a:rPr>
              <a:t>, D.C., Hatton, L., Graham-Cumming, J., 2012, The case for open computer programs, </a:t>
            </a:r>
            <a:r>
              <a:rPr lang="en-US" sz="1600" i="1" dirty="0">
                <a:solidFill>
                  <a:schemeClr val="accent3"/>
                </a:solidFill>
              </a:rPr>
              <a:t>Nature</a:t>
            </a:r>
            <a:r>
              <a:rPr lang="en-US" sz="1600" dirty="0">
                <a:solidFill>
                  <a:schemeClr val="accent3"/>
                </a:solidFill>
              </a:rPr>
              <a:t> 482, p 485-488.</a:t>
            </a:r>
          </a:p>
          <a:p>
            <a:endParaRPr lang="en-US" sz="2000" dirty="0">
              <a:solidFill>
                <a:schemeClr val="accent3"/>
              </a:solidFill>
            </a:endParaRPr>
          </a:p>
        </p:txBody>
      </p:sp>
    </p:spTree>
    <p:extLst>
      <p:ext uri="{BB962C8B-B14F-4D97-AF65-F5344CB8AC3E}">
        <p14:creationId xmlns:p14="http://schemas.microsoft.com/office/powerpoint/2010/main" val="3553479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AE14-9AAF-8F4A-A1EA-6AE2F9660925}"/>
              </a:ext>
            </a:extLst>
          </p:cNvPr>
          <p:cNvSpPr>
            <a:spLocks noGrp="1"/>
          </p:cNvSpPr>
          <p:nvPr>
            <p:ph type="title"/>
          </p:nvPr>
        </p:nvSpPr>
        <p:spPr/>
        <p:txBody>
          <a:bodyPr/>
          <a:lstStyle/>
          <a:p>
            <a:r>
              <a:rPr lang="en-US" dirty="0"/>
              <a:t>What is Python</a:t>
            </a:r>
          </a:p>
        </p:txBody>
      </p:sp>
      <p:sp>
        <p:nvSpPr>
          <p:cNvPr id="3" name="Content Placeholder 2">
            <a:extLst>
              <a:ext uri="{FF2B5EF4-FFF2-40B4-BE49-F238E27FC236}">
                <a16:creationId xmlns:a16="http://schemas.microsoft.com/office/drawing/2014/main" id="{7D9929A0-782F-D34C-B9FD-CCB86155EAE1}"/>
              </a:ext>
            </a:extLst>
          </p:cNvPr>
          <p:cNvSpPr>
            <a:spLocks noGrp="1"/>
          </p:cNvSpPr>
          <p:nvPr>
            <p:ph idx="1"/>
          </p:nvPr>
        </p:nvSpPr>
        <p:spPr>
          <a:xfrm>
            <a:off x="508000" y="1371600"/>
            <a:ext cx="7874000" cy="4495800"/>
          </a:xfrm>
        </p:spPr>
        <p:txBody>
          <a:bodyPr/>
          <a:lstStyle/>
          <a:p>
            <a:r>
              <a:rPr lang="en-US" dirty="0"/>
              <a:t>Interpreted, high-level language for general-purpose programming</a:t>
            </a:r>
          </a:p>
          <a:p>
            <a:r>
              <a:rPr lang="en-US" dirty="0"/>
              <a:t>Based on C</a:t>
            </a:r>
          </a:p>
          <a:p>
            <a:r>
              <a:rPr lang="en-US" dirty="0"/>
              <a:t>Object-oriented</a:t>
            </a:r>
          </a:p>
          <a:p>
            <a:r>
              <a:rPr lang="en-US" dirty="0"/>
              <a:t>Highly extensible</a:t>
            </a:r>
          </a:p>
          <a:p>
            <a:r>
              <a:rPr lang="en-US" dirty="0"/>
              <a:t>Besides standard library, large ”ecosystem” of packages for diverse purposes</a:t>
            </a:r>
          </a:p>
          <a:p>
            <a:r>
              <a:rPr lang="en-US" dirty="0"/>
              <a:t>Emphasizes code readability, simplicity and flexibility</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1BA13986-0973-5F4F-A8D9-9239BCD0E12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001000" y="1295400"/>
            <a:ext cx="3200400" cy="4800600"/>
          </a:xfrm>
          <a:prstGeom prst="rect">
            <a:avLst/>
          </a:prstGeom>
        </p:spPr>
      </p:pic>
      <p:sp>
        <p:nvSpPr>
          <p:cNvPr id="5" name="TextBox 4">
            <a:extLst>
              <a:ext uri="{FF2B5EF4-FFF2-40B4-BE49-F238E27FC236}">
                <a16:creationId xmlns:a16="http://schemas.microsoft.com/office/drawing/2014/main" id="{2C9C5542-3F4E-404D-868A-4BE0E2175528}"/>
              </a:ext>
            </a:extLst>
          </p:cNvPr>
          <p:cNvSpPr txBox="1"/>
          <p:nvPr/>
        </p:nvSpPr>
        <p:spPr>
          <a:xfrm>
            <a:off x="8407367" y="6129131"/>
            <a:ext cx="2803973" cy="461665"/>
          </a:xfrm>
          <a:prstGeom prst="rect">
            <a:avLst/>
          </a:prstGeom>
          <a:noFill/>
        </p:spPr>
        <p:txBody>
          <a:bodyPr wrap="none" rtlCol="0">
            <a:spAutoFit/>
          </a:bodyPr>
          <a:lstStyle/>
          <a:p>
            <a:pPr algn="r"/>
            <a:r>
              <a:rPr lang="en-US" sz="2400" dirty="0">
                <a:solidFill>
                  <a:schemeClr val="accent3"/>
                </a:solidFill>
              </a:rPr>
              <a:t>Guido van Rossum</a:t>
            </a:r>
          </a:p>
        </p:txBody>
      </p:sp>
    </p:spTree>
    <p:extLst>
      <p:ext uri="{BB962C8B-B14F-4D97-AF65-F5344CB8AC3E}">
        <p14:creationId xmlns:p14="http://schemas.microsoft.com/office/powerpoint/2010/main" val="2317212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38A0-BC25-6846-883F-9B4A97CFA57A}"/>
              </a:ext>
            </a:extLst>
          </p:cNvPr>
          <p:cNvSpPr>
            <a:spLocks noGrp="1"/>
          </p:cNvSpPr>
          <p:nvPr>
            <p:ph type="title"/>
          </p:nvPr>
        </p:nvSpPr>
        <p:spPr/>
        <p:txBody>
          <a:bodyPr/>
          <a:lstStyle/>
          <a:p>
            <a:r>
              <a:rPr lang="en-US" dirty="0"/>
              <a:t>What does it mean to be </a:t>
            </a:r>
            <a:r>
              <a:rPr lang="en-US" i="1" dirty="0"/>
              <a:t>pythonic</a:t>
            </a:r>
            <a:r>
              <a:rPr lang="en-US" dirty="0"/>
              <a:t>?</a:t>
            </a:r>
          </a:p>
        </p:txBody>
      </p:sp>
      <p:sp>
        <p:nvSpPr>
          <p:cNvPr id="3" name="Content Placeholder 2">
            <a:extLst>
              <a:ext uri="{FF2B5EF4-FFF2-40B4-BE49-F238E27FC236}">
                <a16:creationId xmlns:a16="http://schemas.microsoft.com/office/drawing/2014/main" id="{F26B3C95-4C5A-C54F-BE11-25B68F3E6E10}"/>
              </a:ext>
            </a:extLst>
          </p:cNvPr>
          <p:cNvSpPr>
            <a:spLocks noGrp="1"/>
          </p:cNvSpPr>
          <p:nvPr>
            <p:ph idx="1"/>
          </p:nvPr>
        </p:nvSpPr>
        <p:spPr/>
        <p:txBody>
          <a:bodyPr/>
          <a:lstStyle/>
          <a:p>
            <a:pPr marL="0" indent="0">
              <a:buNone/>
            </a:pPr>
            <a:r>
              <a:rPr lang="en-US" dirty="0"/>
              <a:t>Some of the core principals:</a:t>
            </a:r>
          </a:p>
          <a:p>
            <a:endParaRPr lang="en-US" dirty="0"/>
          </a:p>
          <a:p>
            <a:pPr lvl="1"/>
            <a:r>
              <a:rPr lang="en-US" sz="2800" b="0" dirty="0"/>
              <a:t>Beautiful is better than ugly</a:t>
            </a:r>
          </a:p>
          <a:p>
            <a:pPr lvl="1"/>
            <a:r>
              <a:rPr lang="en-US" sz="2800" b="0" dirty="0"/>
              <a:t>Explicit is better than implicit</a:t>
            </a:r>
          </a:p>
          <a:p>
            <a:pPr lvl="1"/>
            <a:r>
              <a:rPr lang="en-US" sz="2800" b="0" dirty="0"/>
              <a:t>Simple is better than complex</a:t>
            </a:r>
          </a:p>
          <a:p>
            <a:pPr lvl="1"/>
            <a:r>
              <a:rPr lang="en-US" sz="2800" b="0" dirty="0"/>
              <a:t>Complex is better than complicated</a:t>
            </a:r>
          </a:p>
          <a:p>
            <a:pPr lvl="1"/>
            <a:r>
              <a:rPr lang="en-US" sz="2800" b="0" dirty="0"/>
              <a:t>Readability counts</a:t>
            </a:r>
          </a:p>
          <a:p>
            <a:endParaRPr lang="en-US" sz="2400" dirty="0"/>
          </a:p>
          <a:p>
            <a:endParaRPr lang="en-US" dirty="0"/>
          </a:p>
        </p:txBody>
      </p:sp>
      <p:sp>
        <p:nvSpPr>
          <p:cNvPr id="4" name="TextBox 3">
            <a:extLst>
              <a:ext uri="{FF2B5EF4-FFF2-40B4-BE49-F238E27FC236}">
                <a16:creationId xmlns:a16="http://schemas.microsoft.com/office/drawing/2014/main" id="{8D7E4F12-5E0E-5147-AE1D-9AF609C3D7F7}"/>
              </a:ext>
            </a:extLst>
          </p:cNvPr>
          <p:cNvSpPr txBox="1"/>
          <p:nvPr/>
        </p:nvSpPr>
        <p:spPr>
          <a:xfrm>
            <a:off x="3266498" y="5391090"/>
            <a:ext cx="5115503" cy="400110"/>
          </a:xfrm>
          <a:prstGeom prst="rect">
            <a:avLst/>
          </a:prstGeom>
          <a:noFill/>
        </p:spPr>
        <p:txBody>
          <a:bodyPr wrap="none" rtlCol="0">
            <a:spAutoFit/>
          </a:bodyPr>
          <a:lstStyle/>
          <a:p>
            <a:pPr algn="r"/>
            <a:r>
              <a:rPr lang="en-US" sz="2000" dirty="0">
                <a:solidFill>
                  <a:schemeClr val="accent3"/>
                </a:solidFill>
              </a:rPr>
              <a:t>https://</a:t>
            </a:r>
            <a:r>
              <a:rPr lang="en-US" sz="2000" dirty="0" err="1">
                <a:solidFill>
                  <a:schemeClr val="accent3"/>
                </a:solidFill>
              </a:rPr>
              <a:t>en.wikipedia.org</a:t>
            </a:r>
            <a:r>
              <a:rPr lang="en-US" sz="2000" dirty="0">
                <a:solidFill>
                  <a:schemeClr val="accent3"/>
                </a:solidFill>
              </a:rPr>
              <a:t>/wiki/</a:t>
            </a:r>
            <a:r>
              <a:rPr lang="en-US" sz="2000" dirty="0" err="1">
                <a:solidFill>
                  <a:schemeClr val="accent3"/>
                </a:solidFill>
              </a:rPr>
              <a:t>Zen_of_Python</a:t>
            </a:r>
            <a:endParaRPr lang="en-US" sz="2000" dirty="0">
              <a:solidFill>
                <a:schemeClr val="accent3"/>
              </a:solidFill>
            </a:endParaRPr>
          </a:p>
        </p:txBody>
      </p:sp>
    </p:spTree>
    <p:extLst>
      <p:ext uri="{BB962C8B-B14F-4D97-AF65-F5344CB8AC3E}">
        <p14:creationId xmlns:p14="http://schemas.microsoft.com/office/powerpoint/2010/main" val="114343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8405-7D7A-3742-ADB5-F269D8A53BC5}"/>
              </a:ext>
            </a:extLst>
          </p:cNvPr>
          <p:cNvSpPr>
            <a:spLocks noGrp="1"/>
          </p:cNvSpPr>
          <p:nvPr>
            <p:ph type="title"/>
          </p:nvPr>
        </p:nvSpPr>
        <p:spPr/>
        <p:txBody>
          <a:bodyPr/>
          <a:lstStyle/>
          <a:p>
            <a:r>
              <a:rPr lang="en-US" dirty="0"/>
              <a:t>Advantages of Python</a:t>
            </a:r>
          </a:p>
        </p:txBody>
      </p:sp>
      <p:sp>
        <p:nvSpPr>
          <p:cNvPr id="3" name="Content Placeholder 2">
            <a:extLst>
              <a:ext uri="{FF2B5EF4-FFF2-40B4-BE49-F238E27FC236}">
                <a16:creationId xmlns:a16="http://schemas.microsoft.com/office/drawing/2014/main" id="{68356E7E-1BDE-BE48-B54C-28D7C78E1DD0}"/>
              </a:ext>
            </a:extLst>
          </p:cNvPr>
          <p:cNvSpPr>
            <a:spLocks noGrp="1"/>
          </p:cNvSpPr>
          <p:nvPr>
            <p:ph idx="1"/>
          </p:nvPr>
        </p:nvSpPr>
        <p:spPr/>
        <p:txBody>
          <a:bodyPr/>
          <a:lstStyle/>
          <a:p>
            <a:r>
              <a:rPr lang="en-US" dirty="0"/>
              <a:t>Ease of programming</a:t>
            </a:r>
          </a:p>
          <a:p>
            <a:r>
              <a:rPr lang="en-US" dirty="0"/>
              <a:t>Well designed language</a:t>
            </a:r>
          </a:p>
          <a:p>
            <a:pPr lvl="1"/>
            <a:r>
              <a:rPr lang="en-US" dirty="0"/>
              <a:t>Modular and object-oriented</a:t>
            </a:r>
          </a:p>
          <a:p>
            <a:pPr lvl="1"/>
            <a:r>
              <a:rPr lang="en-US" dirty="0"/>
              <a:t>Documentation is in the code</a:t>
            </a:r>
          </a:p>
          <a:p>
            <a:r>
              <a:rPr lang="en-US" dirty="0"/>
              <a:t>Large standard library</a:t>
            </a:r>
          </a:p>
          <a:p>
            <a:r>
              <a:rPr lang="en-US" dirty="0"/>
              <a:t>Larger collection of add-on packages</a:t>
            </a:r>
          </a:p>
          <a:p>
            <a:r>
              <a:rPr lang="en-US" dirty="0"/>
              <a:t>Platform-independent</a:t>
            </a:r>
          </a:p>
          <a:p>
            <a:r>
              <a:rPr lang="en-US" dirty="0"/>
              <a:t>Popular</a:t>
            </a:r>
          </a:p>
          <a:p>
            <a:r>
              <a:rPr lang="en-US" dirty="0"/>
              <a:t>Free!</a:t>
            </a:r>
          </a:p>
          <a:p>
            <a:endParaRPr lang="en-US" dirty="0"/>
          </a:p>
        </p:txBody>
      </p:sp>
    </p:spTree>
    <p:extLst>
      <p:ext uri="{BB962C8B-B14F-4D97-AF65-F5344CB8AC3E}">
        <p14:creationId xmlns:p14="http://schemas.microsoft.com/office/powerpoint/2010/main" val="63283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3AD94-0284-7E45-BF37-D2EBD7388CAC}"/>
              </a:ext>
            </a:extLst>
          </p:cNvPr>
          <p:cNvSpPr>
            <a:spLocks noGrp="1"/>
          </p:cNvSpPr>
          <p:nvPr>
            <p:ph type="title"/>
          </p:nvPr>
        </p:nvSpPr>
        <p:spPr/>
        <p:txBody>
          <a:bodyPr/>
          <a:lstStyle/>
          <a:p>
            <a:r>
              <a:rPr lang="en-US" dirty="0"/>
              <a:t>TIOBE Index (December 2019)</a:t>
            </a:r>
          </a:p>
        </p:txBody>
      </p:sp>
      <p:pic>
        <p:nvPicPr>
          <p:cNvPr id="7" name="Picture 6">
            <a:extLst>
              <a:ext uri="{FF2B5EF4-FFF2-40B4-BE49-F238E27FC236}">
                <a16:creationId xmlns:a16="http://schemas.microsoft.com/office/drawing/2014/main" id="{4ADB588E-ABED-294B-A705-925D663C51D5}"/>
              </a:ext>
            </a:extLst>
          </p:cNvPr>
          <p:cNvPicPr>
            <a:picLocks noChangeAspect="1"/>
          </p:cNvPicPr>
          <p:nvPr/>
        </p:nvPicPr>
        <p:blipFill>
          <a:blip r:embed="rId2"/>
          <a:stretch>
            <a:fillRect/>
          </a:stretch>
        </p:blipFill>
        <p:spPr>
          <a:xfrm>
            <a:off x="2569756" y="1114032"/>
            <a:ext cx="6950888" cy="5667768"/>
          </a:xfrm>
          <a:prstGeom prst="rect">
            <a:avLst/>
          </a:prstGeom>
        </p:spPr>
      </p:pic>
      <p:sp>
        <p:nvSpPr>
          <p:cNvPr id="8" name="TextBox 7">
            <a:extLst>
              <a:ext uri="{FF2B5EF4-FFF2-40B4-BE49-F238E27FC236}">
                <a16:creationId xmlns:a16="http://schemas.microsoft.com/office/drawing/2014/main" id="{210250AC-9B1A-714E-B88B-28A45874A65A}"/>
              </a:ext>
            </a:extLst>
          </p:cNvPr>
          <p:cNvSpPr txBox="1"/>
          <p:nvPr/>
        </p:nvSpPr>
        <p:spPr>
          <a:xfrm>
            <a:off x="7162800" y="493067"/>
            <a:ext cx="4865434" cy="461665"/>
          </a:xfrm>
          <a:prstGeom prst="rect">
            <a:avLst/>
          </a:prstGeom>
          <a:noFill/>
        </p:spPr>
        <p:txBody>
          <a:bodyPr wrap="none" rtlCol="0">
            <a:spAutoFit/>
          </a:bodyPr>
          <a:lstStyle/>
          <a:p>
            <a:r>
              <a:rPr lang="en-US" sz="2400" dirty="0">
                <a:solidFill>
                  <a:schemeClr val="accent3"/>
                </a:solidFill>
              </a:rPr>
              <a:t>https://</a:t>
            </a:r>
            <a:r>
              <a:rPr lang="en-US" sz="2400" dirty="0" err="1">
                <a:solidFill>
                  <a:schemeClr val="accent3"/>
                </a:solidFill>
              </a:rPr>
              <a:t>www.tiobe.com</a:t>
            </a:r>
            <a:r>
              <a:rPr lang="en-US" sz="2400" dirty="0">
                <a:solidFill>
                  <a:schemeClr val="accent3"/>
                </a:solidFill>
              </a:rPr>
              <a:t>/</a:t>
            </a:r>
            <a:r>
              <a:rPr lang="en-US" sz="2400" dirty="0" err="1">
                <a:solidFill>
                  <a:schemeClr val="accent3"/>
                </a:solidFill>
              </a:rPr>
              <a:t>tiobe</a:t>
            </a:r>
            <a:r>
              <a:rPr lang="en-US" sz="2400" dirty="0">
                <a:solidFill>
                  <a:schemeClr val="accent3"/>
                </a:solidFill>
              </a:rPr>
              <a:t>-index/</a:t>
            </a:r>
          </a:p>
        </p:txBody>
      </p:sp>
    </p:spTree>
    <p:extLst>
      <p:ext uri="{BB962C8B-B14F-4D97-AF65-F5344CB8AC3E}">
        <p14:creationId xmlns:p14="http://schemas.microsoft.com/office/powerpoint/2010/main" val="3318960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2A82-A893-8244-ACD6-B0C403F27A66}"/>
              </a:ext>
            </a:extLst>
          </p:cNvPr>
          <p:cNvSpPr>
            <a:spLocks noGrp="1"/>
          </p:cNvSpPr>
          <p:nvPr>
            <p:ph type="title"/>
          </p:nvPr>
        </p:nvSpPr>
        <p:spPr/>
        <p:txBody>
          <a:bodyPr/>
          <a:lstStyle/>
          <a:p>
            <a:r>
              <a:rPr lang="en-US" dirty="0"/>
              <a:t>Growth of Python</a:t>
            </a:r>
          </a:p>
        </p:txBody>
      </p:sp>
      <p:pic>
        <p:nvPicPr>
          <p:cNvPr id="4" name="Picture 3">
            <a:extLst>
              <a:ext uri="{FF2B5EF4-FFF2-40B4-BE49-F238E27FC236}">
                <a16:creationId xmlns:a16="http://schemas.microsoft.com/office/drawing/2014/main" id="{514291CD-49BA-9E45-AB62-06DE2B336071}"/>
              </a:ext>
            </a:extLst>
          </p:cNvPr>
          <p:cNvPicPr>
            <a:picLocks noChangeAspect="1"/>
          </p:cNvPicPr>
          <p:nvPr/>
        </p:nvPicPr>
        <p:blipFill>
          <a:blip r:embed="rId2"/>
          <a:stretch>
            <a:fillRect/>
          </a:stretch>
        </p:blipFill>
        <p:spPr>
          <a:xfrm>
            <a:off x="1639884" y="1172084"/>
            <a:ext cx="8912231" cy="5152516"/>
          </a:xfrm>
          <a:prstGeom prst="rect">
            <a:avLst/>
          </a:prstGeom>
        </p:spPr>
      </p:pic>
      <p:sp>
        <p:nvSpPr>
          <p:cNvPr id="5" name="TextBox 4">
            <a:extLst>
              <a:ext uri="{FF2B5EF4-FFF2-40B4-BE49-F238E27FC236}">
                <a16:creationId xmlns:a16="http://schemas.microsoft.com/office/drawing/2014/main" id="{BA3131B6-310E-DA45-8F60-5D0389BD0739}"/>
              </a:ext>
            </a:extLst>
          </p:cNvPr>
          <p:cNvSpPr txBox="1"/>
          <p:nvPr/>
        </p:nvSpPr>
        <p:spPr>
          <a:xfrm>
            <a:off x="7239000" y="6432132"/>
            <a:ext cx="4767907" cy="400110"/>
          </a:xfrm>
          <a:prstGeom prst="rect">
            <a:avLst/>
          </a:prstGeom>
          <a:noFill/>
        </p:spPr>
        <p:txBody>
          <a:bodyPr wrap="none" rtlCol="0">
            <a:spAutoFit/>
          </a:bodyPr>
          <a:lstStyle/>
          <a:p>
            <a:pPr algn="r"/>
            <a:r>
              <a:rPr lang="en-US" sz="2000" dirty="0">
                <a:solidFill>
                  <a:schemeClr val="bg1"/>
                </a:solidFill>
                <a:hlinkClick r:id="rId3">
                  <a:extLst>
                    <a:ext uri="{A12FA001-AC4F-418D-AE19-62706E023703}">
                      <ahyp:hlinkClr xmlns:ahyp="http://schemas.microsoft.com/office/drawing/2018/hyperlinkcolor" val="tx"/>
                    </a:ext>
                  </a:extLst>
                </a:hlinkClick>
              </a:rPr>
              <a:t>https://insights.stackoverflow.com/trends</a:t>
            </a:r>
            <a:endParaRPr lang="en-US" sz="2000" dirty="0">
              <a:solidFill>
                <a:schemeClr val="bg1"/>
              </a:solidFill>
            </a:endParaRPr>
          </a:p>
        </p:txBody>
      </p:sp>
    </p:spTree>
    <p:extLst>
      <p:ext uri="{BB962C8B-B14F-4D97-AF65-F5344CB8AC3E}">
        <p14:creationId xmlns:p14="http://schemas.microsoft.com/office/powerpoint/2010/main" val="1950659919"/>
      </p:ext>
    </p:extLst>
  </p:cSld>
  <p:clrMapOvr>
    <a:masterClrMapping/>
  </p:clrMapOvr>
</p:sld>
</file>

<file path=ppt/theme/theme1.xml><?xml version="1.0" encoding="utf-8"?>
<a:theme xmlns:a="http://schemas.openxmlformats.org/drawingml/2006/main" name="dark-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ark-blue-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ark-blue-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ark-blue-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ark-blue-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ark-blue-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rk-blue-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ark-blue-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ark-blue-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{B0B4038A-C1B7-914A-B120-4AFE9E457026}tf10001071</Template>
  <TotalTime>23260</TotalTime>
  <Pages>4</Pages>
  <Words>669</Words>
  <Application>Microsoft Macintosh PowerPoint</Application>
  <PresentationFormat>Widescreen</PresentationFormat>
  <Paragraphs>73</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Times New Roman</vt:lpstr>
      <vt:lpstr>Wingdings</vt:lpstr>
      <vt:lpstr>dark-blue-template</vt:lpstr>
      <vt:lpstr>Python Overview</vt:lpstr>
      <vt:lpstr>MODFLOW 6 Unstructured Grids </vt:lpstr>
      <vt:lpstr>Motivations for Using Python</vt:lpstr>
      <vt:lpstr>Python and Reproducibility/Repeatability</vt:lpstr>
      <vt:lpstr>What is Python</vt:lpstr>
      <vt:lpstr>What does it mean to be pythonic?</vt:lpstr>
      <vt:lpstr>Advantages of Python</vt:lpstr>
      <vt:lpstr>TIOBE Index (December 2019)</vt:lpstr>
      <vt:lpstr>Growth of Python</vt:lpstr>
      <vt:lpstr>Disadvantages</vt:lpstr>
      <vt:lpstr>Python Scientific Ecosystem</vt:lpstr>
      <vt:lpstr>Python Versions</vt:lpstr>
      <vt:lpstr>Some “best practices” resources</vt:lpstr>
    </vt:vector>
  </TitlesOfParts>
  <Company>U.S. Geological Survey</Company>
  <LinksUpToDate>false</LinksUpToDate>
  <SharedDoc>false</SharedDoc>
  <HyperlinkBase>http://www.usgs.gov/visual-id/specs/slides/slide.html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cmorganwalp</dc:creator>
  <cp:keywords/>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Fienen, Michael N</cp:lastModifiedBy>
  <cp:revision>774</cp:revision>
  <cp:lastPrinted>2014-05-20T14:47:17Z</cp:lastPrinted>
  <dcterms:created xsi:type="dcterms:W3CDTF">2009-08-04T14:01:06Z</dcterms:created>
  <dcterms:modified xsi:type="dcterms:W3CDTF">2019-12-11T22:59:52Z</dcterms:modified>
</cp:coreProperties>
</file>