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7718E1-4BB3-4944-80F0-3494B1EBDA53}">
  <a:tblStyle styleId="{A17718E1-4BB3-4944-80F0-3494B1EBDA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4cced9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a4cced9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d5d7f8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d5d7f8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d5d7f8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d5d7f8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d5d7f8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d5d7f8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d5d7f8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d5d7f8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6d5d7f8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6d5d7f8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d5d7f8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d5d7f8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a46669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a46669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a466694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a466694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d5d7f80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d5d7f8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23c0da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23c0da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23c0da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23c0da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466694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466694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466694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466694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466694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466694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466694f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466694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466694f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466694f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466694f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466694f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21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21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21.png"/><Relationship Id="rId10" Type="http://schemas.openxmlformats.org/officeDocument/2006/relationships/image" Target="../media/image11.png"/><Relationship Id="rId12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IES and localization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215350" y="15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PESTPP-IES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188" y="728700"/>
            <a:ext cx="4048920" cy="37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54050" y="13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localization pt 1: spurious correlation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801" y="863575"/>
            <a:ext cx="4148657" cy="41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b="2292" l="0" r="0" t="9204"/>
          <a:stretch/>
        </p:blipFill>
        <p:spPr>
          <a:xfrm>
            <a:off x="52900" y="2177371"/>
            <a:ext cx="4519100" cy="14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type="title"/>
          </p:nvPr>
        </p:nvSpPr>
        <p:spPr>
          <a:xfrm>
            <a:off x="372200" y="1029600"/>
            <a:ext cx="38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causality vs correlation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10275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localization pt 2: low-rank approximation</a:t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2960425" y="4820400"/>
            <a:ext cx="618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Chen and Oliver (2017). Localization and regularization for iterative ensemble smoothers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401" y="928875"/>
            <a:ext cx="3930923" cy="389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10275" y="1152475"/>
            <a:ext cx="5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Too many reals = too many model runs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few reals &lt;  solution space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easy stuff: temporal localization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parameters can’t influence observations backwards-in-time (duh!)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Recharge in 2019 can’t influence heads in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parameters probably don’t influence observations too far into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some system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localization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49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and local state covariances in 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measured at a given location is only correlated (linearly) with other nearby temperatures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parameter estimation setting, its less clear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Physics</a:t>
            </a:r>
            <a:r>
              <a:rPr lang="en"/>
              <a:t> transmits parameter influence over large(r) distances and in complex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of active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75" y="0"/>
            <a:ext cx="2659026" cy="49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matrix-based localization is implemented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PESTPP-IES: ++ies_localizer(“loc.mat”)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list all adjustable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either groups or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list all non-zero weight 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either groups or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must range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column (par/pargp) is processed individually to build up the upgrade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lang="en"/>
              <a:t>embarrassingly</a:t>
            </a:r>
            <a:r>
              <a:rPr lang="en"/>
              <a:t> parallel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multi-threaded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3731175" y="4820400"/>
            <a:ext cx="54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(2019).  PEST++ users manual. https://github/usgs/pestpp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adaptive localization</a:t>
            </a: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725175" y="2690450"/>
            <a:ext cx="39843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Standard deviation of  parameter </a:t>
            </a:r>
            <a:r>
              <a:rPr i="1" lang="en" sz="1800">
                <a:solidFill>
                  <a:srgbClr val="00FFFF"/>
                </a:solidFill>
              </a:rPr>
              <a:t>par</a:t>
            </a:r>
            <a:r>
              <a:rPr baseline="-25000" i="1" lang="en" sz="1800">
                <a:solidFill>
                  <a:srgbClr val="00FFFF"/>
                </a:solidFill>
              </a:rPr>
              <a:t>j</a:t>
            </a:r>
            <a:r>
              <a:rPr lang="en" sz="1800">
                <a:solidFill>
                  <a:srgbClr val="00FFFF"/>
                </a:solidFill>
              </a:rPr>
              <a:t> and observation </a:t>
            </a:r>
            <a:r>
              <a:rPr i="1" lang="en" sz="1800">
                <a:solidFill>
                  <a:srgbClr val="00FFFF"/>
                </a:solidFill>
              </a:rPr>
              <a:t>obj</a:t>
            </a:r>
            <a:r>
              <a:rPr baseline="-25000" i="1" lang="en" sz="1800">
                <a:solidFill>
                  <a:srgbClr val="00FFFF"/>
                </a:solidFill>
              </a:rPr>
              <a:t>i</a:t>
            </a:r>
            <a:endParaRPr baseline="-25000" i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(“known”)</a:t>
            </a:r>
            <a:endParaRPr sz="1800">
              <a:solidFill>
                <a:srgbClr val="00FFFF"/>
              </a:solidFill>
            </a:endParaRPr>
          </a:p>
        </p:txBody>
      </p:sp>
      <p:cxnSp>
        <p:nvCxnSpPr>
          <p:cNvPr id="270" name="Google Shape;270;p40"/>
          <p:cNvCxnSpPr>
            <a:stCxn id="269" idx="0"/>
          </p:cNvCxnSpPr>
          <p:nvPr/>
        </p:nvCxnSpPr>
        <p:spPr>
          <a:xfrm flipH="1" rot="10800000">
            <a:off x="2717325" y="1538750"/>
            <a:ext cx="1766100" cy="1151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1" name="Google Shape;271;p40"/>
          <p:cNvSpPr txBox="1"/>
          <p:nvPr/>
        </p:nvSpPr>
        <p:spPr>
          <a:xfrm>
            <a:off x="5827750" y="2451675"/>
            <a:ext cx="31440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Pearson Correlation Coef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between parameter </a:t>
            </a:r>
            <a:r>
              <a:rPr i="1" lang="en" sz="1800">
                <a:solidFill>
                  <a:srgbClr val="00FFFF"/>
                </a:solidFill>
              </a:rPr>
              <a:t>par</a:t>
            </a:r>
            <a:r>
              <a:rPr baseline="-25000" i="1" lang="en" sz="1800">
                <a:solidFill>
                  <a:srgbClr val="00FFFF"/>
                </a:solidFill>
              </a:rPr>
              <a:t>j</a:t>
            </a:r>
            <a:r>
              <a:rPr lang="en" sz="1800">
                <a:solidFill>
                  <a:srgbClr val="00FFFF"/>
                </a:solidFill>
              </a:rPr>
              <a:t> and observation </a:t>
            </a:r>
            <a:r>
              <a:rPr i="1" lang="en" sz="1800">
                <a:solidFill>
                  <a:srgbClr val="00FFFF"/>
                </a:solidFill>
              </a:rPr>
              <a:t>obj</a:t>
            </a:r>
            <a:r>
              <a:rPr baseline="-25000" i="1" lang="en" sz="1800">
                <a:solidFill>
                  <a:srgbClr val="00FFFF"/>
                </a:solidFill>
              </a:rPr>
              <a:t>i</a:t>
            </a:r>
            <a:endParaRPr baseline="-25000" i="1" sz="1800">
              <a:solidFill>
                <a:srgbClr val="00FFFF"/>
              </a:solidFill>
            </a:endParaRPr>
          </a:p>
        </p:txBody>
      </p:sp>
      <p:cxnSp>
        <p:nvCxnSpPr>
          <p:cNvPr id="272" name="Google Shape;272;p40"/>
          <p:cNvCxnSpPr>
            <a:stCxn id="271" idx="0"/>
          </p:cNvCxnSpPr>
          <p:nvPr/>
        </p:nvCxnSpPr>
        <p:spPr>
          <a:xfrm rot="10800000">
            <a:off x="6216850" y="1538775"/>
            <a:ext cx="1182900" cy="912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3" name="Google Shape;273;p40"/>
          <p:cNvSpPr txBox="1"/>
          <p:nvPr/>
        </p:nvSpPr>
        <p:spPr>
          <a:xfrm>
            <a:off x="2916625" y="4820400"/>
            <a:ext cx="622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Anderson (2012). Localization and Sampling Error Correction in Ensemble Kalman Filter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Data Assimilation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92" y="795888"/>
            <a:ext cx="6625208" cy="79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adaptive localization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512300" y="4820400"/>
            <a:ext cx="76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Luo and Bakhta (2018). Towards Automatic And Adaptive Localization For Ensemble-Based History Matching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550"/>
            <a:ext cx="8839199" cy="379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adaptive localization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90237" r="0" t="0"/>
          <a:stretch/>
        </p:blipFill>
        <p:spPr>
          <a:xfrm>
            <a:off x="8198400" y="445037"/>
            <a:ext cx="456850" cy="4578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11231" l="0" r="59203" t="13033"/>
          <a:stretch/>
        </p:blipFill>
        <p:spPr>
          <a:xfrm>
            <a:off x="360500" y="1095725"/>
            <a:ext cx="2144824" cy="38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11607" l="51181" r="9694" t="14553"/>
          <a:stretch/>
        </p:blipFill>
        <p:spPr>
          <a:xfrm>
            <a:off x="5010675" y="1095725"/>
            <a:ext cx="2056924" cy="37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matrix + a</a:t>
            </a:r>
            <a:r>
              <a:rPr lang="en"/>
              <a:t>utomatic adaptive localization</a:t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00" y="1152600"/>
            <a:ext cx="73992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 very very dark art”</a:t>
            </a:r>
            <a:r>
              <a:rPr lang="en"/>
              <a:t> - J Doh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 b="0" l="1215" r="0" t="0"/>
          <a:stretch/>
        </p:blipFill>
        <p:spPr>
          <a:xfrm>
            <a:off x="367725" y="2174738"/>
            <a:ext cx="84085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8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28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p28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8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8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20" name="Google Shape;120;p28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1" name="Google Shape;121;p28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123" name="Google Shape;123;p28"/>
          <p:cNvCxnSpPr>
            <a:stCxn id="122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 rotWithShape="1">
          <a:blip r:embed="rId9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9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p29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9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29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9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41" name="Google Shape;141;p29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2" name="Google Shape;142;p29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144" name="Google Shape;144;p29"/>
          <p:cNvCxnSpPr>
            <a:stCxn id="143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4450" y="1271450"/>
            <a:ext cx="2007968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76992" y="1257575"/>
            <a:ext cx="320753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 rotWithShape="1">
          <a:blip r:embed="rId10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30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30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30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30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30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64" name="Google Shape;164;p30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5" name="Google Shape;165;p30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167" name="Google Shape;167;p30"/>
          <p:cNvCxnSpPr>
            <a:stCxn id="166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3000" y="946425"/>
            <a:ext cx="1880741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4450" y="1271450"/>
            <a:ext cx="2007968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6992" y="1257575"/>
            <a:ext cx="320753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 rotWithShape="1">
          <a:blip r:embed="rId11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2984050" y="1998348"/>
            <a:ext cx="3048900" cy="1506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9046" y="100008"/>
                  <a:pt x="34285" y="512"/>
                  <a:pt x="54285" y="59"/>
                </a:cubicBezTo>
                <a:cubicBezTo>
                  <a:pt x="74285" y="-394"/>
                  <a:pt x="109046" y="97734"/>
                  <a:pt x="120000" y="117272"/>
                </a:cubicBezTo>
              </a:path>
            </a:pathLst>
          </a:custGeom>
          <a:noFill/>
          <a:ln cap="flat" cmpd="sng" w="28575">
            <a:solidFill>
              <a:srgbClr val="448E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31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31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31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31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{A17718E1-4BB3-4944-80F0-3494B1EBDA53}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31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90" name="Google Shape;190;p31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192" name="Google Shape;192;p31"/>
          <p:cNvCxnSpPr>
            <a:stCxn id="191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93" name="Google Shape;193;p31"/>
          <p:cNvSpPr txBox="1"/>
          <p:nvPr/>
        </p:nvSpPr>
        <p:spPr>
          <a:xfrm>
            <a:off x="3536475" y="2438613"/>
            <a:ext cx="163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8EC8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448EC8"/>
                </a:solidFill>
                <a:latin typeface="Arial"/>
                <a:ea typeface="Arial"/>
                <a:cs typeface="Arial"/>
                <a:sym typeface="Arial"/>
              </a:rPr>
              <a:t>update via GLM</a:t>
            </a:r>
            <a:endParaRPr b="0" i="0" sz="1400" u="none" cap="none" strike="noStrike">
              <a:solidFill>
                <a:srgbClr val="448E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8EC8"/>
              </a:buClr>
              <a:buFont typeface="Arial"/>
              <a:buNone/>
            </a:pPr>
            <a:r>
              <a:rPr lang="en">
                <a:solidFill>
                  <a:srgbClr val="448EC8"/>
                </a:solidFill>
              </a:rPr>
              <a:t>(e.g. maths)</a:t>
            </a:r>
            <a:endParaRPr>
              <a:solidFill>
                <a:srgbClr val="448EC8"/>
              </a:solidFill>
            </a:endParaRPr>
          </a:p>
        </p:txBody>
      </p:sp>
      <p:cxnSp>
        <p:nvCxnSpPr>
          <p:cNvPr id="194" name="Google Shape;194;p31"/>
          <p:cNvCxnSpPr/>
          <p:nvPr/>
        </p:nvCxnSpPr>
        <p:spPr>
          <a:xfrm flipH="1">
            <a:off x="2936800" y="2404043"/>
            <a:ext cx="838200" cy="1146900"/>
          </a:xfrm>
          <a:prstGeom prst="straightConnector1">
            <a:avLst/>
          </a:prstGeom>
          <a:noFill/>
          <a:ln cap="flat" cmpd="sng" w="28575">
            <a:solidFill>
              <a:srgbClr val="448EC8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3000" y="946425"/>
            <a:ext cx="1880741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4450" y="1271450"/>
            <a:ext cx="2007968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6992" y="1257575"/>
            <a:ext cx="320753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11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12">
            <a:alphaModFix/>
          </a:blip>
          <a:srcRect b="0" l="1215" r="0" t="0"/>
          <a:stretch/>
        </p:blipFill>
        <p:spPr>
          <a:xfrm>
            <a:off x="256075" y="152400"/>
            <a:ext cx="8408550" cy="7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675" y="0"/>
            <a:ext cx="4664501" cy="46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title"/>
          </p:nvPr>
        </p:nvSpPr>
        <p:spPr>
          <a:xfrm>
            <a:off x="215350" y="15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PESTPP-IES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1950" y="863550"/>
            <a:ext cx="40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compatible with PEST(_HP)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“Just works”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++ again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element: ensemble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up to 15M pars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multi-threaded solver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3731175" y="4820400"/>
            <a:ext cx="54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(2019).  PEST++ users manual. https://github/usgs/pestpp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25" y="47300"/>
            <a:ext cx="4635799" cy="463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>
            <p:ph type="title"/>
          </p:nvPr>
        </p:nvSpPr>
        <p:spPr>
          <a:xfrm>
            <a:off x="215350" y="15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PESTPP-IES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1950" y="863550"/>
            <a:ext cx="40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Draw or read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Eval if needed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 upgrade matrices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per lambda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subset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 by default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 subset and find lowest phi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 remaining reals in best upgrade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3731175" y="4820400"/>
            <a:ext cx="54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(2019).  PEST++ users manual. https://github/usgs/pestpp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