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5" r:id="rId5"/>
    <p:sldId id="261" r:id="rId6"/>
    <p:sldId id="262" r:id="rId7"/>
    <p:sldId id="263" r:id="rId8"/>
    <p:sldId id="264" r:id="rId9"/>
    <p:sldId id="274" r:id="rId10"/>
    <p:sldId id="266" r:id="rId11"/>
    <p:sldId id="267" r:id="rId12"/>
    <p:sldId id="268" r:id="rId13"/>
    <p:sldId id="269" r:id="rId14"/>
    <p:sldId id="270" r:id="rId15"/>
    <p:sldId id="272" r:id="rId16"/>
    <p:sldId id="277" r:id="rId17"/>
    <p:sldId id="275"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7"/>
  </p:normalViewPr>
  <p:slideViewPr>
    <p:cSldViewPr snapToGrid="0" snapToObjects="1">
      <p:cViewPr>
        <p:scale>
          <a:sx n="106" d="100"/>
          <a:sy n="106" d="100"/>
        </p:scale>
        <p:origin x="79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FE157-9A50-4A67-8DB1-B742FD4A82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27A8A5-A9F8-41C6-B2D0-1951DFBBD07C}">
      <dgm:prSet custT="1"/>
      <dgm:spPr/>
      <dgm:t>
        <a:bodyPr/>
        <a:lstStyle/>
        <a:p>
          <a:pPr>
            <a:lnSpc>
              <a:spcPct val="100000"/>
            </a:lnSpc>
          </a:pPr>
          <a:r>
            <a:rPr lang="en-US" sz="1600" u="sng" dirty="0"/>
            <a:t>Customer reach</a:t>
          </a:r>
          <a:r>
            <a:rPr lang="en-US" sz="1600" dirty="0"/>
            <a:t>: Yellow cabs have a higher reach in 15 cities while pink cabs have 4 cities, but those cities tended to have a small user base. Also, Yellow have a higher user base.</a:t>
          </a:r>
        </a:p>
      </dgm:t>
    </dgm:pt>
    <dgm:pt modelId="{4ABD3C59-532A-4079-A0D3-D0D4A8638714}" type="parTrans" cxnId="{62A5A7DB-58CA-4EB9-A88E-F273167C298B}">
      <dgm:prSet/>
      <dgm:spPr/>
      <dgm:t>
        <a:bodyPr/>
        <a:lstStyle/>
        <a:p>
          <a:endParaRPr lang="en-US" sz="1600"/>
        </a:p>
      </dgm:t>
    </dgm:pt>
    <dgm:pt modelId="{B918AF35-AB03-405B-97D4-D460C8321EB0}" type="sibTrans" cxnId="{62A5A7DB-58CA-4EB9-A88E-F273167C298B}">
      <dgm:prSet/>
      <dgm:spPr/>
      <dgm:t>
        <a:bodyPr/>
        <a:lstStyle/>
        <a:p>
          <a:endParaRPr lang="en-US" sz="1600"/>
        </a:p>
      </dgm:t>
    </dgm:pt>
    <dgm:pt modelId="{213D7772-FB88-43B6-BE54-10526BA89F85}">
      <dgm:prSet custT="1"/>
      <dgm:spPr/>
      <dgm:t>
        <a:bodyPr/>
        <a:lstStyle/>
        <a:p>
          <a:pPr>
            <a:lnSpc>
              <a:spcPct val="100000"/>
            </a:lnSpc>
          </a:pPr>
          <a:r>
            <a:rPr lang="en-US" sz="1600" u="sng" dirty="0"/>
            <a:t>Cost &amp; Revenue correlation</a:t>
          </a:r>
          <a:r>
            <a:rPr lang="en-US" sz="1600" dirty="0"/>
            <a:t>: KM Travelled, cost of trip and price charged are strongly correlated. Also % markup on the ride has a medium positive correlation with price charged, hence higher price leads to higher markup percentage. </a:t>
          </a:r>
        </a:p>
      </dgm:t>
    </dgm:pt>
    <dgm:pt modelId="{C809E52F-72CE-4781-909F-4282E09D4384}" type="parTrans" cxnId="{9BC27EC9-8BCE-40E3-A340-3EB670FEB172}">
      <dgm:prSet/>
      <dgm:spPr/>
      <dgm:t>
        <a:bodyPr/>
        <a:lstStyle/>
        <a:p>
          <a:endParaRPr lang="en-US" sz="1600"/>
        </a:p>
      </dgm:t>
    </dgm:pt>
    <dgm:pt modelId="{8054063F-7C1C-40ED-86A4-867354D3D2EC}" type="sibTrans" cxnId="{9BC27EC9-8BCE-40E3-A340-3EB670FEB172}">
      <dgm:prSet/>
      <dgm:spPr/>
      <dgm:t>
        <a:bodyPr/>
        <a:lstStyle/>
        <a:p>
          <a:endParaRPr lang="en-US" sz="1600"/>
        </a:p>
      </dgm:t>
    </dgm:pt>
    <dgm:pt modelId="{8D6A8E78-A935-488B-BD54-1CA7CB34FFCD}">
      <dgm:prSet custT="1"/>
      <dgm:spPr/>
      <dgm:t>
        <a:bodyPr/>
        <a:lstStyle/>
        <a:p>
          <a:pPr>
            <a:lnSpc>
              <a:spcPct val="100000"/>
            </a:lnSpc>
          </a:pPr>
          <a:r>
            <a:rPr lang="en-US" sz="1600" u="sng" dirty="0"/>
            <a:t>Seasonality</a:t>
          </a:r>
          <a:r>
            <a:rPr lang="en-US" sz="1600" dirty="0"/>
            <a:t>: Cab industry has season of peaks and troughs in profits depending on the season of the year. During winter &amp; spring profits tend to fall while in summer &amp; fall profits tend to rise. </a:t>
          </a:r>
        </a:p>
      </dgm:t>
    </dgm:pt>
    <dgm:pt modelId="{55E39D24-CCAE-403D-8EA4-D485ED605B42}" type="parTrans" cxnId="{0B27B82F-8EA3-45DB-83B3-06CCBC99EF5C}">
      <dgm:prSet/>
      <dgm:spPr/>
      <dgm:t>
        <a:bodyPr/>
        <a:lstStyle/>
        <a:p>
          <a:endParaRPr lang="en-US" sz="1600"/>
        </a:p>
      </dgm:t>
    </dgm:pt>
    <dgm:pt modelId="{36C52FEE-FA18-4ABA-A7D8-755FB8A5E43D}" type="sibTrans" cxnId="{0B27B82F-8EA3-45DB-83B3-06CCBC99EF5C}">
      <dgm:prSet/>
      <dgm:spPr/>
      <dgm:t>
        <a:bodyPr/>
        <a:lstStyle/>
        <a:p>
          <a:endParaRPr lang="en-US" sz="1600"/>
        </a:p>
      </dgm:t>
    </dgm:pt>
    <dgm:pt modelId="{C98CA774-B1A5-4E9D-9119-E2425F07AD20}" type="pres">
      <dgm:prSet presAssocID="{2D5FE157-9A50-4A67-8DB1-B742FD4A820A}" presName="root" presStyleCnt="0">
        <dgm:presLayoutVars>
          <dgm:dir/>
          <dgm:resizeHandles val="exact"/>
        </dgm:presLayoutVars>
      </dgm:prSet>
      <dgm:spPr/>
    </dgm:pt>
    <dgm:pt modelId="{60343CFE-B0FB-4032-9BC3-9E2913722559}" type="pres">
      <dgm:prSet presAssocID="{4427A8A5-A9F8-41C6-B2D0-1951DFBBD07C}" presName="compNode" presStyleCnt="0"/>
      <dgm:spPr/>
    </dgm:pt>
    <dgm:pt modelId="{786477B9-B1E5-4319-AA61-C3ECD50B50D2}" type="pres">
      <dgm:prSet presAssocID="{4427A8A5-A9F8-41C6-B2D0-1951DFBBD07C}" presName="bgRect" presStyleLbl="bgShp" presStyleIdx="0" presStyleCnt="3"/>
      <dgm:spPr/>
    </dgm:pt>
    <dgm:pt modelId="{C86938AE-9A24-453D-B4B1-81AF2FF75110}" type="pres">
      <dgm:prSet presAssocID="{4427A8A5-A9F8-41C6-B2D0-1951DFBBD0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15C428C6-683F-4A63-B2A3-179BAC5DAD8E}" type="pres">
      <dgm:prSet presAssocID="{4427A8A5-A9F8-41C6-B2D0-1951DFBBD07C}" presName="spaceRect" presStyleCnt="0"/>
      <dgm:spPr/>
    </dgm:pt>
    <dgm:pt modelId="{A86973D1-D9F5-4B64-A105-313C596A0869}" type="pres">
      <dgm:prSet presAssocID="{4427A8A5-A9F8-41C6-B2D0-1951DFBBD07C}" presName="parTx" presStyleLbl="revTx" presStyleIdx="0" presStyleCnt="3">
        <dgm:presLayoutVars>
          <dgm:chMax val="0"/>
          <dgm:chPref val="0"/>
        </dgm:presLayoutVars>
      </dgm:prSet>
      <dgm:spPr/>
    </dgm:pt>
    <dgm:pt modelId="{BE308CA5-5ADA-4854-8A7D-43944609FE51}" type="pres">
      <dgm:prSet presAssocID="{B918AF35-AB03-405B-97D4-D460C8321EB0}" presName="sibTrans" presStyleCnt="0"/>
      <dgm:spPr/>
    </dgm:pt>
    <dgm:pt modelId="{644040E9-5325-4FA8-A006-1B6C09D14C6E}" type="pres">
      <dgm:prSet presAssocID="{213D7772-FB88-43B6-BE54-10526BA89F85}" presName="compNode" presStyleCnt="0"/>
      <dgm:spPr/>
    </dgm:pt>
    <dgm:pt modelId="{65D991E3-5A07-4849-AC81-07403C9D21FF}" type="pres">
      <dgm:prSet presAssocID="{213D7772-FB88-43B6-BE54-10526BA89F85}" presName="bgRect" presStyleLbl="bgShp" presStyleIdx="1" presStyleCnt="3"/>
      <dgm:spPr/>
    </dgm:pt>
    <dgm:pt modelId="{728625B1-6A19-4B48-A896-3797848D70A4}" type="pres">
      <dgm:prSet presAssocID="{213D7772-FB88-43B6-BE54-10526BA89F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ooter"/>
        </a:ext>
      </dgm:extLst>
    </dgm:pt>
    <dgm:pt modelId="{3FCECE6F-9DFD-4D85-AE5B-E3873A9C1024}" type="pres">
      <dgm:prSet presAssocID="{213D7772-FB88-43B6-BE54-10526BA89F85}" presName="spaceRect" presStyleCnt="0"/>
      <dgm:spPr/>
    </dgm:pt>
    <dgm:pt modelId="{6276840D-0ECD-4D16-BF82-63C0926FBBF2}" type="pres">
      <dgm:prSet presAssocID="{213D7772-FB88-43B6-BE54-10526BA89F85}" presName="parTx" presStyleLbl="revTx" presStyleIdx="1" presStyleCnt="3">
        <dgm:presLayoutVars>
          <dgm:chMax val="0"/>
          <dgm:chPref val="0"/>
        </dgm:presLayoutVars>
      </dgm:prSet>
      <dgm:spPr/>
    </dgm:pt>
    <dgm:pt modelId="{BE7062F3-7D2F-422A-ABC6-001A21F6A9AE}" type="pres">
      <dgm:prSet presAssocID="{8054063F-7C1C-40ED-86A4-867354D3D2EC}" presName="sibTrans" presStyleCnt="0"/>
      <dgm:spPr/>
    </dgm:pt>
    <dgm:pt modelId="{7EC117F0-0CC1-451D-8EB4-CD3CF880CA2E}" type="pres">
      <dgm:prSet presAssocID="{8D6A8E78-A935-488B-BD54-1CA7CB34FFCD}" presName="compNode" presStyleCnt="0"/>
      <dgm:spPr/>
    </dgm:pt>
    <dgm:pt modelId="{0DD2AD87-A419-465A-9819-B63D61EDAE3F}" type="pres">
      <dgm:prSet presAssocID="{8D6A8E78-A935-488B-BD54-1CA7CB34FFCD}" presName="bgRect" presStyleLbl="bgShp" presStyleIdx="2" presStyleCnt="3"/>
      <dgm:spPr/>
    </dgm:pt>
    <dgm:pt modelId="{98A724E1-E48E-4C30-A41D-F7F327947BFC}" type="pres">
      <dgm:prSet presAssocID="{8D6A8E78-A935-488B-BD54-1CA7CB34FF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nowflake"/>
        </a:ext>
      </dgm:extLst>
    </dgm:pt>
    <dgm:pt modelId="{46ED6DB2-FB93-4229-B3A0-0CF924F5F57F}" type="pres">
      <dgm:prSet presAssocID="{8D6A8E78-A935-488B-BD54-1CA7CB34FFCD}" presName="spaceRect" presStyleCnt="0"/>
      <dgm:spPr/>
    </dgm:pt>
    <dgm:pt modelId="{A45AA498-29EB-462D-AD7A-D3786841C57D}" type="pres">
      <dgm:prSet presAssocID="{8D6A8E78-A935-488B-BD54-1CA7CB34FFCD}" presName="parTx" presStyleLbl="revTx" presStyleIdx="2" presStyleCnt="3">
        <dgm:presLayoutVars>
          <dgm:chMax val="0"/>
          <dgm:chPref val="0"/>
        </dgm:presLayoutVars>
      </dgm:prSet>
      <dgm:spPr/>
    </dgm:pt>
  </dgm:ptLst>
  <dgm:cxnLst>
    <dgm:cxn modelId="{0FF39429-1D24-4C87-90B6-19EE21338DCE}" type="presOf" srcId="{4427A8A5-A9F8-41C6-B2D0-1951DFBBD07C}" destId="{A86973D1-D9F5-4B64-A105-313C596A0869}" srcOrd="0" destOrd="0" presId="urn:microsoft.com/office/officeart/2018/2/layout/IconVerticalSolidList"/>
    <dgm:cxn modelId="{0B27B82F-8EA3-45DB-83B3-06CCBC99EF5C}" srcId="{2D5FE157-9A50-4A67-8DB1-B742FD4A820A}" destId="{8D6A8E78-A935-488B-BD54-1CA7CB34FFCD}" srcOrd="2" destOrd="0" parTransId="{55E39D24-CCAE-403D-8EA4-D485ED605B42}" sibTransId="{36C52FEE-FA18-4ABA-A7D8-755FB8A5E43D}"/>
    <dgm:cxn modelId="{49E3D766-8E50-4FDA-8EE3-207B023B7722}" type="presOf" srcId="{8D6A8E78-A935-488B-BD54-1CA7CB34FFCD}" destId="{A45AA498-29EB-462D-AD7A-D3786841C57D}" srcOrd="0" destOrd="0" presId="urn:microsoft.com/office/officeart/2018/2/layout/IconVerticalSolidList"/>
    <dgm:cxn modelId="{DE030E9D-FD79-4951-B953-3E0DAD17918C}" type="presOf" srcId="{2D5FE157-9A50-4A67-8DB1-B742FD4A820A}" destId="{C98CA774-B1A5-4E9D-9119-E2425F07AD20}" srcOrd="0" destOrd="0" presId="urn:microsoft.com/office/officeart/2018/2/layout/IconVerticalSolidList"/>
    <dgm:cxn modelId="{9BC27EC9-8BCE-40E3-A340-3EB670FEB172}" srcId="{2D5FE157-9A50-4A67-8DB1-B742FD4A820A}" destId="{213D7772-FB88-43B6-BE54-10526BA89F85}" srcOrd="1" destOrd="0" parTransId="{C809E52F-72CE-4781-909F-4282E09D4384}" sibTransId="{8054063F-7C1C-40ED-86A4-867354D3D2EC}"/>
    <dgm:cxn modelId="{62A5A7DB-58CA-4EB9-A88E-F273167C298B}" srcId="{2D5FE157-9A50-4A67-8DB1-B742FD4A820A}" destId="{4427A8A5-A9F8-41C6-B2D0-1951DFBBD07C}" srcOrd="0" destOrd="0" parTransId="{4ABD3C59-532A-4079-A0D3-D0D4A8638714}" sibTransId="{B918AF35-AB03-405B-97D4-D460C8321EB0}"/>
    <dgm:cxn modelId="{22A758F4-BDA7-4DA0-A36F-F735A07BF4B5}" type="presOf" srcId="{213D7772-FB88-43B6-BE54-10526BA89F85}" destId="{6276840D-0ECD-4D16-BF82-63C0926FBBF2}" srcOrd="0" destOrd="0" presId="urn:microsoft.com/office/officeart/2018/2/layout/IconVerticalSolidList"/>
    <dgm:cxn modelId="{CD08FEB2-2641-487A-B28A-ECC6925C4DA9}" type="presParOf" srcId="{C98CA774-B1A5-4E9D-9119-E2425F07AD20}" destId="{60343CFE-B0FB-4032-9BC3-9E2913722559}" srcOrd="0" destOrd="0" presId="urn:microsoft.com/office/officeart/2018/2/layout/IconVerticalSolidList"/>
    <dgm:cxn modelId="{8705872F-4337-419F-8EF6-E0C9037F010B}" type="presParOf" srcId="{60343CFE-B0FB-4032-9BC3-9E2913722559}" destId="{786477B9-B1E5-4319-AA61-C3ECD50B50D2}" srcOrd="0" destOrd="0" presId="urn:microsoft.com/office/officeart/2018/2/layout/IconVerticalSolidList"/>
    <dgm:cxn modelId="{EF8DADED-53EE-4886-AC37-CA83180635BC}" type="presParOf" srcId="{60343CFE-B0FB-4032-9BC3-9E2913722559}" destId="{C86938AE-9A24-453D-B4B1-81AF2FF75110}" srcOrd="1" destOrd="0" presId="urn:microsoft.com/office/officeart/2018/2/layout/IconVerticalSolidList"/>
    <dgm:cxn modelId="{18122142-CEAA-40E5-BA26-5FC13D2389DF}" type="presParOf" srcId="{60343CFE-B0FB-4032-9BC3-9E2913722559}" destId="{15C428C6-683F-4A63-B2A3-179BAC5DAD8E}" srcOrd="2" destOrd="0" presId="urn:microsoft.com/office/officeart/2018/2/layout/IconVerticalSolidList"/>
    <dgm:cxn modelId="{1B12FB4D-3D55-4077-94AC-EE9DE3D66944}" type="presParOf" srcId="{60343CFE-B0FB-4032-9BC3-9E2913722559}" destId="{A86973D1-D9F5-4B64-A105-313C596A0869}" srcOrd="3" destOrd="0" presId="urn:microsoft.com/office/officeart/2018/2/layout/IconVerticalSolidList"/>
    <dgm:cxn modelId="{B2C925DB-980F-4660-AD6E-ECAC12B93457}" type="presParOf" srcId="{C98CA774-B1A5-4E9D-9119-E2425F07AD20}" destId="{BE308CA5-5ADA-4854-8A7D-43944609FE51}" srcOrd="1" destOrd="0" presId="urn:microsoft.com/office/officeart/2018/2/layout/IconVerticalSolidList"/>
    <dgm:cxn modelId="{80CDA7AC-C63E-4060-BA2B-24A185D252AA}" type="presParOf" srcId="{C98CA774-B1A5-4E9D-9119-E2425F07AD20}" destId="{644040E9-5325-4FA8-A006-1B6C09D14C6E}" srcOrd="2" destOrd="0" presId="urn:microsoft.com/office/officeart/2018/2/layout/IconVerticalSolidList"/>
    <dgm:cxn modelId="{B5D95D46-E021-4103-B459-E50FC84DCB81}" type="presParOf" srcId="{644040E9-5325-4FA8-A006-1B6C09D14C6E}" destId="{65D991E3-5A07-4849-AC81-07403C9D21FF}" srcOrd="0" destOrd="0" presId="urn:microsoft.com/office/officeart/2018/2/layout/IconVerticalSolidList"/>
    <dgm:cxn modelId="{632E15E2-B024-4385-A2CF-9FB53B5E6DBA}" type="presParOf" srcId="{644040E9-5325-4FA8-A006-1B6C09D14C6E}" destId="{728625B1-6A19-4B48-A896-3797848D70A4}" srcOrd="1" destOrd="0" presId="urn:microsoft.com/office/officeart/2018/2/layout/IconVerticalSolidList"/>
    <dgm:cxn modelId="{28328935-E2EC-472A-891B-7F5852401DB3}" type="presParOf" srcId="{644040E9-5325-4FA8-A006-1B6C09D14C6E}" destId="{3FCECE6F-9DFD-4D85-AE5B-E3873A9C1024}" srcOrd="2" destOrd="0" presId="urn:microsoft.com/office/officeart/2018/2/layout/IconVerticalSolidList"/>
    <dgm:cxn modelId="{08CBEE1C-7099-495E-9994-B954A0C87B71}" type="presParOf" srcId="{644040E9-5325-4FA8-A006-1B6C09D14C6E}" destId="{6276840D-0ECD-4D16-BF82-63C0926FBBF2}" srcOrd="3" destOrd="0" presId="urn:microsoft.com/office/officeart/2018/2/layout/IconVerticalSolidList"/>
    <dgm:cxn modelId="{D596802B-21C7-4038-A755-63675671537B}" type="presParOf" srcId="{C98CA774-B1A5-4E9D-9119-E2425F07AD20}" destId="{BE7062F3-7D2F-422A-ABC6-001A21F6A9AE}" srcOrd="3" destOrd="0" presId="urn:microsoft.com/office/officeart/2018/2/layout/IconVerticalSolidList"/>
    <dgm:cxn modelId="{37C63D54-FFEB-4C88-AB52-BA33AD1832C9}" type="presParOf" srcId="{C98CA774-B1A5-4E9D-9119-E2425F07AD20}" destId="{7EC117F0-0CC1-451D-8EB4-CD3CF880CA2E}" srcOrd="4" destOrd="0" presId="urn:microsoft.com/office/officeart/2018/2/layout/IconVerticalSolidList"/>
    <dgm:cxn modelId="{6D2257DA-6FE2-42F2-9491-F3D92E9E6459}" type="presParOf" srcId="{7EC117F0-0CC1-451D-8EB4-CD3CF880CA2E}" destId="{0DD2AD87-A419-465A-9819-B63D61EDAE3F}" srcOrd="0" destOrd="0" presId="urn:microsoft.com/office/officeart/2018/2/layout/IconVerticalSolidList"/>
    <dgm:cxn modelId="{BE4F3EC9-AAF7-4F86-9800-170154F4BC52}" type="presParOf" srcId="{7EC117F0-0CC1-451D-8EB4-CD3CF880CA2E}" destId="{98A724E1-E48E-4C30-A41D-F7F327947BFC}" srcOrd="1" destOrd="0" presId="urn:microsoft.com/office/officeart/2018/2/layout/IconVerticalSolidList"/>
    <dgm:cxn modelId="{E3B2DCD2-9BA0-4D34-A492-44E48E45C530}" type="presParOf" srcId="{7EC117F0-0CC1-451D-8EB4-CD3CF880CA2E}" destId="{46ED6DB2-FB93-4229-B3A0-0CF924F5F57F}" srcOrd="2" destOrd="0" presId="urn:microsoft.com/office/officeart/2018/2/layout/IconVerticalSolidList"/>
    <dgm:cxn modelId="{38BCB8F0-9697-406C-BD3A-0047BB89ED26}" type="presParOf" srcId="{7EC117F0-0CC1-451D-8EB4-CD3CF880CA2E}" destId="{A45AA498-29EB-462D-AD7A-D3786841C5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FFEC95-DF0B-47BC-A1E8-E63CA7A71ED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D2A7131-9DE6-477B-8672-DB309187A491}">
      <dgm:prSet/>
      <dgm:spPr/>
      <dgm:t>
        <a:bodyPr/>
        <a:lstStyle/>
        <a:p>
          <a:r>
            <a:rPr lang="en-US" u="sng" dirty="0"/>
            <a:t>Profit per KM</a:t>
          </a:r>
          <a:r>
            <a:rPr lang="en-US" dirty="0"/>
            <a:t>: Yellow cabs tend to be more profitable in each ride despite the distance being travelled since they are able to charge a higher markup price</a:t>
          </a:r>
        </a:p>
      </dgm:t>
    </dgm:pt>
    <dgm:pt modelId="{08AE3C83-5EDA-420D-BB27-A7C124427DE6}" type="parTrans" cxnId="{97A52632-75A7-40B7-B0FA-119E00D35BCE}">
      <dgm:prSet/>
      <dgm:spPr/>
      <dgm:t>
        <a:bodyPr/>
        <a:lstStyle/>
        <a:p>
          <a:endParaRPr lang="en-US"/>
        </a:p>
      </dgm:t>
    </dgm:pt>
    <dgm:pt modelId="{42973E1D-73B3-4D9A-967C-A69D753E8A26}" type="sibTrans" cxnId="{97A52632-75A7-40B7-B0FA-119E00D35BCE}">
      <dgm:prSet/>
      <dgm:spPr/>
      <dgm:t>
        <a:bodyPr/>
        <a:lstStyle/>
        <a:p>
          <a:endParaRPr lang="en-US"/>
        </a:p>
      </dgm:t>
    </dgm:pt>
    <dgm:pt modelId="{F0004EA8-4E0F-420E-98DA-A47374E975B9}">
      <dgm:prSet/>
      <dgm:spPr/>
      <dgm:t>
        <a:bodyPr/>
        <a:lstStyle/>
        <a:p>
          <a:r>
            <a:rPr lang="en-US" u="sng"/>
            <a:t>User distance reach</a:t>
          </a:r>
          <a:r>
            <a:rPr lang="en-US"/>
            <a:t>: Yellow cabs tend to have a larger reach overall despite distance being travelled as more customers use Yellow cabs within all distances.</a:t>
          </a:r>
        </a:p>
      </dgm:t>
    </dgm:pt>
    <dgm:pt modelId="{720ED5FE-E80D-4103-B501-B91D16FB8390}" type="parTrans" cxnId="{C1641164-3EB2-46D3-8AFA-70F3934C51FA}">
      <dgm:prSet/>
      <dgm:spPr/>
      <dgm:t>
        <a:bodyPr/>
        <a:lstStyle/>
        <a:p>
          <a:endParaRPr lang="en-US"/>
        </a:p>
      </dgm:t>
    </dgm:pt>
    <dgm:pt modelId="{4518FCD6-8936-49AA-81DE-D17507D1B124}" type="sibTrans" cxnId="{C1641164-3EB2-46D3-8AFA-70F3934C51FA}">
      <dgm:prSet/>
      <dgm:spPr/>
      <dgm:t>
        <a:bodyPr/>
        <a:lstStyle/>
        <a:p>
          <a:endParaRPr lang="en-US"/>
        </a:p>
      </dgm:t>
    </dgm:pt>
    <dgm:pt modelId="{4D812C44-0D80-4AA8-B895-95AF284A6661}">
      <dgm:prSet/>
      <dgm:spPr/>
      <dgm:t>
        <a:bodyPr/>
        <a:lstStyle/>
        <a:p>
          <a:r>
            <a:rPr lang="en-US" u="sng"/>
            <a:t>Yearly Profits: </a:t>
          </a:r>
          <a:r>
            <a:rPr lang="en-US"/>
            <a:t>Cab industry has experienced a trend in decrease in revenue and profits while cost stayed constant. In terms of yearly profit trends, Yellow cabs have experienced a more negative trend than pink cabs.</a:t>
          </a:r>
        </a:p>
      </dgm:t>
    </dgm:pt>
    <dgm:pt modelId="{7E353BBB-57E7-48B0-A771-7F413875AE4C}" type="parTrans" cxnId="{51740BEA-260C-43C0-9F08-B96AC48FC9FA}">
      <dgm:prSet/>
      <dgm:spPr/>
      <dgm:t>
        <a:bodyPr/>
        <a:lstStyle/>
        <a:p>
          <a:endParaRPr lang="en-US"/>
        </a:p>
      </dgm:t>
    </dgm:pt>
    <dgm:pt modelId="{951A6C0C-6A9D-4BB3-996F-4EE7B4CD14EF}" type="sibTrans" cxnId="{51740BEA-260C-43C0-9F08-B96AC48FC9FA}">
      <dgm:prSet/>
      <dgm:spPr/>
      <dgm:t>
        <a:bodyPr/>
        <a:lstStyle/>
        <a:p>
          <a:endParaRPr lang="en-US"/>
        </a:p>
      </dgm:t>
    </dgm:pt>
    <dgm:pt modelId="{84DC8087-A94F-49AF-9D9D-D7D53FE63B46}" type="pres">
      <dgm:prSet presAssocID="{EAFFEC95-DF0B-47BC-A1E8-E63CA7A71ED1}" presName="root" presStyleCnt="0">
        <dgm:presLayoutVars>
          <dgm:dir/>
          <dgm:resizeHandles val="exact"/>
        </dgm:presLayoutVars>
      </dgm:prSet>
      <dgm:spPr/>
    </dgm:pt>
    <dgm:pt modelId="{AF433619-67C3-4987-B4AF-58870F470619}" type="pres">
      <dgm:prSet presAssocID="{AD2A7131-9DE6-477B-8672-DB309187A491}" presName="compNode" presStyleCnt="0"/>
      <dgm:spPr/>
    </dgm:pt>
    <dgm:pt modelId="{A2FD9D60-55CC-4708-A34B-DCD2335AE2F8}" type="pres">
      <dgm:prSet presAssocID="{AD2A7131-9DE6-477B-8672-DB309187A491}" presName="bgRect" presStyleLbl="bgShp" presStyleIdx="0" presStyleCnt="3"/>
      <dgm:spPr/>
    </dgm:pt>
    <dgm:pt modelId="{4B187C01-CF89-457A-BA14-73AC592F2AFE}" type="pres">
      <dgm:prSet presAssocID="{AD2A7131-9DE6-477B-8672-DB309187A49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sed book outline"/>
        </a:ext>
      </dgm:extLst>
    </dgm:pt>
    <dgm:pt modelId="{AB1FBC2A-2AC7-4E7B-8A23-9BEB24890A62}" type="pres">
      <dgm:prSet presAssocID="{AD2A7131-9DE6-477B-8672-DB309187A491}" presName="spaceRect" presStyleCnt="0"/>
      <dgm:spPr/>
    </dgm:pt>
    <dgm:pt modelId="{C2123289-20F9-40D2-985F-E9C890FCFA37}" type="pres">
      <dgm:prSet presAssocID="{AD2A7131-9DE6-477B-8672-DB309187A491}" presName="parTx" presStyleLbl="revTx" presStyleIdx="0" presStyleCnt="3">
        <dgm:presLayoutVars>
          <dgm:chMax val="0"/>
          <dgm:chPref val="0"/>
        </dgm:presLayoutVars>
      </dgm:prSet>
      <dgm:spPr/>
    </dgm:pt>
    <dgm:pt modelId="{46ED8190-F94D-4B70-84E9-5D248E094F2F}" type="pres">
      <dgm:prSet presAssocID="{42973E1D-73B3-4D9A-967C-A69D753E8A26}" presName="sibTrans" presStyleCnt="0"/>
      <dgm:spPr/>
    </dgm:pt>
    <dgm:pt modelId="{57F95971-80D5-456C-810A-D4D79B2EA2A4}" type="pres">
      <dgm:prSet presAssocID="{F0004EA8-4E0F-420E-98DA-A47374E975B9}" presName="compNode" presStyleCnt="0"/>
      <dgm:spPr/>
    </dgm:pt>
    <dgm:pt modelId="{24A2825A-8708-4F4D-B505-4AE0620287D9}" type="pres">
      <dgm:prSet presAssocID="{F0004EA8-4E0F-420E-98DA-A47374E975B9}" presName="bgRect" presStyleLbl="bgShp" presStyleIdx="1" presStyleCnt="3"/>
      <dgm:spPr/>
    </dgm:pt>
    <dgm:pt modelId="{13D518AD-D3F1-47C8-9837-E6DC0FC42242}" type="pres">
      <dgm:prSet presAssocID="{F0004EA8-4E0F-420E-98DA-A47374E975B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xi with solid fill"/>
        </a:ext>
      </dgm:extLst>
    </dgm:pt>
    <dgm:pt modelId="{04A82E43-62EE-421B-92DC-72968D40E25D}" type="pres">
      <dgm:prSet presAssocID="{F0004EA8-4E0F-420E-98DA-A47374E975B9}" presName="spaceRect" presStyleCnt="0"/>
      <dgm:spPr/>
    </dgm:pt>
    <dgm:pt modelId="{AEABA26E-8367-4C44-AAF2-15D25456250F}" type="pres">
      <dgm:prSet presAssocID="{F0004EA8-4E0F-420E-98DA-A47374E975B9}" presName="parTx" presStyleLbl="revTx" presStyleIdx="1" presStyleCnt="3">
        <dgm:presLayoutVars>
          <dgm:chMax val="0"/>
          <dgm:chPref val="0"/>
        </dgm:presLayoutVars>
      </dgm:prSet>
      <dgm:spPr/>
    </dgm:pt>
    <dgm:pt modelId="{242BECCC-876F-49F7-B705-6CC5C4AF7422}" type="pres">
      <dgm:prSet presAssocID="{4518FCD6-8936-49AA-81DE-D17507D1B124}" presName="sibTrans" presStyleCnt="0"/>
      <dgm:spPr/>
    </dgm:pt>
    <dgm:pt modelId="{3F131F42-16D2-4C6D-AEA9-37436ED7BF41}" type="pres">
      <dgm:prSet presAssocID="{4D812C44-0D80-4AA8-B895-95AF284A6661}" presName="compNode" presStyleCnt="0"/>
      <dgm:spPr/>
    </dgm:pt>
    <dgm:pt modelId="{C5C3D214-DCF5-442D-823E-DE81769B2FAD}" type="pres">
      <dgm:prSet presAssocID="{4D812C44-0D80-4AA8-B895-95AF284A6661}" presName="bgRect" presStyleLbl="bgShp" presStyleIdx="2" presStyleCnt="3"/>
      <dgm:spPr/>
    </dgm:pt>
    <dgm:pt modelId="{5034F6BD-4568-418C-8151-48EA64B0E669}" type="pres">
      <dgm:prSet presAssocID="{4D812C44-0D80-4AA8-B895-95AF284A6661}"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ar"/>
        </a:ext>
      </dgm:extLst>
    </dgm:pt>
    <dgm:pt modelId="{96ECAA53-D120-4D3C-86D3-B4227D5A0F3C}" type="pres">
      <dgm:prSet presAssocID="{4D812C44-0D80-4AA8-B895-95AF284A6661}" presName="spaceRect" presStyleCnt="0"/>
      <dgm:spPr/>
    </dgm:pt>
    <dgm:pt modelId="{47FCFBB9-459F-4BED-9D3B-3E5BDE41780B}" type="pres">
      <dgm:prSet presAssocID="{4D812C44-0D80-4AA8-B895-95AF284A6661}" presName="parTx" presStyleLbl="revTx" presStyleIdx="2" presStyleCnt="3">
        <dgm:presLayoutVars>
          <dgm:chMax val="0"/>
          <dgm:chPref val="0"/>
        </dgm:presLayoutVars>
      </dgm:prSet>
      <dgm:spPr/>
    </dgm:pt>
  </dgm:ptLst>
  <dgm:cxnLst>
    <dgm:cxn modelId="{3102790E-FC99-48D1-AC73-318F079DC019}" type="presOf" srcId="{F0004EA8-4E0F-420E-98DA-A47374E975B9}" destId="{AEABA26E-8367-4C44-AAF2-15D25456250F}" srcOrd="0" destOrd="0" presId="urn:microsoft.com/office/officeart/2018/2/layout/IconVerticalSolidList"/>
    <dgm:cxn modelId="{FA953E10-38A2-4CE0-8149-E1766F78625E}" type="presOf" srcId="{4D812C44-0D80-4AA8-B895-95AF284A6661}" destId="{47FCFBB9-459F-4BED-9D3B-3E5BDE41780B}" srcOrd="0" destOrd="0" presId="urn:microsoft.com/office/officeart/2018/2/layout/IconVerticalSolidList"/>
    <dgm:cxn modelId="{97A52632-75A7-40B7-B0FA-119E00D35BCE}" srcId="{EAFFEC95-DF0B-47BC-A1E8-E63CA7A71ED1}" destId="{AD2A7131-9DE6-477B-8672-DB309187A491}" srcOrd="0" destOrd="0" parTransId="{08AE3C83-5EDA-420D-BB27-A7C124427DE6}" sibTransId="{42973E1D-73B3-4D9A-967C-A69D753E8A26}"/>
    <dgm:cxn modelId="{C1641164-3EB2-46D3-8AFA-70F3934C51FA}" srcId="{EAFFEC95-DF0B-47BC-A1E8-E63CA7A71ED1}" destId="{F0004EA8-4E0F-420E-98DA-A47374E975B9}" srcOrd="1" destOrd="0" parTransId="{720ED5FE-E80D-4103-B501-B91D16FB8390}" sibTransId="{4518FCD6-8936-49AA-81DE-D17507D1B124}"/>
    <dgm:cxn modelId="{55838F65-6B80-49AA-967E-4004BEEC5077}" type="presOf" srcId="{AD2A7131-9DE6-477B-8672-DB309187A491}" destId="{C2123289-20F9-40D2-985F-E9C890FCFA37}" srcOrd="0" destOrd="0" presId="urn:microsoft.com/office/officeart/2018/2/layout/IconVerticalSolidList"/>
    <dgm:cxn modelId="{72823D9B-6D28-402C-B050-5B63782AE015}" type="presOf" srcId="{EAFFEC95-DF0B-47BC-A1E8-E63CA7A71ED1}" destId="{84DC8087-A94F-49AF-9D9D-D7D53FE63B46}" srcOrd="0" destOrd="0" presId="urn:microsoft.com/office/officeart/2018/2/layout/IconVerticalSolidList"/>
    <dgm:cxn modelId="{51740BEA-260C-43C0-9F08-B96AC48FC9FA}" srcId="{EAFFEC95-DF0B-47BC-A1E8-E63CA7A71ED1}" destId="{4D812C44-0D80-4AA8-B895-95AF284A6661}" srcOrd="2" destOrd="0" parTransId="{7E353BBB-57E7-48B0-A771-7F413875AE4C}" sibTransId="{951A6C0C-6A9D-4BB3-996F-4EE7B4CD14EF}"/>
    <dgm:cxn modelId="{B95A5F34-F228-49C1-A2E2-B442EC34C2F3}" type="presParOf" srcId="{84DC8087-A94F-49AF-9D9D-D7D53FE63B46}" destId="{AF433619-67C3-4987-B4AF-58870F470619}" srcOrd="0" destOrd="0" presId="urn:microsoft.com/office/officeart/2018/2/layout/IconVerticalSolidList"/>
    <dgm:cxn modelId="{DDA23A12-F091-489C-A163-754E5E3E5F11}" type="presParOf" srcId="{AF433619-67C3-4987-B4AF-58870F470619}" destId="{A2FD9D60-55CC-4708-A34B-DCD2335AE2F8}" srcOrd="0" destOrd="0" presId="urn:microsoft.com/office/officeart/2018/2/layout/IconVerticalSolidList"/>
    <dgm:cxn modelId="{74F74FF7-2E27-4C98-947C-80519962635A}" type="presParOf" srcId="{AF433619-67C3-4987-B4AF-58870F470619}" destId="{4B187C01-CF89-457A-BA14-73AC592F2AFE}" srcOrd="1" destOrd="0" presId="urn:microsoft.com/office/officeart/2018/2/layout/IconVerticalSolidList"/>
    <dgm:cxn modelId="{34C018E1-5B98-49F9-96EE-0CE926B2BF50}" type="presParOf" srcId="{AF433619-67C3-4987-B4AF-58870F470619}" destId="{AB1FBC2A-2AC7-4E7B-8A23-9BEB24890A62}" srcOrd="2" destOrd="0" presId="urn:microsoft.com/office/officeart/2018/2/layout/IconVerticalSolidList"/>
    <dgm:cxn modelId="{0E07B5EB-DF56-4D57-B862-CEF256F7E7DB}" type="presParOf" srcId="{AF433619-67C3-4987-B4AF-58870F470619}" destId="{C2123289-20F9-40D2-985F-E9C890FCFA37}" srcOrd="3" destOrd="0" presId="urn:microsoft.com/office/officeart/2018/2/layout/IconVerticalSolidList"/>
    <dgm:cxn modelId="{11E49DC7-6261-42A1-ADF4-DFA1139F7D5A}" type="presParOf" srcId="{84DC8087-A94F-49AF-9D9D-D7D53FE63B46}" destId="{46ED8190-F94D-4B70-84E9-5D248E094F2F}" srcOrd="1" destOrd="0" presId="urn:microsoft.com/office/officeart/2018/2/layout/IconVerticalSolidList"/>
    <dgm:cxn modelId="{71EFBB5A-2BA9-46D0-8A9A-B4E18EE32C52}" type="presParOf" srcId="{84DC8087-A94F-49AF-9D9D-D7D53FE63B46}" destId="{57F95971-80D5-456C-810A-D4D79B2EA2A4}" srcOrd="2" destOrd="0" presId="urn:microsoft.com/office/officeart/2018/2/layout/IconVerticalSolidList"/>
    <dgm:cxn modelId="{B297A949-092E-4F39-B984-F06D3807E31C}" type="presParOf" srcId="{57F95971-80D5-456C-810A-D4D79B2EA2A4}" destId="{24A2825A-8708-4F4D-B505-4AE0620287D9}" srcOrd="0" destOrd="0" presId="urn:microsoft.com/office/officeart/2018/2/layout/IconVerticalSolidList"/>
    <dgm:cxn modelId="{1FE1B042-D339-4DE7-AAD5-869C86850FC0}" type="presParOf" srcId="{57F95971-80D5-456C-810A-D4D79B2EA2A4}" destId="{13D518AD-D3F1-47C8-9837-E6DC0FC42242}" srcOrd="1" destOrd="0" presId="urn:microsoft.com/office/officeart/2018/2/layout/IconVerticalSolidList"/>
    <dgm:cxn modelId="{C493BEB2-C505-47C2-9C37-B3A24281E343}" type="presParOf" srcId="{57F95971-80D5-456C-810A-D4D79B2EA2A4}" destId="{04A82E43-62EE-421B-92DC-72968D40E25D}" srcOrd="2" destOrd="0" presId="urn:microsoft.com/office/officeart/2018/2/layout/IconVerticalSolidList"/>
    <dgm:cxn modelId="{943E858B-9EC1-42CF-8F7D-805A0D221904}" type="presParOf" srcId="{57F95971-80D5-456C-810A-D4D79B2EA2A4}" destId="{AEABA26E-8367-4C44-AAF2-15D25456250F}" srcOrd="3" destOrd="0" presId="urn:microsoft.com/office/officeart/2018/2/layout/IconVerticalSolidList"/>
    <dgm:cxn modelId="{8828CCC1-C621-4E16-92D2-B6B84BFFEAE8}" type="presParOf" srcId="{84DC8087-A94F-49AF-9D9D-D7D53FE63B46}" destId="{242BECCC-876F-49F7-B705-6CC5C4AF7422}" srcOrd="3" destOrd="0" presId="urn:microsoft.com/office/officeart/2018/2/layout/IconVerticalSolidList"/>
    <dgm:cxn modelId="{FE81D62A-0E92-44A0-A398-689CD6649C8E}" type="presParOf" srcId="{84DC8087-A94F-49AF-9D9D-D7D53FE63B46}" destId="{3F131F42-16D2-4C6D-AEA9-37436ED7BF41}" srcOrd="4" destOrd="0" presId="urn:microsoft.com/office/officeart/2018/2/layout/IconVerticalSolidList"/>
    <dgm:cxn modelId="{A3EB5DAB-FEA6-4E84-BFBA-9C0BA8AB9548}" type="presParOf" srcId="{3F131F42-16D2-4C6D-AEA9-37436ED7BF41}" destId="{C5C3D214-DCF5-442D-823E-DE81769B2FAD}" srcOrd="0" destOrd="0" presId="urn:microsoft.com/office/officeart/2018/2/layout/IconVerticalSolidList"/>
    <dgm:cxn modelId="{EDD8073D-2C2D-49CB-86BD-7F892C1CA01D}" type="presParOf" srcId="{3F131F42-16D2-4C6D-AEA9-37436ED7BF41}" destId="{5034F6BD-4568-418C-8151-48EA64B0E669}" srcOrd="1" destOrd="0" presId="urn:microsoft.com/office/officeart/2018/2/layout/IconVerticalSolidList"/>
    <dgm:cxn modelId="{805C78B5-39B8-4ADF-A93B-EF7017A99D99}" type="presParOf" srcId="{3F131F42-16D2-4C6D-AEA9-37436ED7BF41}" destId="{96ECAA53-D120-4D3C-86D3-B4227D5A0F3C}" srcOrd="2" destOrd="0" presId="urn:microsoft.com/office/officeart/2018/2/layout/IconVerticalSolidList"/>
    <dgm:cxn modelId="{989903D5-9E49-423B-9402-FCCFF9D7F00D}" type="presParOf" srcId="{3F131F42-16D2-4C6D-AEA9-37436ED7BF41}" destId="{47FCFBB9-459F-4BED-9D3B-3E5BDE4178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FFEC95-DF0B-47BC-A1E8-E63CA7A71ED1}"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D2A7131-9DE6-477B-8672-DB309187A491}">
      <dgm:prSet/>
      <dgm:spPr/>
      <dgm:t>
        <a:bodyPr/>
        <a:lstStyle/>
        <a:p>
          <a:r>
            <a:rPr lang="en-US" b="0" i="0" u="sng" dirty="0"/>
            <a:t>Gender reach</a:t>
          </a:r>
          <a:r>
            <a:rPr lang="en-US" b="0" i="0" dirty="0"/>
            <a:t>: Yellow cabs tend to be customer preference when choosing cabs, however males tend to have a stronger preference for yellow cabs than females.</a:t>
          </a:r>
          <a:endParaRPr lang="en-US" dirty="0"/>
        </a:p>
      </dgm:t>
    </dgm:pt>
    <dgm:pt modelId="{08AE3C83-5EDA-420D-BB27-A7C124427DE6}" type="parTrans" cxnId="{97A52632-75A7-40B7-B0FA-119E00D35BCE}">
      <dgm:prSet/>
      <dgm:spPr/>
      <dgm:t>
        <a:bodyPr/>
        <a:lstStyle/>
        <a:p>
          <a:endParaRPr lang="en-US"/>
        </a:p>
      </dgm:t>
    </dgm:pt>
    <dgm:pt modelId="{42973E1D-73B3-4D9A-967C-A69D753E8A26}" type="sibTrans" cxnId="{97A52632-75A7-40B7-B0FA-119E00D35BCE}">
      <dgm:prSet/>
      <dgm:spPr/>
      <dgm:t>
        <a:bodyPr/>
        <a:lstStyle/>
        <a:p>
          <a:endParaRPr lang="en-US"/>
        </a:p>
      </dgm:t>
    </dgm:pt>
    <dgm:pt modelId="{F0004EA8-4E0F-420E-98DA-A47374E975B9}">
      <dgm:prSet/>
      <dgm:spPr/>
      <dgm:t>
        <a:bodyPr/>
        <a:lstStyle/>
        <a:p>
          <a:r>
            <a:rPr lang="en-US" b="0" i="0" u="sng" dirty="0"/>
            <a:t>Customer reach on method of payment: </a:t>
          </a:r>
          <a:r>
            <a:rPr lang="en-US" b="0" i="0" dirty="0"/>
            <a:t>Yellow cabs tend to be customer preference when choosing cabs, however customers paying in cash tend to not have such a strong preference towards yellow cabs and tend to use pink cabs more often than customers paying by card</a:t>
          </a:r>
          <a:endParaRPr lang="en-US" dirty="0"/>
        </a:p>
      </dgm:t>
    </dgm:pt>
    <dgm:pt modelId="{720ED5FE-E80D-4103-B501-B91D16FB8390}" type="parTrans" cxnId="{C1641164-3EB2-46D3-8AFA-70F3934C51FA}">
      <dgm:prSet/>
      <dgm:spPr/>
      <dgm:t>
        <a:bodyPr/>
        <a:lstStyle/>
        <a:p>
          <a:endParaRPr lang="en-US"/>
        </a:p>
      </dgm:t>
    </dgm:pt>
    <dgm:pt modelId="{4518FCD6-8936-49AA-81DE-D17507D1B124}" type="sibTrans" cxnId="{C1641164-3EB2-46D3-8AFA-70F3934C51FA}">
      <dgm:prSet/>
      <dgm:spPr/>
      <dgm:t>
        <a:bodyPr/>
        <a:lstStyle/>
        <a:p>
          <a:endParaRPr lang="en-US"/>
        </a:p>
      </dgm:t>
    </dgm:pt>
    <dgm:pt modelId="{4D812C44-0D80-4AA8-B895-95AF284A6661}">
      <dgm:prSet/>
      <dgm:spPr/>
      <dgm:t>
        <a:bodyPr/>
        <a:lstStyle/>
        <a:p>
          <a:r>
            <a:rPr lang="en-US" b="0" i="0" u="sng" dirty="0"/>
            <a:t>Customer income reach</a:t>
          </a:r>
          <a:r>
            <a:rPr lang="en-US" b="0" i="0" dirty="0"/>
            <a:t>: customers with a monthly income of 22,525 USD tend to all have relatively similar frequency of using a cab. Customers who earn more that 22,252 USD monthly tend to have a significantly lower frequency of using cab rides.</a:t>
          </a:r>
          <a:endParaRPr lang="en-US" dirty="0"/>
        </a:p>
      </dgm:t>
    </dgm:pt>
    <dgm:pt modelId="{7E353BBB-57E7-48B0-A771-7F413875AE4C}" type="parTrans" cxnId="{51740BEA-260C-43C0-9F08-B96AC48FC9FA}">
      <dgm:prSet/>
      <dgm:spPr/>
      <dgm:t>
        <a:bodyPr/>
        <a:lstStyle/>
        <a:p>
          <a:endParaRPr lang="en-US"/>
        </a:p>
      </dgm:t>
    </dgm:pt>
    <dgm:pt modelId="{951A6C0C-6A9D-4BB3-996F-4EE7B4CD14EF}" type="sibTrans" cxnId="{51740BEA-260C-43C0-9F08-B96AC48FC9FA}">
      <dgm:prSet/>
      <dgm:spPr/>
      <dgm:t>
        <a:bodyPr/>
        <a:lstStyle/>
        <a:p>
          <a:endParaRPr lang="en-US"/>
        </a:p>
      </dgm:t>
    </dgm:pt>
    <dgm:pt modelId="{84DC8087-A94F-49AF-9D9D-D7D53FE63B46}" type="pres">
      <dgm:prSet presAssocID="{EAFFEC95-DF0B-47BC-A1E8-E63CA7A71ED1}" presName="root" presStyleCnt="0">
        <dgm:presLayoutVars>
          <dgm:dir/>
          <dgm:resizeHandles val="exact"/>
        </dgm:presLayoutVars>
      </dgm:prSet>
      <dgm:spPr/>
    </dgm:pt>
    <dgm:pt modelId="{AF433619-67C3-4987-B4AF-58870F470619}" type="pres">
      <dgm:prSet presAssocID="{AD2A7131-9DE6-477B-8672-DB309187A491}" presName="compNode" presStyleCnt="0"/>
      <dgm:spPr/>
    </dgm:pt>
    <dgm:pt modelId="{A2FD9D60-55CC-4708-A34B-DCD2335AE2F8}" type="pres">
      <dgm:prSet presAssocID="{AD2A7131-9DE6-477B-8672-DB309187A491}" presName="bgRect" presStyleLbl="bgShp" presStyleIdx="0" presStyleCnt="3" custLinFactNeighborX="-55956" custLinFactNeighborY="-36413"/>
      <dgm:spPr/>
    </dgm:pt>
    <dgm:pt modelId="{4B187C01-CF89-457A-BA14-73AC592F2AFE}" type="pres">
      <dgm:prSet presAssocID="{AD2A7131-9DE6-477B-8672-DB309187A49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ender with solid fill"/>
        </a:ext>
      </dgm:extLst>
    </dgm:pt>
    <dgm:pt modelId="{AB1FBC2A-2AC7-4E7B-8A23-9BEB24890A62}" type="pres">
      <dgm:prSet presAssocID="{AD2A7131-9DE6-477B-8672-DB309187A491}" presName="spaceRect" presStyleCnt="0"/>
      <dgm:spPr/>
    </dgm:pt>
    <dgm:pt modelId="{C2123289-20F9-40D2-985F-E9C890FCFA37}" type="pres">
      <dgm:prSet presAssocID="{AD2A7131-9DE6-477B-8672-DB309187A491}" presName="parTx" presStyleLbl="revTx" presStyleIdx="0" presStyleCnt="3">
        <dgm:presLayoutVars>
          <dgm:chMax val="0"/>
          <dgm:chPref val="0"/>
        </dgm:presLayoutVars>
      </dgm:prSet>
      <dgm:spPr/>
    </dgm:pt>
    <dgm:pt modelId="{46ED8190-F94D-4B70-84E9-5D248E094F2F}" type="pres">
      <dgm:prSet presAssocID="{42973E1D-73B3-4D9A-967C-A69D753E8A26}" presName="sibTrans" presStyleCnt="0"/>
      <dgm:spPr/>
    </dgm:pt>
    <dgm:pt modelId="{57F95971-80D5-456C-810A-D4D79B2EA2A4}" type="pres">
      <dgm:prSet presAssocID="{F0004EA8-4E0F-420E-98DA-A47374E975B9}" presName="compNode" presStyleCnt="0"/>
      <dgm:spPr/>
    </dgm:pt>
    <dgm:pt modelId="{24A2825A-8708-4F4D-B505-4AE0620287D9}" type="pres">
      <dgm:prSet presAssocID="{F0004EA8-4E0F-420E-98DA-A47374E975B9}" presName="bgRect" presStyleLbl="bgShp" presStyleIdx="1" presStyleCnt="3"/>
      <dgm:spPr/>
    </dgm:pt>
    <dgm:pt modelId="{13D518AD-D3F1-47C8-9837-E6DC0FC42242}" type="pres">
      <dgm:prSet presAssocID="{F0004EA8-4E0F-420E-98DA-A47374E975B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redit card with solid fill"/>
        </a:ext>
      </dgm:extLst>
    </dgm:pt>
    <dgm:pt modelId="{04A82E43-62EE-421B-92DC-72968D40E25D}" type="pres">
      <dgm:prSet presAssocID="{F0004EA8-4E0F-420E-98DA-A47374E975B9}" presName="spaceRect" presStyleCnt="0"/>
      <dgm:spPr/>
    </dgm:pt>
    <dgm:pt modelId="{AEABA26E-8367-4C44-AAF2-15D25456250F}" type="pres">
      <dgm:prSet presAssocID="{F0004EA8-4E0F-420E-98DA-A47374E975B9}" presName="parTx" presStyleLbl="revTx" presStyleIdx="1" presStyleCnt="3">
        <dgm:presLayoutVars>
          <dgm:chMax val="0"/>
          <dgm:chPref val="0"/>
        </dgm:presLayoutVars>
      </dgm:prSet>
      <dgm:spPr/>
    </dgm:pt>
    <dgm:pt modelId="{242BECCC-876F-49F7-B705-6CC5C4AF7422}" type="pres">
      <dgm:prSet presAssocID="{4518FCD6-8936-49AA-81DE-D17507D1B124}" presName="sibTrans" presStyleCnt="0"/>
      <dgm:spPr/>
    </dgm:pt>
    <dgm:pt modelId="{3F131F42-16D2-4C6D-AEA9-37436ED7BF41}" type="pres">
      <dgm:prSet presAssocID="{4D812C44-0D80-4AA8-B895-95AF284A6661}" presName="compNode" presStyleCnt="0"/>
      <dgm:spPr/>
    </dgm:pt>
    <dgm:pt modelId="{C5C3D214-DCF5-442D-823E-DE81769B2FAD}" type="pres">
      <dgm:prSet presAssocID="{4D812C44-0D80-4AA8-B895-95AF284A6661}" presName="bgRect" presStyleLbl="bgShp" presStyleIdx="2" presStyleCnt="3"/>
      <dgm:spPr/>
    </dgm:pt>
    <dgm:pt modelId="{5034F6BD-4568-418C-8151-48EA64B0E669}" type="pres">
      <dgm:prSet presAssocID="{4D812C44-0D80-4AA8-B895-95AF284A6661}"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96ECAA53-D120-4D3C-86D3-B4227D5A0F3C}" type="pres">
      <dgm:prSet presAssocID="{4D812C44-0D80-4AA8-B895-95AF284A6661}" presName="spaceRect" presStyleCnt="0"/>
      <dgm:spPr/>
    </dgm:pt>
    <dgm:pt modelId="{47FCFBB9-459F-4BED-9D3B-3E5BDE41780B}" type="pres">
      <dgm:prSet presAssocID="{4D812C44-0D80-4AA8-B895-95AF284A6661}" presName="parTx" presStyleLbl="revTx" presStyleIdx="2" presStyleCnt="3">
        <dgm:presLayoutVars>
          <dgm:chMax val="0"/>
          <dgm:chPref val="0"/>
        </dgm:presLayoutVars>
      </dgm:prSet>
      <dgm:spPr/>
    </dgm:pt>
  </dgm:ptLst>
  <dgm:cxnLst>
    <dgm:cxn modelId="{3102790E-FC99-48D1-AC73-318F079DC019}" type="presOf" srcId="{F0004EA8-4E0F-420E-98DA-A47374E975B9}" destId="{AEABA26E-8367-4C44-AAF2-15D25456250F}" srcOrd="0" destOrd="0" presId="urn:microsoft.com/office/officeart/2018/2/layout/IconVerticalSolidList"/>
    <dgm:cxn modelId="{FA953E10-38A2-4CE0-8149-E1766F78625E}" type="presOf" srcId="{4D812C44-0D80-4AA8-B895-95AF284A6661}" destId="{47FCFBB9-459F-4BED-9D3B-3E5BDE41780B}" srcOrd="0" destOrd="0" presId="urn:microsoft.com/office/officeart/2018/2/layout/IconVerticalSolidList"/>
    <dgm:cxn modelId="{97A52632-75A7-40B7-B0FA-119E00D35BCE}" srcId="{EAFFEC95-DF0B-47BC-A1E8-E63CA7A71ED1}" destId="{AD2A7131-9DE6-477B-8672-DB309187A491}" srcOrd="0" destOrd="0" parTransId="{08AE3C83-5EDA-420D-BB27-A7C124427DE6}" sibTransId="{42973E1D-73B3-4D9A-967C-A69D753E8A26}"/>
    <dgm:cxn modelId="{C1641164-3EB2-46D3-8AFA-70F3934C51FA}" srcId="{EAFFEC95-DF0B-47BC-A1E8-E63CA7A71ED1}" destId="{F0004EA8-4E0F-420E-98DA-A47374E975B9}" srcOrd="1" destOrd="0" parTransId="{720ED5FE-E80D-4103-B501-B91D16FB8390}" sibTransId="{4518FCD6-8936-49AA-81DE-D17507D1B124}"/>
    <dgm:cxn modelId="{55838F65-6B80-49AA-967E-4004BEEC5077}" type="presOf" srcId="{AD2A7131-9DE6-477B-8672-DB309187A491}" destId="{C2123289-20F9-40D2-985F-E9C890FCFA37}" srcOrd="0" destOrd="0" presId="urn:microsoft.com/office/officeart/2018/2/layout/IconVerticalSolidList"/>
    <dgm:cxn modelId="{72823D9B-6D28-402C-B050-5B63782AE015}" type="presOf" srcId="{EAFFEC95-DF0B-47BC-A1E8-E63CA7A71ED1}" destId="{84DC8087-A94F-49AF-9D9D-D7D53FE63B46}" srcOrd="0" destOrd="0" presId="urn:microsoft.com/office/officeart/2018/2/layout/IconVerticalSolidList"/>
    <dgm:cxn modelId="{51740BEA-260C-43C0-9F08-B96AC48FC9FA}" srcId="{EAFFEC95-DF0B-47BC-A1E8-E63CA7A71ED1}" destId="{4D812C44-0D80-4AA8-B895-95AF284A6661}" srcOrd="2" destOrd="0" parTransId="{7E353BBB-57E7-48B0-A771-7F413875AE4C}" sibTransId="{951A6C0C-6A9D-4BB3-996F-4EE7B4CD14EF}"/>
    <dgm:cxn modelId="{B95A5F34-F228-49C1-A2E2-B442EC34C2F3}" type="presParOf" srcId="{84DC8087-A94F-49AF-9D9D-D7D53FE63B46}" destId="{AF433619-67C3-4987-B4AF-58870F470619}" srcOrd="0" destOrd="0" presId="urn:microsoft.com/office/officeart/2018/2/layout/IconVerticalSolidList"/>
    <dgm:cxn modelId="{DDA23A12-F091-489C-A163-754E5E3E5F11}" type="presParOf" srcId="{AF433619-67C3-4987-B4AF-58870F470619}" destId="{A2FD9D60-55CC-4708-A34B-DCD2335AE2F8}" srcOrd="0" destOrd="0" presId="urn:microsoft.com/office/officeart/2018/2/layout/IconVerticalSolidList"/>
    <dgm:cxn modelId="{74F74FF7-2E27-4C98-947C-80519962635A}" type="presParOf" srcId="{AF433619-67C3-4987-B4AF-58870F470619}" destId="{4B187C01-CF89-457A-BA14-73AC592F2AFE}" srcOrd="1" destOrd="0" presId="urn:microsoft.com/office/officeart/2018/2/layout/IconVerticalSolidList"/>
    <dgm:cxn modelId="{34C018E1-5B98-49F9-96EE-0CE926B2BF50}" type="presParOf" srcId="{AF433619-67C3-4987-B4AF-58870F470619}" destId="{AB1FBC2A-2AC7-4E7B-8A23-9BEB24890A62}" srcOrd="2" destOrd="0" presId="urn:microsoft.com/office/officeart/2018/2/layout/IconVerticalSolidList"/>
    <dgm:cxn modelId="{0E07B5EB-DF56-4D57-B862-CEF256F7E7DB}" type="presParOf" srcId="{AF433619-67C3-4987-B4AF-58870F470619}" destId="{C2123289-20F9-40D2-985F-E9C890FCFA37}" srcOrd="3" destOrd="0" presId="urn:microsoft.com/office/officeart/2018/2/layout/IconVerticalSolidList"/>
    <dgm:cxn modelId="{11E49DC7-6261-42A1-ADF4-DFA1139F7D5A}" type="presParOf" srcId="{84DC8087-A94F-49AF-9D9D-D7D53FE63B46}" destId="{46ED8190-F94D-4B70-84E9-5D248E094F2F}" srcOrd="1" destOrd="0" presId="urn:microsoft.com/office/officeart/2018/2/layout/IconVerticalSolidList"/>
    <dgm:cxn modelId="{71EFBB5A-2BA9-46D0-8A9A-B4E18EE32C52}" type="presParOf" srcId="{84DC8087-A94F-49AF-9D9D-D7D53FE63B46}" destId="{57F95971-80D5-456C-810A-D4D79B2EA2A4}" srcOrd="2" destOrd="0" presId="urn:microsoft.com/office/officeart/2018/2/layout/IconVerticalSolidList"/>
    <dgm:cxn modelId="{B297A949-092E-4F39-B984-F06D3807E31C}" type="presParOf" srcId="{57F95971-80D5-456C-810A-D4D79B2EA2A4}" destId="{24A2825A-8708-4F4D-B505-4AE0620287D9}" srcOrd="0" destOrd="0" presId="urn:microsoft.com/office/officeart/2018/2/layout/IconVerticalSolidList"/>
    <dgm:cxn modelId="{1FE1B042-D339-4DE7-AAD5-869C86850FC0}" type="presParOf" srcId="{57F95971-80D5-456C-810A-D4D79B2EA2A4}" destId="{13D518AD-D3F1-47C8-9837-E6DC0FC42242}" srcOrd="1" destOrd="0" presId="urn:microsoft.com/office/officeart/2018/2/layout/IconVerticalSolidList"/>
    <dgm:cxn modelId="{C493BEB2-C505-47C2-9C37-B3A24281E343}" type="presParOf" srcId="{57F95971-80D5-456C-810A-D4D79B2EA2A4}" destId="{04A82E43-62EE-421B-92DC-72968D40E25D}" srcOrd="2" destOrd="0" presId="urn:microsoft.com/office/officeart/2018/2/layout/IconVerticalSolidList"/>
    <dgm:cxn modelId="{943E858B-9EC1-42CF-8F7D-805A0D221904}" type="presParOf" srcId="{57F95971-80D5-456C-810A-D4D79B2EA2A4}" destId="{AEABA26E-8367-4C44-AAF2-15D25456250F}" srcOrd="3" destOrd="0" presId="urn:microsoft.com/office/officeart/2018/2/layout/IconVerticalSolidList"/>
    <dgm:cxn modelId="{8828CCC1-C621-4E16-92D2-B6B84BFFEAE8}" type="presParOf" srcId="{84DC8087-A94F-49AF-9D9D-D7D53FE63B46}" destId="{242BECCC-876F-49F7-B705-6CC5C4AF7422}" srcOrd="3" destOrd="0" presId="urn:microsoft.com/office/officeart/2018/2/layout/IconVerticalSolidList"/>
    <dgm:cxn modelId="{FE81D62A-0E92-44A0-A398-689CD6649C8E}" type="presParOf" srcId="{84DC8087-A94F-49AF-9D9D-D7D53FE63B46}" destId="{3F131F42-16D2-4C6D-AEA9-37436ED7BF41}" srcOrd="4" destOrd="0" presId="urn:microsoft.com/office/officeart/2018/2/layout/IconVerticalSolidList"/>
    <dgm:cxn modelId="{A3EB5DAB-FEA6-4E84-BFBA-9C0BA8AB9548}" type="presParOf" srcId="{3F131F42-16D2-4C6D-AEA9-37436ED7BF41}" destId="{C5C3D214-DCF5-442D-823E-DE81769B2FAD}" srcOrd="0" destOrd="0" presId="urn:microsoft.com/office/officeart/2018/2/layout/IconVerticalSolidList"/>
    <dgm:cxn modelId="{EDD8073D-2C2D-49CB-86BD-7F892C1CA01D}" type="presParOf" srcId="{3F131F42-16D2-4C6D-AEA9-37436ED7BF41}" destId="{5034F6BD-4568-418C-8151-48EA64B0E669}" srcOrd="1" destOrd="0" presId="urn:microsoft.com/office/officeart/2018/2/layout/IconVerticalSolidList"/>
    <dgm:cxn modelId="{805C78B5-39B8-4ADF-A93B-EF7017A99D99}" type="presParOf" srcId="{3F131F42-16D2-4C6D-AEA9-37436ED7BF41}" destId="{96ECAA53-D120-4D3C-86D3-B4227D5A0F3C}" srcOrd="2" destOrd="0" presId="urn:microsoft.com/office/officeart/2018/2/layout/IconVerticalSolidList"/>
    <dgm:cxn modelId="{989903D5-9E49-423B-9402-FCCFF9D7F00D}" type="presParOf" srcId="{3F131F42-16D2-4C6D-AEA9-37436ED7BF41}" destId="{47FCFBB9-459F-4BED-9D3B-3E5BDE4178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961A8A-13E3-4F67-9773-13B61B5A0A5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E59BB18-7022-4A59-B0A8-FCE4ABC59AFE}">
      <dgm:prSet/>
      <dgm:spPr/>
      <dgm:t>
        <a:bodyPr/>
        <a:lstStyle/>
        <a:p>
          <a:r>
            <a:rPr lang="en-US"/>
            <a:t>Yellow cabs have a larger overall reach and are dominant in cities that have the largest user base</a:t>
          </a:r>
        </a:p>
      </dgm:t>
    </dgm:pt>
    <dgm:pt modelId="{A7D06182-5D04-4733-80AA-8E0FBE089A5E}" type="parTrans" cxnId="{95574E95-20BE-438B-8846-57C9BE1067BA}">
      <dgm:prSet/>
      <dgm:spPr/>
      <dgm:t>
        <a:bodyPr/>
        <a:lstStyle/>
        <a:p>
          <a:endParaRPr lang="en-US"/>
        </a:p>
      </dgm:t>
    </dgm:pt>
    <dgm:pt modelId="{6A015338-6CAB-495C-AF44-9EBB8D71525A}" type="sibTrans" cxnId="{95574E95-20BE-438B-8846-57C9BE1067BA}">
      <dgm:prSet/>
      <dgm:spPr/>
      <dgm:t>
        <a:bodyPr/>
        <a:lstStyle/>
        <a:p>
          <a:endParaRPr lang="en-US"/>
        </a:p>
      </dgm:t>
    </dgm:pt>
    <dgm:pt modelId="{467C288D-BB5A-4786-AF9A-6C8D34B23518}">
      <dgm:prSet/>
      <dgm:spPr/>
      <dgm:t>
        <a:bodyPr/>
        <a:lstStyle/>
        <a:p>
          <a:r>
            <a:rPr lang="en-US"/>
            <a:t>Yellow cabs also tend to have higher yearly profits as well as they can have a higher markup price per kilometer travelled</a:t>
          </a:r>
        </a:p>
      </dgm:t>
    </dgm:pt>
    <dgm:pt modelId="{924B4B75-0613-4645-95F4-544B27116004}" type="parTrans" cxnId="{FC44D45A-F5AF-4317-9FDC-232BDD856AE0}">
      <dgm:prSet/>
      <dgm:spPr/>
      <dgm:t>
        <a:bodyPr/>
        <a:lstStyle/>
        <a:p>
          <a:endParaRPr lang="en-US"/>
        </a:p>
      </dgm:t>
    </dgm:pt>
    <dgm:pt modelId="{BAE5B2A8-C0B6-40F1-A751-64C140EE11FD}" type="sibTrans" cxnId="{FC44D45A-F5AF-4317-9FDC-232BDD856AE0}">
      <dgm:prSet/>
      <dgm:spPr/>
      <dgm:t>
        <a:bodyPr/>
        <a:lstStyle/>
        <a:p>
          <a:endParaRPr lang="en-US"/>
        </a:p>
      </dgm:t>
    </dgm:pt>
    <dgm:pt modelId="{B2985240-5D98-4B9A-B7B5-0E12DC8FB66F}">
      <dgm:prSet/>
      <dgm:spPr/>
      <dgm:t>
        <a:bodyPr/>
        <a:lstStyle/>
        <a:p>
          <a:r>
            <a:rPr lang="en-US"/>
            <a:t>Yellow cabs also have larger reach within different methods of payment and gender</a:t>
          </a:r>
        </a:p>
      </dgm:t>
    </dgm:pt>
    <dgm:pt modelId="{689C57AE-812E-46AD-8415-4E7F01CA04E9}" type="parTrans" cxnId="{75696F8A-684E-4786-A5C2-0E3CBAE2D015}">
      <dgm:prSet/>
      <dgm:spPr/>
      <dgm:t>
        <a:bodyPr/>
        <a:lstStyle/>
        <a:p>
          <a:endParaRPr lang="en-US"/>
        </a:p>
      </dgm:t>
    </dgm:pt>
    <dgm:pt modelId="{5E762713-9B5B-489C-A68E-E5DC62462D4B}" type="sibTrans" cxnId="{75696F8A-684E-4786-A5C2-0E3CBAE2D015}">
      <dgm:prSet/>
      <dgm:spPr/>
      <dgm:t>
        <a:bodyPr/>
        <a:lstStyle/>
        <a:p>
          <a:endParaRPr lang="en-US"/>
        </a:p>
      </dgm:t>
    </dgm:pt>
    <dgm:pt modelId="{6ABA5818-A288-41D8-88F1-E4EBBBA2764E}">
      <dgm:prSet/>
      <dgm:spPr/>
      <dgm:t>
        <a:bodyPr/>
        <a:lstStyle/>
        <a:p>
          <a:r>
            <a:rPr lang="en-US"/>
            <a:t>We should note that the cab industry are showing trends in fall of profits especially within Yellow cabs</a:t>
          </a:r>
        </a:p>
      </dgm:t>
    </dgm:pt>
    <dgm:pt modelId="{E5C5285C-C1C4-45AD-81C9-01FA209E6C4C}" type="parTrans" cxnId="{7F2FAEFE-1BB6-40B6-9689-0402AF044755}">
      <dgm:prSet/>
      <dgm:spPr/>
      <dgm:t>
        <a:bodyPr/>
        <a:lstStyle/>
        <a:p>
          <a:endParaRPr lang="en-US"/>
        </a:p>
      </dgm:t>
    </dgm:pt>
    <dgm:pt modelId="{B60ED63D-A484-4D16-B3D8-897817E4FFDA}" type="sibTrans" cxnId="{7F2FAEFE-1BB6-40B6-9689-0402AF044755}">
      <dgm:prSet/>
      <dgm:spPr/>
      <dgm:t>
        <a:bodyPr/>
        <a:lstStyle/>
        <a:p>
          <a:endParaRPr lang="en-US"/>
        </a:p>
      </dgm:t>
    </dgm:pt>
    <dgm:pt modelId="{6C0E3CDD-C43F-4A90-A1FA-6663DD416760}">
      <dgm:prSet/>
      <dgm:spPr/>
      <dgm:t>
        <a:bodyPr/>
        <a:lstStyle/>
        <a:p>
          <a:r>
            <a:rPr lang="en-US" dirty="0"/>
            <a:t>Despite that Yellow cabs seems to be the better investment due to their foundation in the cab industry and will provide more profits as well as being more efficient when capturing profits. </a:t>
          </a:r>
        </a:p>
      </dgm:t>
    </dgm:pt>
    <dgm:pt modelId="{4065DB83-266A-449C-AAFF-03FA5E0FA4D9}" type="parTrans" cxnId="{C5BFBEC2-A028-4534-A1BE-1CB2D212CB6B}">
      <dgm:prSet/>
      <dgm:spPr/>
      <dgm:t>
        <a:bodyPr/>
        <a:lstStyle/>
        <a:p>
          <a:endParaRPr lang="en-US"/>
        </a:p>
      </dgm:t>
    </dgm:pt>
    <dgm:pt modelId="{AC5F2FF5-88CB-4B78-9E26-6E89EDE6B753}" type="sibTrans" cxnId="{C5BFBEC2-A028-4534-A1BE-1CB2D212CB6B}">
      <dgm:prSet/>
      <dgm:spPr/>
      <dgm:t>
        <a:bodyPr/>
        <a:lstStyle/>
        <a:p>
          <a:endParaRPr lang="en-US"/>
        </a:p>
      </dgm:t>
    </dgm:pt>
    <dgm:pt modelId="{86F2D6EB-400F-CB44-A314-00C011467BBD}" type="pres">
      <dgm:prSet presAssocID="{D6961A8A-13E3-4F67-9773-13B61B5A0A52}" presName="diagram" presStyleCnt="0">
        <dgm:presLayoutVars>
          <dgm:dir/>
          <dgm:resizeHandles val="exact"/>
        </dgm:presLayoutVars>
      </dgm:prSet>
      <dgm:spPr/>
    </dgm:pt>
    <dgm:pt modelId="{34635198-E6FE-3043-B211-37B0A4AB8473}" type="pres">
      <dgm:prSet presAssocID="{EE59BB18-7022-4A59-B0A8-FCE4ABC59AFE}" presName="node" presStyleLbl="node1" presStyleIdx="0" presStyleCnt="5">
        <dgm:presLayoutVars>
          <dgm:bulletEnabled val="1"/>
        </dgm:presLayoutVars>
      </dgm:prSet>
      <dgm:spPr/>
    </dgm:pt>
    <dgm:pt modelId="{52822B00-4A77-3B45-A295-3141A7F525CB}" type="pres">
      <dgm:prSet presAssocID="{6A015338-6CAB-495C-AF44-9EBB8D71525A}" presName="sibTrans" presStyleCnt="0"/>
      <dgm:spPr/>
    </dgm:pt>
    <dgm:pt modelId="{F30C5C46-2A3A-7A4E-8457-9AAD5699D53B}" type="pres">
      <dgm:prSet presAssocID="{467C288D-BB5A-4786-AF9A-6C8D34B23518}" presName="node" presStyleLbl="node1" presStyleIdx="1" presStyleCnt="5">
        <dgm:presLayoutVars>
          <dgm:bulletEnabled val="1"/>
        </dgm:presLayoutVars>
      </dgm:prSet>
      <dgm:spPr/>
    </dgm:pt>
    <dgm:pt modelId="{F7CED721-B496-A841-9A30-435729D0FBA4}" type="pres">
      <dgm:prSet presAssocID="{BAE5B2A8-C0B6-40F1-A751-64C140EE11FD}" presName="sibTrans" presStyleCnt="0"/>
      <dgm:spPr/>
    </dgm:pt>
    <dgm:pt modelId="{7F1E5210-D878-E44C-9BCD-6F05A246786C}" type="pres">
      <dgm:prSet presAssocID="{B2985240-5D98-4B9A-B7B5-0E12DC8FB66F}" presName="node" presStyleLbl="node1" presStyleIdx="2" presStyleCnt="5">
        <dgm:presLayoutVars>
          <dgm:bulletEnabled val="1"/>
        </dgm:presLayoutVars>
      </dgm:prSet>
      <dgm:spPr/>
    </dgm:pt>
    <dgm:pt modelId="{4AF2DBB3-0AF3-EA42-8FEC-ADF46D6C2490}" type="pres">
      <dgm:prSet presAssocID="{5E762713-9B5B-489C-A68E-E5DC62462D4B}" presName="sibTrans" presStyleCnt="0"/>
      <dgm:spPr/>
    </dgm:pt>
    <dgm:pt modelId="{C4405B46-7FBA-6744-B652-19769AFE96E1}" type="pres">
      <dgm:prSet presAssocID="{6ABA5818-A288-41D8-88F1-E4EBBBA2764E}" presName="node" presStyleLbl="node1" presStyleIdx="3" presStyleCnt="5">
        <dgm:presLayoutVars>
          <dgm:bulletEnabled val="1"/>
        </dgm:presLayoutVars>
      </dgm:prSet>
      <dgm:spPr/>
    </dgm:pt>
    <dgm:pt modelId="{E0C6F4EF-1ECA-2F44-8869-9CFBEA79D90D}" type="pres">
      <dgm:prSet presAssocID="{B60ED63D-A484-4D16-B3D8-897817E4FFDA}" presName="sibTrans" presStyleCnt="0"/>
      <dgm:spPr/>
    </dgm:pt>
    <dgm:pt modelId="{549CB03E-0D2A-B244-8AE9-A9148330FBA5}" type="pres">
      <dgm:prSet presAssocID="{6C0E3CDD-C43F-4A90-A1FA-6663DD416760}" presName="node" presStyleLbl="node1" presStyleIdx="4" presStyleCnt="5">
        <dgm:presLayoutVars>
          <dgm:bulletEnabled val="1"/>
        </dgm:presLayoutVars>
      </dgm:prSet>
      <dgm:spPr/>
    </dgm:pt>
  </dgm:ptLst>
  <dgm:cxnLst>
    <dgm:cxn modelId="{90266B40-5089-2A47-B628-7727EADA2FF3}" type="presOf" srcId="{467C288D-BB5A-4786-AF9A-6C8D34B23518}" destId="{F30C5C46-2A3A-7A4E-8457-9AAD5699D53B}" srcOrd="0" destOrd="0" presId="urn:microsoft.com/office/officeart/2005/8/layout/default"/>
    <dgm:cxn modelId="{FC44D45A-F5AF-4317-9FDC-232BDD856AE0}" srcId="{D6961A8A-13E3-4F67-9773-13B61B5A0A52}" destId="{467C288D-BB5A-4786-AF9A-6C8D34B23518}" srcOrd="1" destOrd="0" parTransId="{924B4B75-0613-4645-95F4-544B27116004}" sibTransId="{BAE5B2A8-C0B6-40F1-A751-64C140EE11FD}"/>
    <dgm:cxn modelId="{50FC837D-5E97-F248-880C-8A65D35EB33C}" type="presOf" srcId="{6ABA5818-A288-41D8-88F1-E4EBBBA2764E}" destId="{C4405B46-7FBA-6744-B652-19769AFE96E1}" srcOrd="0" destOrd="0" presId="urn:microsoft.com/office/officeart/2005/8/layout/default"/>
    <dgm:cxn modelId="{75696F8A-684E-4786-A5C2-0E3CBAE2D015}" srcId="{D6961A8A-13E3-4F67-9773-13B61B5A0A52}" destId="{B2985240-5D98-4B9A-B7B5-0E12DC8FB66F}" srcOrd="2" destOrd="0" parTransId="{689C57AE-812E-46AD-8415-4E7F01CA04E9}" sibTransId="{5E762713-9B5B-489C-A68E-E5DC62462D4B}"/>
    <dgm:cxn modelId="{95574E95-20BE-438B-8846-57C9BE1067BA}" srcId="{D6961A8A-13E3-4F67-9773-13B61B5A0A52}" destId="{EE59BB18-7022-4A59-B0A8-FCE4ABC59AFE}" srcOrd="0" destOrd="0" parTransId="{A7D06182-5D04-4733-80AA-8E0FBE089A5E}" sibTransId="{6A015338-6CAB-495C-AF44-9EBB8D71525A}"/>
    <dgm:cxn modelId="{33A56BAB-A048-BD4A-A3D5-72D1BE9E23E2}" type="presOf" srcId="{B2985240-5D98-4B9A-B7B5-0E12DC8FB66F}" destId="{7F1E5210-D878-E44C-9BCD-6F05A246786C}" srcOrd="0" destOrd="0" presId="urn:microsoft.com/office/officeart/2005/8/layout/default"/>
    <dgm:cxn modelId="{A0F304B8-979D-9040-871E-D74DCD01D2CD}" type="presOf" srcId="{6C0E3CDD-C43F-4A90-A1FA-6663DD416760}" destId="{549CB03E-0D2A-B244-8AE9-A9148330FBA5}" srcOrd="0" destOrd="0" presId="urn:microsoft.com/office/officeart/2005/8/layout/default"/>
    <dgm:cxn modelId="{0AAC5DBA-837C-C946-9B9F-301D663239D2}" type="presOf" srcId="{D6961A8A-13E3-4F67-9773-13B61B5A0A52}" destId="{86F2D6EB-400F-CB44-A314-00C011467BBD}" srcOrd="0" destOrd="0" presId="urn:microsoft.com/office/officeart/2005/8/layout/default"/>
    <dgm:cxn modelId="{C5BFBEC2-A028-4534-A1BE-1CB2D212CB6B}" srcId="{D6961A8A-13E3-4F67-9773-13B61B5A0A52}" destId="{6C0E3CDD-C43F-4A90-A1FA-6663DD416760}" srcOrd="4" destOrd="0" parTransId="{4065DB83-266A-449C-AAFF-03FA5E0FA4D9}" sibTransId="{AC5F2FF5-88CB-4B78-9E26-6E89EDE6B753}"/>
    <dgm:cxn modelId="{8648D4F8-246E-D34B-879D-94A853BA77A2}" type="presOf" srcId="{EE59BB18-7022-4A59-B0A8-FCE4ABC59AFE}" destId="{34635198-E6FE-3043-B211-37B0A4AB8473}" srcOrd="0" destOrd="0" presId="urn:microsoft.com/office/officeart/2005/8/layout/default"/>
    <dgm:cxn modelId="{7F2FAEFE-1BB6-40B6-9689-0402AF044755}" srcId="{D6961A8A-13E3-4F67-9773-13B61B5A0A52}" destId="{6ABA5818-A288-41D8-88F1-E4EBBBA2764E}" srcOrd="3" destOrd="0" parTransId="{E5C5285C-C1C4-45AD-81C9-01FA209E6C4C}" sibTransId="{B60ED63D-A484-4D16-B3D8-897817E4FFDA}"/>
    <dgm:cxn modelId="{E1129E92-9B7D-FD4C-86DB-8F1001033B01}" type="presParOf" srcId="{86F2D6EB-400F-CB44-A314-00C011467BBD}" destId="{34635198-E6FE-3043-B211-37B0A4AB8473}" srcOrd="0" destOrd="0" presId="urn:microsoft.com/office/officeart/2005/8/layout/default"/>
    <dgm:cxn modelId="{E6431131-B364-7B49-909D-1F1C41A6F702}" type="presParOf" srcId="{86F2D6EB-400F-CB44-A314-00C011467BBD}" destId="{52822B00-4A77-3B45-A295-3141A7F525CB}" srcOrd="1" destOrd="0" presId="urn:microsoft.com/office/officeart/2005/8/layout/default"/>
    <dgm:cxn modelId="{1C8F9E77-3A60-6045-8A3B-4D9BF87127E6}" type="presParOf" srcId="{86F2D6EB-400F-CB44-A314-00C011467BBD}" destId="{F30C5C46-2A3A-7A4E-8457-9AAD5699D53B}" srcOrd="2" destOrd="0" presId="urn:microsoft.com/office/officeart/2005/8/layout/default"/>
    <dgm:cxn modelId="{E28DCB71-134D-F64F-88DE-0C35DA637CED}" type="presParOf" srcId="{86F2D6EB-400F-CB44-A314-00C011467BBD}" destId="{F7CED721-B496-A841-9A30-435729D0FBA4}" srcOrd="3" destOrd="0" presId="urn:microsoft.com/office/officeart/2005/8/layout/default"/>
    <dgm:cxn modelId="{FBA6555B-7925-B940-A12B-08B1E03A8140}" type="presParOf" srcId="{86F2D6EB-400F-CB44-A314-00C011467BBD}" destId="{7F1E5210-D878-E44C-9BCD-6F05A246786C}" srcOrd="4" destOrd="0" presId="urn:microsoft.com/office/officeart/2005/8/layout/default"/>
    <dgm:cxn modelId="{3DC84466-97D5-564D-B822-F04A50FEC588}" type="presParOf" srcId="{86F2D6EB-400F-CB44-A314-00C011467BBD}" destId="{4AF2DBB3-0AF3-EA42-8FEC-ADF46D6C2490}" srcOrd="5" destOrd="0" presId="urn:microsoft.com/office/officeart/2005/8/layout/default"/>
    <dgm:cxn modelId="{DB048742-C645-0540-9084-A5E746CA4927}" type="presParOf" srcId="{86F2D6EB-400F-CB44-A314-00C011467BBD}" destId="{C4405B46-7FBA-6744-B652-19769AFE96E1}" srcOrd="6" destOrd="0" presId="urn:microsoft.com/office/officeart/2005/8/layout/default"/>
    <dgm:cxn modelId="{9EC38C25-A544-6141-8845-FF3D35A5384D}" type="presParOf" srcId="{86F2D6EB-400F-CB44-A314-00C011467BBD}" destId="{E0C6F4EF-1ECA-2F44-8869-9CFBEA79D90D}" srcOrd="7" destOrd="0" presId="urn:microsoft.com/office/officeart/2005/8/layout/default"/>
    <dgm:cxn modelId="{D14069FC-45EE-6949-ACB8-E414441ED223}" type="presParOf" srcId="{86F2D6EB-400F-CB44-A314-00C011467BBD}" destId="{549CB03E-0D2A-B244-8AE9-A9148330FBA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477B9-B1E5-4319-AA61-C3ECD50B50D2}">
      <dsp:nvSpPr>
        <dsp:cNvPr id="0" name=""/>
        <dsp:cNvSpPr/>
      </dsp:nvSpPr>
      <dsp:spPr>
        <a:xfrm>
          <a:off x="0" y="3734"/>
          <a:ext cx="7649915" cy="11774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938AE-9A24-453D-B4B1-81AF2FF75110}">
      <dsp:nvSpPr>
        <dsp:cNvPr id="0" name=""/>
        <dsp:cNvSpPr/>
      </dsp:nvSpPr>
      <dsp:spPr>
        <a:xfrm>
          <a:off x="356182" y="268663"/>
          <a:ext cx="648237" cy="647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973D1-D9F5-4B64-A105-313C596A0869}">
      <dsp:nvSpPr>
        <dsp:cNvPr id="0" name=""/>
        <dsp:cNvSpPr/>
      </dsp:nvSpPr>
      <dsp:spPr>
        <a:xfrm>
          <a:off x="1360602" y="3734"/>
          <a:ext cx="6236005" cy="1178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37" tIns="124737" rIns="124737" bIns="124737" numCol="1" spcCol="1270" anchor="ctr" anchorCtr="0">
          <a:noAutofit/>
        </a:bodyPr>
        <a:lstStyle/>
        <a:p>
          <a:pPr marL="0" lvl="0" indent="0" algn="l" defTabSz="711200">
            <a:lnSpc>
              <a:spcPct val="100000"/>
            </a:lnSpc>
            <a:spcBef>
              <a:spcPct val="0"/>
            </a:spcBef>
            <a:spcAft>
              <a:spcPct val="35000"/>
            </a:spcAft>
            <a:buNone/>
          </a:pPr>
          <a:r>
            <a:rPr lang="en-US" sz="1600" u="sng" kern="1200" dirty="0"/>
            <a:t>Customer reach</a:t>
          </a:r>
          <a:r>
            <a:rPr lang="en-US" sz="1600" kern="1200" dirty="0"/>
            <a:t>: Yellow cabs have a higher reach in 15 cities while pink cabs have 4 cities, but those cities tended to have a small user base. Also, Yellow have a higher user base.</a:t>
          </a:r>
        </a:p>
      </dsp:txBody>
      <dsp:txXfrm>
        <a:off x="1360602" y="3734"/>
        <a:ext cx="6236005" cy="1178613"/>
      </dsp:txXfrm>
    </dsp:sp>
    <dsp:sp modelId="{65D991E3-5A07-4849-AC81-07403C9D21FF}">
      <dsp:nvSpPr>
        <dsp:cNvPr id="0" name=""/>
        <dsp:cNvSpPr/>
      </dsp:nvSpPr>
      <dsp:spPr>
        <a:xfrm>
          <a:off x="0" y="1468071"/>
          <a:ext cx="7649915" cy="11774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625B1-6A19-4B48-A896-3797848D70A4}">
      <dsp:nvSpPr>
        <dsp:cNvPr id="0" name=""/>
        <dsp:cNvSpPr/>
      </dsp:nvSpPr>
      <dsp:spPr>
        <a:xfrm>
          <a:off x="356182" y="1733000"/>
          <a:ext cx="648237" cy="6476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76840D-0ECD-4D16-BF82-63C0926FBBF2}">
      <dsp:nvSpPr>
        <dsp:cNvPr id="0" name=""/>
        <dsp:cNvSpPr/>
      </dsp:nvSpPr>
      <dsp:spPr>
        <a:xfrm>
          <a:off x="1360602" y="1468071"/>
          <a:ext cx="6236005" cy="1178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37" tIns="124737" rIns="124737" bIns="124737" numCol="1" spcCol="1270" anchor="ctr" anchorCtr="0">
          <a:noAutofit/>
        </a:bodyPr>
        <a:lstStyle/>
        <a:p>
          <a:pPr marL="0" lvl="0" indent="0" algn="l" defTabSz="711200">
            <a:lnSpc>
              <a:spcPct val="100000"/>
            </a:lnSpc>
            <a:spcBef>
              <a:spcPct val="0"/>
            </a:spcBef>
            <a:spcAft>
              <a:spcPct val="35000"/>
            </a:spcAft>
            <a:buNone/>
          </a:pPr>
          <a:r>
            <a:rPr lang="en-US" sz="1600" u="sng" kern="1200" dirty="0"/>
            <a:t>Cost &amp; Revenue correlation</a:t>
          </a:r>
          <a:r>
            <a:rPr lang="en-US" sz="1600" kern="1200" dirty="0"/>
            <a:t>: KM Travelled, cost of trip and price charged are strongly correlated. Also % markup on the ride has a medium positive correlation with price charged, hence higher price leads to higher markup percentage. </a:t>
          </a:r>
        </a:p>
      </dsp:txBody>
      <dsp:txXfrm>
        <a:off x="1360602" y="1468071"/>
        <a:ext cx="6236005" cy="1178613"/>
      </dsp:txXfrm>
    </dsp:sp>
    <dsp:sp modelId="{0DD2AD87-A419-465A-9819-B63D61EDAE3F}">
      <dsp:nvSpPr>
        <dsp:cNvPr id="0" name=""/>
        <dsp:cNvSpPr/>
      </dsp:nvSpPr>
      <dsp:spPr>
        <a:xfrm>
          <a:off x="0" y="2932409"/>
          <a:ext cx="7649915" cy="11774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724E1-E48E-4C30-A41D-F7F327947BFC}">
      <dsp:nvSpPr>
        <dsp:cNvPr id="0" name=""/>
        <dsp:cNvSpPr/>
      </dsp:nvSpPr>
      <dsp:spPr>
        <a:xfrm>
          <a:off x="356182" y="3197338"/>
          <a:ext cx="648237" cy="6476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AA498-29EB-462D-AD7A-D3786841C57D}">
      <dsp:nvSpPr>
        <dsp:cNvPr id="0" name=""/>
        <dsp:cNvSpPr/>
      </dsp:nvSpPr>
      <dsp:spPr>
        <a:xfrm>
          <a:off x="1360602" y="2932409"/>
          <a:ext cx="6236005" cy="1178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37" tIns="124737" rIns="124737" bIns="124737" numCol="1" spcCol="1270" anchor="ctr" anchorCtr="0">
          <a:noAutofit/>
        </a:bodyPr>
        <a:lstStyle/>
        <a:p>
          <a:pPr marL="0" lvl="0" indent="0" algn="l" defTabSz="711200">
            <a:lnSpc>
              <a:spcPct val="100000"/>
            </a:lnSpc>
            <a:spcBef>
              <a:spcPct val="0"/>
            </a:spcBef>
            <a:spcAft>
              <a:spcPct val="35000"/>
            </a:spcAft>
            <a:buNone/>
          </a:pPr>
          <a:r>
            <a:rPr lang="en-US" sz="1600" u="sng" kern="1200" dirty="0"/>
            <a:t>Seasonality</a:t>
          </a:r>
          <a:r>
            <a:rPr lang="en-US" sz="1600" kern="1200" dirty="0"/>
            <a:t>: Cab industry has season of peaks and troughs in profits depending on the season of the year. During winter &amp; spring profits tend to fall while in summer &amp; fall profits tend to rise. </a:t>
          </a:r>
        </a:p>
      </dsp:txBody>
      <dsp:txXfrm>
        <a:off x="1360602" y="2932409"/>
        <a:ext cx="6236005" cy="1178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9D60-55CC-4708-A34B-DCD2335AE2F8}">
      <dsp:nvSpPr>
        <dsp:cNvPr id="0" name=""/>
        <dsp:cNvSpPr/>
      </dsp:nvSpPr>
      <dsp:spPr>
        <a:xfrm>
          <a:off x="0" y="493"/>
          <a:ext cx="9404352" cy="1155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87C01-CF89-457A-BA14-73AC592F2AFE}">
      <dsp:nvSpPr>
        <dsp:cNvPr id="0" name=""/>
        <dsp:cNvSpPr/>
      </dsp:nvSpPr>
      <dsp:spPr>
        <a:xfrm>
          <a:off x="349665" y="260575"/>
          <a:ext cx="635755" cy="6357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123289-20F9-40D2-985F-E9C890FCFA37}">
      <dsp:nvSpPr>
        <dsp:cNvPr id="0" name=""/>
        <dsp:cNvSpPr/>
      </dsp:nvSpPr>
      <dsp:spPr>
        <a:xfrm>
          <a:off x="1335086" y="4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711200">
            <a:lnSpc>
              <a:spcPct val="90000"/>
            </a:lnSpc>
            <a:spcBef>
              <a:spcPct val="0"/>
            </a:spcBef>
            <a:spcAft>
              <a:spcPct val="35000"/>
            </a:spcAft>
            <a:buNone/>
          </a:pPr>
          <a:r>
            <a:rPr lang="en-US" sz="1600" u="sng" kern="1200" dirty="0"/>
            <a:t>Profit per KM</a:t>
          </a:r>
          <a:r>
            <a:rPr lang="en-US" sz="1600" kern="1200" dirty="0"/>
            <a:t>: Yellow cabs tend to be more profitable in each ride despite the distance being travelled since they are able to charge a higher markup price</a:t>
          </a:r>
        </a:p>
      </dsp:txBody>
      <dsp:txXfrm>
        <a:off x="1335086" y="493"/>
        <a:ext cx="8069265" cy="1155919"/>
      </dsp:txXfrm>
    </dsp:sp>
    <dsp:sp modelId="{24A2825A-8708-4F4D-B505-4AE0620287D9}">
      <dsp:nvSpPr>
        <dsp:cNvPr id="0" name=""/>
        <dsp:cNvSpPr/>
      </dsp:nvSpPr>
      <dsp:spPr>
        <a:xfrm>
          <a:off x="0" y="1445393"/>
          <a:ext cx="9404352" cy="1155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518AD-D3F1-47C8-9837-E6DC0FC42242}">
      <dsp:nvSpPr>
        <dsp:cNvPr id="0" name=""/>
        <dsp:cNvSpPr/>
      </dsp:nvSpPr>
      <dsp:spPr>
        <a:xfrm>
          <a:off x="349665" y="1705475"/>
          <a:ext cx="635755" cy="63575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ABA26E-8367-4C44-AAF2-15D25456250F}">
      <dsp:nvSpPr>
        <dsp:cNvPr id="0" name=""/>
        <dsp:cNvSpPr/>
      </dsp:nvSpPr>
      <dsp:spPr>
        <a:xfrm>
          <a:off x="1335086" y="14453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711200">
            <a:lnSpc>
              <a:spcPct val="90000"/>
            </a:lnSpc>
            <a:spcBef>
              <a:spcPct val="0"/>
            </a:spcBef>
            <a:spcAft>
              <a:spcPct val="35000"/>
            </a:spcAft>
            <a:buNone/>
          </a:pPr>
          <a:r>
            <a:rPr lang="en-US" sz="1600" u="sng" kern="1200"/>
            <a:t>User distance reach</a:t>
          </a:r>
          <a:r>
            <a:rPr lang="en-US" sz="1600" kern="1200"/>
            <a:t>: Yellow cabs tend to have a larger reach overall despite distance being travelled as more customers use Yellow cabs within all distances.</a:t>
          </a:r>
        </a:p>
      </dsp:txBody>
      <dsp:txXfrm>
        <a:off x="1335086" y="1445393"/>
        <a:ext cx="8069265" cy="1155919"/>
      </dsp:txXfrm>
    </dsp:sp>
    <dsp:sp modelId="{C5C3D214-DCF5-442D-823E-DE81769B2FAD}">
      <dsp:nvSpPr>
        <dsp:cNvPr id="0" name=""/>
        <dsp:cNvSpPr/>
      </dsp:nvSpPr>
      <dsp:spPr>
        <a:xfrm>
          <a:off x="0" y="2890292"/>
          <a:ext cx="9404352" cy="1155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4F6BD-4568-418C-8151-48EA64B0E669}">
      <dsp:nvSpPr>
        <dsp:cNvPr id="0" name=""/>
        <dsp:cNvSpPr/>
      </dsp:nvSpPr>
      <dsp:spPr>
        <a:xfrm>
          <a:off x="349665" y="3150374"/>
          <a:ext cx="635755" cy="635755"/>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FCFBB9-459F-4BED-9D3B-3E5BDE41780B}">
      <dsp:nvSpPr>
        <dsp:cNvPr id="0" name=""/>
        <dsp:cNvSpPr/>
      </dsp:nvSpPr>
      <dsp:spPr>
        <a:xfrm>
          <a:off x="1335086" y="2890292"/>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711200">
            <a:lnSpc>
              <a:spcPct val="90000"/>
            </a:lnSpc>
            <a:spcBef>
              <a:spcPct val="0"/>
            </a:spcBef>
            <a:spcAft>
              <a:spcPct val="35000"/>
            </a:spcAft>
            <a:buNone/>
          </a:pPr>
          <a:r>
            <a:rPr lang="en-US" sz="1600" u="sng" kern="1200"/>
            <a:t>Yearly Profits: </a:t>
          </a:r>
          <a:r>
            <a:rPr lang="en-US" sz="1600" kern="1200"/>
            <a:t>Cab industry has experienced a trend in decrease in revenue and profits while cost stayed constant. In terms of yearly profit trends, Yellow cabs have experienced a more negative trend than pink cabs.</a:t>
          </a:r>
        </a:p>
      </dsp:txBody>
      <dsp:txXfrm>
        <a:off x="1335086" y="2890292"/>
        <a:ext cx="8069265" cy="1155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9D60-55CC-4708-A34B-DCD2335AE2F8}">
      <dsp:nvSpPr>
        <dsp:cNvPr id="0" name=""/>
        <dsp:cNvSpPr/>
      </dsp:nvSpPr>
      <dsp:spPr>
        <a:xfrm>
          <a:off x="0" y="0"/>
          <a:ext cx="10895369" cy="9724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87C01-CF89-457A-BA14-73AC592F2AFE}">
      <dsp:nvSpPr>
        <dsp:cNvPr id="0" name=""/>
        <dsp:cNvSpPr/>
      </dsp:nvSpPr>
      <dsp:spPr>
        <a:xfrm>
          <a:off x="294154" y="219208"/>
          <a:ext cx="534827" cy="53482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123289-20F9-40D2-985F-E9C890FCFA37}">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711200">
            <a:lnSpc>
              <a:spcPct val="90000"/>
            </a:lnSpc>
            <a:spcBef>
              <a:spcPct val="0"/>
            </a:spcBef>
            <a:spcAft>
              <a:spcPct val="35000"/>
            </a:spcAft>
            <a:buNone/>
          </a:pPr>
          <a:r>
            <a:rPr lang="en-US" sz="1600" b="0" i="0" u="sng" kern="1200" dirty="0"/>
            <a:t>Gender reach</a:t>
          </a:r>
          <a:r>
            <a:rPr lang="en-US" sz="1600" b="0" i="0" kern="1200" dirty="0"/>
            <a:t>: Yellow cabs tend to be customer preference when choosing cabs, however males tend to have a stronger preference for yellow cabs than females.</a:t>
          </a:r>
          <a:endParaRPr lang="en-US" sz="1600" kern="1200" dirty="0"/>
        </a:p>
      </dsp:txBody>
      <dsp:txXfrm>
        <a:off x="1123137" y="415"/>
        <a:ext cx="9772232" cy="972413"/>
      </dsp:txXfrm>
    </dsp:sp>
    <dsp:sp modelId="{24A2825A-8708-4F4D-B505-4AE0620287D9}">
      <dsp:nvSpPr>
        <dsp:cNvPr id="0" name=""/>
        <dsp:cNvSpPr/>
      </dsp:nvSpPr>
      <dsp:spPr>
        <a:xfrm>
          <a:off x="0" y="1215931"/>
          <a:ext cx="10895369" cy="972413"/>
        </a:xfrm>
        <a:prstGeom prst="roundRect">
          <a:avLst>
            <a:gd name="adj" fmla="val 10000"/>
          </a:avLst>
        </a:prstGeom>
        <a:solidFill>
          <a:schemeClr val="accent5">
            <a:hueOff val="3118619"/>
            <a:satOff val="-2006"/>
            <a:lumOff val="1372"/>
            <a:alphaOff val="0"/>
          </a:schemeClr>
        </a:solidFill>
        <a:ln>
          <a:noFill/>
        </a:ln>
        <a:effectLst/>
      </dsp:spPr>
      <dsp:style>
        <a:lnRef idx="0">
          <a:scrgbClr r="0" g="0" b="0"/>
        </a:lnRef>
        <a:fillRef idx="1">
          <a:scrgbClr r="0" g="0" b="0"/>
        </a:fillRef>
        <a:effectRef idx="0">
          <a:scrgbClr r="0" g="0" b="0"/>
        </a:effectRef>
        <a:fontRef idx="minor"/>
      </dsp:style>
    </dsp:sp>
    <dsp:sp modelId="{13D518AD-D3F1-47C8-9837-E6DC0FC42242}">
      <dsp:nvSpPr>
        <dsp:cNvPr id="0" name=""/>
        <dsp:cNvSpPr/>
      </dsp:nvSpPr>
      <dsp:spPr>
        <a:xfrm>
          <a:off x="294154" y="1434724"/>
          <a:ext cx="534827" cy="53482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ABA26E-8367-4C44-AAF2-15D25456250F}">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711200">
            <a:lnSpc>
              <a:spcPct val="90000"/>
            </a:lnSpc>
            <a:spcBef>
              <a:spcPct val="0"/>
            </a:spcBef>
            <a:spcAft>
              <a:spcPct val="35000"/>
            </a:spcAft>
            <a:buNone/>
          </a:pPr>
          <a:r>
            <a:rPr lang="en-US" sz="1600" b="0" i="0" u="sng" kern="1200" dirty="0"/>
            <a:t>Customer reach on method of payment: </a:t>
          </a:r>
          <a:r>
            <a:rPr lang="en-US" sz="1600" b="0" i="0" kern="1200" dirty="0"/>
            <a:t>Yellow cabs tend to be customer preference when choosing cabs, however customers paying in cash tend to not have such a strong preference towards yellow cabs and tend to use pink cabs more often than customers paying by card</a:t>
          </a:r>
          <a:endParaRPr lang="en-US" sz="1600" kern="1200" dirty="0"/>
        </a:p>
      </dsp:txBody>
      <dsp:txXfrm>
        <a:off x="1123137" y="1215931"/>
        <a:ext cx="9772232" cy="972413"/>
      </dsp:txXfrm>
    </dsp:sp>
    <dsp:sp modelId="{C5C3D214-DCF5-442D-823E-DE81769B2FAD}">
      <dsp:nvSpPr>
        <dsp:cNvPr id="0" name=""/>
        <dsp:cNvSpPr/>
      </dsp:nvSpPr>
      <dsp:spPr>
        <a:xfrm>
          <a:off x="0" y="2431448"/>
          <a:ext cx="10895369" cy="972413"/>
        </a:xfrm>
        <a:prstGeom prst="roundRect">
          <a:avLst>
            <a:gd name="adj" fmla="val 10000"/>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dsp:style>
    </dsp:sp>
    <dsp:sp modelId="{5034F6BD-4568-418C-8151-48EA64B0E669}">
      <dsp:nvSpPr>
        <dsp:cNvPr id="0" name=""/>
        <dsp:cNvSpPr/>
      </dsp:nvSpPr>
      <dsp:spPr>
        <a:xfrm>
          <a:off x="294154" y="2650241"/>
          <a:ext cx="534827" cy="53482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FCFBB9-459F-4BED-9D3B-3E5BDE41780B}">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711200">
            <a:lnSpc>
              <a:spcPct val="90000"/>
            </a:lnSpc>
            <a:spcBef>
              <a:spcPct val="0"/>
            </a:spcBef>
            <a:spcAft>
              <a:spcPct val="35000"/>
            </a:spcAft>
            <a:buNone/>
          </a:pPr>
          <a:r>
            <a:rPr lang="en-US" sz="1600" b="0" i="0" u="sng" kern="1200" dirty="0"/>
            <a:t>Customer income reach</a:t>
          </a:r>
          <a:r>
            <a:rPr lang="en-US" sz="1600" b="0" i="0" kern="1200" dirty="0"/>
            <a:t>: customers with a monthly income of 22,525 USD tend to all have relatively similar frequency of using a cab. Customers who earn more that 22,252 USD monthly tend to have a significantly lower frequency of using cab rides.</a:t>
          </a:r>
          <a:endParaRPr lang="en-US" sz="1600" kern="1200" dirty="0"/>
        </a:p>
      </dsp:txBody>
      <dsp:txXfrm>
        <a:off x="1123137" y="2431448"/>
        <a:ext cx="9772232" cy="972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35198-E6FE-3043-B211-37B0A4AB8473}">
      <dsp:nvSpPr>
        <dsp:cNvPr id="0" name=""/>
        <dsp:cNvSpPr/>
      </dsp:nvSpPr>
      <dsp:spPr>
        <a:xfrm>
          <a:off x="0" y="117957"/>
          <a:ext cx="2938860" cy="176331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Yellow cabs have a larger overall reach and are dominant in cities that have the largest user base</a:t>
          </a:r>
        </a:p>
      </dsp:txBody>
      <dsp:txXfrm>
        <a:off x="0" y="117957"/>
        <a:ext cx="2938860" cy="1763316"/>
      </dsp:txXfrm>
    </dsp:sp>
    <dsp:sp modelId="{F30C5C46-2A3A-7A4E-8457-9AAD5699D53B}">
      <dsp:nvSpPr>
        <dsp:cNvPr id="0" name=""/>
        <dsp:cNvSpPr/>
      </dsp:nvSpPr>
      <dsp:spPr>
        <a:xfrm>
          <a:off x="3232745" y="117957"/>
          <a:ext cx="2938860" cy="176331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Yellow cabs also tend to have higher yearly profits as well as they can have a higher markup price per kilometer travelled</a:t>
          </a:r>
        </a:p>
      </dsp:txBody>
      <dsp:txXfrm>
        <a:off x="3232745" y="117957"/>
        <a:ext cx="2938860" cy="1763316"/>
      </dsp:txXfrm>
    </dsp:sp>
    <dsp:sp modelId="{7F1E5210-D878-E44C-9BCD-6F05A246786C}">
      <dsp:nvSpPr>
        <dsp:cNvPr id="0" name=""/>
        <dsp:cNvSpPr/>
      </dsp:nvSpPr>
      <dsp:spPr>
        <a:xfrm>
          <a:off x="6465492" y="117957"/>
          <a:ext cx="2938860" cy="176331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Yellow cabs also have larger reach within different methods of payment and gender</a:t>
          </a:r>
        </a:p>
      </dsp:txBody>
      <dsp:txXfrm>
        <a:off x="6465492" y="117957"/>
        <a:ext cx="2938860" cy="1763316"/>
      </dsp:txXfrm>
    </dsp:sp>
    <dsp:sp modelId="{C4405B46-7FBA-6744-B652-19769AFE96E1}">
      <dsp:nvSpPr>
        <dsp:cNvPr id="0" name=""/>
        <dsp:cNvSpPr/>
      </dsp:nvSpPr>
      <dsp:spPr>
        <a:xfrm>
          <a:off x="1616373" y="2175159"/>
          <a:ext cx="2938860" cy="176331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 should note that the cab industry are showing trends in fall of profits especially within Yellow cabs</a:t>
          </a:r>
        </a:p>
      </dsp:txBody>
      <dsp:txXfrm>
        <a:off x="1616373" y="2175159"/>
        <a:ext cx="2938860" cy="1763316"/>
      </dsp:txXfrm>
    </dsp:sp>
    <dsp:sp modelId="{549CB03E-0D2A-B244-8AE9-A9148330FBA5}">
      <dsp:nvSpPr>
        <dsp:cNvPr id="0" name=""/>
        <dsp:cNvSpPr/>
      </dsp:nvSpPr>
      <dsp:spPr>
        <a:xfrm>
          <a:off x="4849119" y="2175160"/>
          <a:ext cx="2938860" cy="176331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Despite that Yellow cabs seems to be the better investment due to their foundation in the cab industry and will provide more profits as well as being more efficient when capturing profits. </a:t>
          </a:r>
        </a:p>
      </dsp:txBody>
      <dsp:txXfrm>
        <a:off x="4849119" y="2175160"/>
        <a:ext cx="2938860" cy="17633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5/19/22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5/19/22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5/19/22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a:t>5/19/22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a:t>5/19/22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5/19/22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5/19/22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a:t>5/19/22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CF22-0516-924C-6755-A0DB72BF73C9}"/>
              </a:ext>
            </a:extLst>
          </p:cNvPr>
          <p:cNvSpPr>
            <a:spLocks noGrp="1"/>
          </p:cNvSpPr>
          <p:nvPr>
            <p:ph type="ctrTitle"/>
          </p:nvPr>
        </p:nvSpPr>
        <p:spPr/>
        <p:txBody>
          <a:bodyPr/>
          <a:lstStyle/>
          <a:p>
            <a:r>
              <a:rPr lang="en-US" dirty="0"/>
              <a:t>G2M Case Study</a:t>
            </a:r>
          </a:p>
        </p:txBody>
      </p:sp>
      <p:sp>
        <p:nvSpPr>
          <p:cNvPr id="3" name="Subtitle 2">
            <a:extLst>
              <a:ext uri="{FF2B5EF4-FFF2-40B4-BE49-F238E27FC236}">
                <a16:creationId xmlns:a16="http://schemas.microsoft.com/office/drawing/2014/main" id="{1259003C-249B-E172-CD72-38D9A62A5DF1}"/>
              </a:ext>
            </a:extLst>
          </p:cNvPr>
          <p:cNvSpPr>
            <a:spLocks noGrp="1"/>
          </p:cNvSpPr>
          <p:nvPr>
            <p:ph type="subTitle" idx="1"/>
          </p:nvPr>
        </p:nvSpPr>
        <p:spPr>
          <a:xfrm>
            <a:off x="1154955" y="4777379"/>
            <a:ext cx="8825658" cy="1534211"/>
          </a:xfrm>
        </p:spPr>
        <p:txBody>
          <a:bodyPr>
            <a:normAutofit/>
          </a:bodyPr>
          <a:lstStyle/>
          <a:p>
            <a:r>
              <a:rPr lang="en-US" dirty="0"/>
              <a:t>Virtual internship</a:t>
            </a:r>
          </a:p>
          <a:p>
            <a:r>
              <a:rPr lang="en-US" dirty="0"/>
              <a:t>Ian Beller</a:t>
            </a:r>
          </a:p>
          <a:p>
            <a:r>
              <a:rPr lang="en-US" dirty="0"/>
              <a:t>May 21</a:t>
            </a:r>
            <a:r>
              <a:rPr lang="en-US" baseline="30000" dirty="0"/>
              <a:t>st</a:t>
            </a:r>
            <a:r>
              <a:rPr lang="en-US" dirty="0"/>
              <a:t>, 2022</a:t>
            </a:r>
            <a:endParaRPr lang="en-US" baseline="30000" dirty="0"/>
          </a:p>
        </p:txBody>
      </p:sp>
      <p:pic>
        <p:nvPicPr>
          <p:cNvPr id="3074" name="Picture 2" descr="Home | Data Glacier">
            <a:extLst>
              <a:ext uri="{FF2B5EF4-FFF2-40B4-BE49-F238E27FC236}">
                <a16:creationId xmlns:a16="http://schemas.microsoft.com/office/drawing/2014/main" id="{6CD04BB8-0A23-E3E5-C723-B3557ABCC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24" y="369390"/>
            <a:ext cx="55372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14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0CF16-CE57-023F-CD3B-7B9031C66E66}"/>
              </a:ext>
            </a:extLst>
          </p:cNvPr>
          <p:cNvSpPr>
            <a:spLocks noGrp="1"/>
          </p:cNvSpPr>
          <p:nvPr>
            <p:ph type="title"/>
          </p:nvPr>
        </p:nvSpPr>
        <p:spPr>
          <a:xfrm>
            <a:off x="413085" y="625641"/>
            <a:ext cx="3541594" cy="1394149"/>
          </a:xfrm>
        </p:spPr>
        <p:txBody>
          <a:bodyPr anchor="b">
            <a:normAutofit fontScale="90000"/>
          </a:bodyPr>
          <a:lstStyle/>
          <a:p>
            <a:r>
              <a:rPr lang="en-US" sz="3200" dirty="0">
                <a:solidFill>
                  <a:srgbClr val="EBEBEB"/>
                </a:solidFill>
              </a:rPr>
              <a:t>Company base analysis of customers per city</a:t>
            </a:r>
          </a:p>
        </p:txBody>
      </p:sp>
      <p:sp>
        <p:nvSpPr>
          <p:cNvPr id="8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5" name="Freeform: Shape 8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7" name="Rectangle 8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08" name="Content Placeholder 4101">
            <a:extLst>
              <a:ext uri="{FF2B5EF4-FFF2-40B4-BE49-F238E27FC236}">
                <a16:creationId xmlns:a16="http://schemas.microsoft.com/office/drawing/2014/main" id="{D7951502-D086-37E0-FFD9-9395C885C48F}"/>
              </a:ext>
            </a:extLst>
          </p:cNvPr>
          <p:cNvSpPr>
            <a:spLocks noGrp="1"/>
          </p:cNvSpPr>
          <p:nvPr>
            <p:ph idx="1"/>
          </p:nvPr>
        </p:nvSpPr>
        <p:spPr>
          <a:xfrm>
            <a:off x="413086" y="2233863"/>
            <a:ext cx="3541594" cy="3998496"/>
          </a:xfrm>
        </p:spPr>
        <p:txBody>
          <a:bodyPr>
            <a:normAutofit lnSpcReduction="10000"/>
          </a:bodyPr>
          <a:lstStyle/>
          <a:p>
            <a:r>
              <a:rPr lang="en-US" sz="1800" dirty="0">
                <a:solidFill>
                  <a:srgbClr val="FFFFFF"/>
                </a:solidFill>
              </a:rPr>
              <a:t>Yellow cab has a larger customer base in 15 cities while pink cabs have more customers in 4 cities. </a:t>
            </a:r>
          </a:p>
          <a:p>
            <a:r>
              <a:rPr lang="en-US" sz="1800" dirty="0">
                <a:solidFill>
                  <a:srgbClr val="FFFFFF"/>
                </a:solidFill>
              </a:rPr>
              <a:t>Cities in which pink cabs have a larger market share are considered cities with small user base (except for San Diego)</a:t>
            </a:r>
          </a:p>
          <a:p>
            <a:r>
              <a:rPr lang="en-US" sz="1800" dirty="0">
                <a:solidFill>
                  <a:srgbClr val="FFFFFF"/>
                </a:solidFill>
              </a:rPr>
              <a:t>Cities that have large quantities of cab users tend to have a substantial preference in yellow cabs (except for San Diego)</a:t>
            </a:r>
          </a:p>
        </p:txBody>
      </p:sp>
      <p:pic>
        <p:nvPicPr>
          <p:cNvPr id="4098" name="Picture 2" descr="Chart, histogram&#10;&#10;Description automatically generated">
            <a:extLst>
              <a:ext uri="{FF2B5EF4-FFF2-40B4-BE49-F238E27FC236}">
                <a16:creationId xmlns:a16="http://schemas.microsoft.com/office/drawing/2014/main" id="{432DC0E0-723B-7936-47E7-3512123F37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4212" y="1304729"/>
            <a:ext cx="7064703" cy="492763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9842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8" name="Rectangle 7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9" name="Rectangle 7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29" name="Content Placeholder 5125">
            <a:extLst>
              <a:ext uri="{FF2B5EF4-FFF2-40B4-BE49-F238E27FC236}">
                <a16:creationId xmlns:a16="http://schemas.microsoft.com/office/drawing/2014/main" id="{16EA8773-2193-D2AA-CEC4-79481736CFC1}"/>
              </a:ext>
            </a:extLst>
          </p:cNvPr>
          <p:cNvSpPr>
            <a:spLocks noGrp="1"/>
          </p:cNvSpPr>
          <p:nvPr>
            <p:ph idx="1"/>
          </p:nvPr>
        </p:nvSpPr>
        <p:spPr>
          <a:xfrm>
            <a:off x="319215" y="2478506"/>
            <a:ext cx="3744169" cy="3392905"/>
          </a:xfrm>
        </p:spPr>
        <p:txBody>
          <a:bodyPr>
            <a:normAutofit/>
          </a:bodyPr>
          <a:lstStyle/>
          <a:p>
            <a:r>
              <a:rPr lang="en-US" sz="1800" dirty="0">
                <a:solidFill>
                  <a:srgbClr val="FFFFFF"/>
                </a:solidFill>
              </a:rPr>
              <a:t>More males use the Cab service in 17 cities than women. Pittsburgh and Sacramento are the two cities that have more female customers</a:t>
            </a:r>
          </a:p>
          <a:p>
            <a:r>
              <a:rPr lang="en-US" sz="1800" dirty="0">
                <a:solidFill>
                  <a:srgbClr val="FFFFFF"/>
                </a:solidFill>
              </a:rPr>
              <a:t>There is only a significant difference between number of male and female customers in cities with the largest user base. </a:t>
            </a:r>
          </a:p>
        </p:txBody>
      </p:sp>
      <p:pic>
        <p:nvPicPr>
          <p:cNvPr id="5122" name="Picture 2">
            <a:extLst>
              <a:ext uri="{FF2B5EF4-FFF2-40B4-BE49-F238E27FC236}">
                <a16:creationId xmlns:a16="http://schemas.microsoft.com/office/drawing/2014/main" id="{726DF820-1C66-0E29-7848-FF48A63D38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4212" y="1239253"/>
            <a:ext cx="7158573" cy="4993105"/>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E9B28D77-5FFB-55B6-0037-AE293C599C25}"/>
              </a:ext>
            </a:extLst>
          </p:cNvPr>
          <p:cNvSpPr>
            <a:spLocks noGrp="1"/>
          </p:cNvSpPr>
          <p:nvPr>
            <p:ph type="title"/>
          </p:nvPr>
        </p:nvSpPr>
        <p:spPr>
          <a:xfrm>
            <a:off x="448327" y="412667"/>
            <a:ext cx="3499782" cy="1653172"/>
          </a:xfrm>
        </p:spPr>
        <p:txBody>
          <a:bodyPr anchor="b">
            <a:normAutofit fontScale="90000"/>
          </a:bodyPr>
          <a:lstStyle/>
          <a:p>
            <a:r>
              <a:rPr lang="en-US" sz="3200" dirty="0">
                <a:solidFill>
                  <a:srgbClr val="EBEBEB"/>
                </a:solidFill>
              </a:rPr>
              <a:t>Gender base analysis of customers per city</a:t>
            </a:r>
          </a:p>
        </p:txBody>
      </p:sp>
    </p:spTree>
    <p:extLst>
      <p:ext uri="{BB962C8B-B14F-4D97-AF65-F5344CB8AC3E}">
        <p14:creationId xmlns:p14="http://schemas.microsoft.com/office/powerpoint/2010/main" val="320724676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18CD6AA-1682-9CA8-C7C1-CA12DB451316}"/>
              </a:ext>
            </a:extLst>
          </p:cNvPr>
          <p:cNvSpPr>
            <a:spLocks noGrp="1"/>
          </p:cNvSpPr>
          <p:nvPr>
            <p:ph type="title"/>
          </p:nvPr>
        </p:nvSpPr>
        <p:spPr>
          <a:xfrm>
            <a:off x="648930" y="629267"/>
            <a:ext cx="9252154" cy="1016654"/>
          </a:xfrm>
        </p:spPr>
        <p:txBody>
          <a:bodyPr>
            <a:normAutofit fontScale="90000"/>
          </a:bodyPr>
          <a:lstStyle/>
          <a:p>
            <a:r>
              <a:rPr lang="en-US" dirty="0">
                <a:solidFill>
                  <a:srgbClr val="EBEBEB"/>
                </a:solidFill>
              </a:rPr>
              <a:t>Gender &amp; Method of payment on different cab companies</a:t>
            </a:r>
          </a:p>
        </p:txBody>
      </p:sp>
      <p:sp useBgFill="1">
        <p:nvSpPr>
          <p:cNvPr id="79" name="Freeform: Shape 7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6150" name="Content Placeholder 6149">
            <a:extLst>
              <a:ext uri="{FF2B5EF4-FFF2-40B4-BE49-F238E27FC236}">
                <a16:creationId xmlns:a16="http://schemas.microsoft.com/office/drawing/2014/main" id="{1DE879BA-B381-3E4E-E91C-CD8A6E4628AC}"/>
              </a:ext>
            </a:extLst>
          </p:cNvPr>
          <p:cNvSpPr>
            <a:spLocks noGrp="1"/>
          </p:cNvSpPr>
          <p:nvPr>
            <p:ph idx="1"/>
          </p:nvPr>
        </p:nvSpPr>
        <p:spPr>
          <a:xfrm>
            <a:off x="648931" y="2548281"/>
            <a:ext cx="5122606" cy="3658689"/>
          </a:xfrm>
        </p:spPr>
        <p:txBody>
          <a:bodyPr>
            <a:normAutofit/>
          </a:bodyPr>
          <a:lstStyle/>
          <a:p>
            <a:pPr>
              <a:buClr>
                <a:schemeClr val="tx2"/>
              </a:buClr>
            </a:pPr>
            <a:r>
              <a:rPr lang="en-US" dirty="0"/>
              <a:t>Yellow Cab is the preferred cab company amongst genders and method of payment</a:t>
            </a:r>
          </a:p>
          <a:p>
            <a:pPr>
              <a:buClr>
                <a:schemeClr val="tx2"/>
              </a:buClr>
            </a:pPr>
            <a:r>
              <a:rPr lang="en-US" dirty="0"/>
              <a:t>Males tend to have a more of a preference towards yellow cabs than females</a:t>
            </a:r>
          </a:p>
          <a:p>
            <a:pPr>
              <a:buClr>
                <a:schemeClr val="tx2"/>
              </a:buClr>
            </a:pPr>
            <a:r>
              <a:rPr lang="en-US" dirty="0"/>
              <a:t>Customers paying by card also tend to have a higher preference towards yellow cabs</a:t>
            </a:r>
          </a:p>
          <a:p>
            <a:pPr>
              <a:buClr>
                <a:schemeClr val="tx2"/>
              </a:buClr>
            </a:pPr>
            <a:endParaRPr lang="en-US" dirty="0"/>
          </a:p>
        </p:txBody>
      </p:sp>
      <p:pic>
        <p:nvPicPr>
          <p:cNvPr id="6146" name="Picture 2">
            <a:extLst>
              <a:ext uri="{FF2B5EF4-FFF2-40B4-BE49-F238E27FC236}">
                <a16:creationId xmlns:a16="http://schemas.microsoft.com/office/drawing/2014/main" id="{5CF2E7C7-96B3-71AD-3722-0DA047052C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3442" y="2402308"/>
            <a:ext cx="6199094" cy="421538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67830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042A-6E6E-7A90-6207-0EA591391B78}"/>
              </a:ext>
            </a:extLst>
          </p:cNvPr>
          <p:cNvSpPr>
            <a:spLocks noGrp="1"/>
          </p:cNvSpPr>
          <p:nvPr>
            <p:ph type="title"/>
          </p:nvPr>
        </p:nvSpPr>
        <p:spPr>
          <a:xfrm>
            <a:off x="356162" y="609601"/>
            <a:ext cx="5739838" cy="1223983"/>
          </a:xfrm>
        </p:spPr>
        <p:txBody>
          <a:bodyPr>
            <a:normAutofit/>
          </a:bodyPr>
          <a:lstStyle/>
          <a:p>
            <a:pPr>
              <a:lnSpc>
                <a:spcPct val="90000"/>
              </a:lnSpc>
            </a:pPr>
            <a:r>
              <a:rPr lang="en-US" sz="3900" dirty="0"/>
              <a:t>Cab rides within different income levels</a:t>
            </a:r>
          </a:p>
        </p:txBody>
      </p:sp>
      <p:sp>
        <p:nvSpPr>
          <p:cNvPr id="7174" name="Content Placeholder 7173">
            <a:extLst>
              <a:ext uri="{FF2B5EF4-FFF2-40B4-BE49-F238E27FC236}">
                <a16:creationId xmlns:a16="http://schemas.microsoft.com/office/drawing/2014/main" id="{D84DAA24-D1F2-A991-8C0E-22F316B83FC4}"/>
              </a:ext>
            </a:extLst>
          </p:cNvPr>
          <p:cNvSpPr>
            <a:spLocks noGrp="1"/>
          </p:cNvSpPr>
          <p:nvPr>
            <p:ph idx="1"/>
          </p:nvPr>
        </p:nvSpPr>
        <p:spPr>
          <a:xfrm>
            <a:off x="634079" y="2040708"/>
            <a:ext cx="4551532" cy="4196185"/>
          </a:xfrm>
        </p:spPr>
        <p:txBody>
          <a:bodyPr>
            <a:normAutofit/>
          </a:bodyPr>
          <a:lstStyle/>
          <a:p>
            <a:r>
              <a:rPr lang="en-US" dirty="0"/>
              <a:t>We notice that between the lowest income levels (2000 USD per month) until 22525 USD per month, there is somewhat regular demand for cab service</a:t>
            </a:r>
          </a:p>
          <a:p>
            <a:r>
              <a:rPr lang="en-US" dirty="0"/>
              <a:t>Approaching the income level of 25000 USD per month, we notice a substantial dip in the demand for cabs which stays relatively consistent throughout any income level above 25000 USD per month</a:t>
            </a:r>
          </a:p>
        </p:txBody>
      </p:sp>
      <p:pic>
        <p:nvPicPr>
          <p:cNvPr id="7170" name="Picture 2" descr="Chart, histogram&#10;&#10;Description automatically generated">
            <a:extLst>
              <a:ext uri="{FF2B5EF4-FFF2-40B4-BE49-F238E27FC236}">
                <a16:creationId xmlns:a16="http://schemas.microsoft.com/office/drawing/2014/main" id="{AB14B868-05FF-B5B3-6DCD-DACDCAF25F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92" b="4"/>
          <a:stretch/>
        </p:blipFill>
        <p:spPr bwMode="auto">
          <a:xfrm>
            <a:off x="5996816" y="1515979"/>
            <a:ext cx="6051908" cy="4928039"/>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05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ED46D45-6D95-00E6-5372-7F408E9FBF3B}"/>
              </a:ext>
            </a:extLst>
          </p:cNvPr>
          <p:cNvSpPr>
            <a:spLocks noGrp="1"/>
          </p:cNvSpPr>
          <p:nvPr>
            <p:ph type="title"/>
          </p:nvPr>
        </p:nvSpPr>
        <p:spPr>
          <a:xfrm>
            <a:off x="648930" y="629267"/>
            <a:ext cx="9252154" cy="1016654"/>
          </a:xfrm>
        </p:spPr>
        <p:txBody>
          <a:bodyPr>
            <a:normAutofit fontScale="90000"/>
          </a:bodyPr>
          <a:lstStyle/>
          <a:p>
            <a:r>
              <a:rPr lang="en-US" dirty="0">
                <a:solidFill>
                  <a:srgbClr val="EBEBEB"/>
                </a:solidFill>
              </a:rPr>
              <a:t>Analysis on Cab companies depending on distances</a:t>
            </a:r>
          </a:p>
        </p:txBody>
      </p:sp>
      <p:sp useBgFill="1">
        <p:nvSpPr>
          <p:cNvPr id="79" name="Freeform: Shape 7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222" name="Content Placeholder 9221">
            <a:extLst>
              <a:ext uri="{FF2B5EF4-FFF2-40B4-BE49-F238E27FC236}">
                <a16:creationId xmlns:a16="http://schemas.microsoft.com/office/drawing/2014/main" id="{1822B04C-463C-F508-6C71-BDC1039C9FB9}"/>
              </a:ext>
            </a:extLst>
          </p:cNvPr>
          <p:cNvSpPr>
            <a:spLocks noGrp="1"/>
          </p:cNvSpPr>
          <p:nvPr>
            <p:ph idx="1"/>
          </p:nvPr>
        </p:nvSpPr>
        <p:spPr>
          <a:xfrm>
            <a:off x="648931" y="2548281"/>
            <a:ext cx="5122606" cy="3658689"/>
          </a:xfrm>
        </p:spPr>
        <p:txBody>
          <a:bodyPr>
            <a:normAutofit/>
          </a:bodyPr>
          <a:lstStyle/>
          <a:p>
            <a:pPr>
              <a:buClr>
                <a:schemeClr val="tx2"/>
              </a:buClr>
            </a:pPr>
            <a:r>
              <a:rPr lang="en-US" dirty="0"/>
              <a:t>Graph shows the frequency for different distances used for cab rides and which company they used.</a:t>
            </a:r>
          </a:p>
          <a:p>
            <a:pPr>
              <a:buClr>
                <a:schemeClr val="tx2"/>
              </a:buClr>
            </a:pPr>
            <a:r>
              <a:rPr lang="en-US" dirty="0"/>
              <a:t>Yellow cabs is the more used service across all distances hence we suspect that distance travelled has an insignificant effect when choosing cab companies</a:t>
            </a:r>
          </a:p>
        </p:txBody>
      </p:sp>
      <p:pic>
        <p:nvPicPr>
          <p:cNvPr id="9218" name="Picture 2" descr="Chart, bar chart&#10;&#10;Description automatically generated">
            <a:extLst>
              <a:ext uri="{FF2B5EF4-FFF2-40B4-BE49-F238E27FC236}">
                <a16:creationId xmlns:a16="http://schemas.microsoft.com/office/drawing/2014/main" id="{0F41C150-0B75-7E83-6FD0-3F83241AF8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3324" y="2548280"/>
            <a:ext cx="6308675" cy="365868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85198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1">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0CCFCA5-A2A2-5607-F5DB-B517ADAB0B13}"/>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Recommendations</a:t>
            </a:r>
          </a:p>
        </p:txBody>
      </p:sp>
      <p:sp useBgFill="1">
        <p:nvSpPr>
          <p:cNvPr id="39" name="Freeform: Shape 17">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graphicFrame>
        <p:nvGraphicFramePr>
          <p:cNvPr id="20" name="Content Placeholder 2">
            <a:extLst>
              <a:ext uri="{FF2B5EF4-FFF2-40B4-BE49-F238E27FC236}">
                <a16:creationId xmlns:a16="http://schemas.microsoft.com/office/drawing/2014/main" id="{078903DC-E961-B494-28CB-DA1A9CC358E8}"/>
              </a:ext>
            </a:extLst>
          </p:cNvPr>
          <p:cNvGraphicFramePr>
            <a:graphicFrameLocks noGrp="1"/>
          </p:cNvGraphicFramePr>
          <p:nvPr>
            <p:ph idx="1"/>
            <p:extLst>
              <p:ext uri="{D42A27DB-BD31-4B8C-83A1-F6EECF244321}">
                <p14:modId xmlns:p14="http://schemas.microsoft.com/office/powerpoint/2010/main" val="3149651087"/>
              </p:ext>
            </p:extLst>
          </p:nvPr>
        </p:nvGraphicFramePr>
        <p:xfrm>
          <a:off x="507496" y="2430379"/>
          <a:ext cx="7649915" cy="411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Lightbulb">
            <a:extLst>
              <a:ext uri="{FF2B5EF4-FFF2-40B4-BE49-F238E27FC236}">
                <a16:creationId xmlns:a16="http://schemas.microsoft.com/office/drawing/2014/main" id="{1134F945-1E6B-5E6C-81CB-1EAFC1ED2B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19939" y="2624328"/>
            <a:ext cx="3413671" cy="3413671"/>
          </a:xfrm>
          <a:prstGeom prst="rect">
            <a:avLst/>
          </a:prstGeom>
          <a:effectLst/>
        </p:spPr>
      </p:pic>
    </p:spTree>
    <p:extLst>
      <p:ext uri="{BB962C8B-B14F-4D97-AF65-F5344CB8AC3E}">
        <p14:creationId xmlns:p14="http://schemas.microsoft.com/office/powerpoint/2010/main" val="17954248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4F8A-AFA7-C081-72BC-BD2897D379B0}"/>
              </a:ext>
            </a:extLst>
          </p:cNvPr>
          <p:cNvSpPr>
            <a:spLocks noGrp="1"/>
          </p:cNvSpPr>
          <p:nvPr>
            <p:ph type="title"/>
          </p:nvPr>
        </p:nvSpPr>
        <p:spPr>
          <a:xfrm>
            <a:off x="646111" y="452718"/>
            <a:ext cx="9404723" cy="1400530"/>
          </a:xfrm>
        </p:spPr>
        <p:txBody>
          <a:bodyPr>
            <a:normAutofit/>
          </a:bodyPr>
          <a:lstStyle/>
          <a:p>
            <a:r>
              <a:rPr lang="en-US"/>
              <a:t>Recommendations</a:t>
            </a:r>
            <a:endParaRPr lang="en-US" dirty="0"/>
          </a:p>
        </p:txBody>
      </p:sp>
      <p:graphicFrame>
        <p:nvGraphicFramePr>
          <p:cNvPr id="19" name="Content Placeholder 2">
            <a:extLst>
              <a:ext uri="{FF2B5EF4-FFF2-40B4-BE49-F238E27FC236}">
                <a16:creationId xmlns:a16="http://schemas.microsoft.com/office/drawing/2014/main" id="{6C5414AF-44E5-76B6-EB5F-A572E29730BA}"/>
              </a:ext>
            </a:extLst>
          </p:cNvPr>
          <p:cNvGraphicFramePr>
            <a:graphicFrameLocks noGrp="1"/>
          </p:cNvGraphicFramePr>
          <p:nvPr>
            <p:ph idx="1"/>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27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4F8A-AFA7-C081-72BC-BD2897D379B0}"/>
              </a:ext>
            </a:extLst>
          </p:cNvPr>
          <p:cNvSpPr>
            <a:spLocks noGrp="1"/>
          </p:cNvSpPr>
          <p:nvPr>
            <p:ph type="title"/>
          </p:nvPr>
        </p:nvSpPr>
        <p:spPr>
          <a:xfrm>
            <a:off x="648930" y="629267"/>
            <a:ext cx="9252154" cy="1016654"/>
          </a:xfrm>
        </p:spPr>
        <p:txBody>
          <a:bodyPr>
            <a:normAutofit/>
          </a:bodyPr>
          <a:lstStyle/>
          <a:p>
            <a:r>
              <a:rPr lang="en-US">
                <a:solidFill>
                  <a:srgbClr val="EBEBEB"/>
                </a:solidFill>
              </a:rPr>
              <a:t>Recommendations</a:t>
            </a:r>
          </a:p>
        </p:txBody>
      </p:sp>
      <p:graphicFrame>
        <p:nvGraphicFramePr>
          <p:cNvPr id="19" name="Content Placeholder 2">
            <a:extLst>
              <a:ext uri="{FF2B5EF4-FFF2-40B4-BE49-F238E27FC236}">
                <a16:creationId xmlns:a16="http://schemas.microsoft.com/office/drawing/2014/main" id="{6C5414AF-44E5-76B6-EB5F-A572E29730BA}"/>
              </a:ext>
            </a:extLst>
          </p:cNvPr>
          <p:cNvGraphicFramePr>
            <a:graphicFrameLocks noGrp="1"/>
          </p:cNvGraphicFramePr>
          <p:nvPr>
            <p:ph idx="1"/>
            <p:extLst>
              <p:ext uri="{D42A27DB-BD31-4B8C-83A1-F6EECF244321}">
                <p14:modId xmlns:p14="http://schemas.microsoft.com/office/powerpoint/2010/main" val="128695524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090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F755-0465-FC0E-36E5-D21489DF21D7}"/>
              </a:ext>
            </a:extLst>
          </p:cNvPr>
          <p:cNvSpPr>
            <a:spLocks noGrp="1"/>
          </p:cNvSpPr>
          <p:nvPr>
            <p:ph type="title"/>
          </p:nvPr>
        </p:nvSpPr>
        <p:spPr>
          <a:xfrm>
            <a:off x="646111" y="452718"/>
            <a:ext cx="9404723" cy="1400530"/>
          </a:xfrm>
        </p:spPr>
        <p:txBody>
          <a:bodyPr>
            <a:normAutofit/>
          </a:bodyPr>
          <a:lstStyle/>
          <a:p>
            <a:r>
              <a:rPr lang="en-US" dirty="0"/>
              <a:t>Summary and opinion</a:t>
            </a:r>
          </a:p>
        </p:txBody>
      </p:sp>
      <p:graphicFrame>
        <p:nvGraphicFramePr>
          <p:cNvPr id="5" name="Content Placeholder 2">
            <a:extLst>
              <a:ext uri="{FF2B5EF4-FFF2-40B4-BE49-F238E27FC236}">
                <a16:creationId xmlns:a16="http://schemas.microsoft.com/office/drawing/2014/main" id="{7990C919-ABAC-EC6C-7F9A-FEBFC968B239}"/>
              </a:ext>
            </a:extLst>
          </p:cNvPr>
          <p:cNvGraphicFramePr>
            <a:graphicFrameLocks noGrp="1"/>
          </p:cNvGraphicFramePr>
          <p:nvPr>
            <p:ph idx="1"/>
            <p:extLst>
              <p:ext uri="{D42A27DB-BD31-4B8C-83A1-F6EECF244321}">
                <p14:modId xmlns:p14="http://schemas.microsoft.com/office/powerpoint/2010/main" val="98739407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138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049E-D84C-F4B2-7310-D10CA1CD6940}"/>
              </a:ext>
            </a:extLst>
          </p:cNvPr>
          <p:cNvSpPr>
            <a:spLocks noGrp="1"/>
          </p:cNvSpPr>
          <p:nvPr>
            <p:ph type="title"/>
          </p:nvPr>
        </p:nvSpPr>
        <p:spPr/>
        <p:txBody>
          <a:bodyPr/>
          <a:lstStyle/>
          <a:p>
            <a:r>
              <a:rPr lang="en-US" dirty="0"/>
              <a:t>Background – Cab Industry and G2M case study</a:t>
            </a:r>
          </a:p>
        </p:txBody>
      </p:sp>
      <p:sp>
        <p:nvSpPr>
          <p:cNvPr id="3" name="Content Placeholder 2">
            <a:extLst>
              <a:ext uri="{FF2B5EF4-FFF2-40B4-BE49-F238E27FC236}">
                <a16:creationId xmlns:a16="http://schemas.microsoft.com/office/drawing/2014/main" id="{A2510FD6-E7D8-DC73-F722-52087BFCF520}"/>
              </a:ext>
            </a:extLst>
          </p:cNvPr>
          <p:cNvSpPr>
            <a:spLocks noGrp="1"/>
          </p:cNvSpPr>
          <p:nvPr>
            <p:ph idx="1"/>
          </p:nvPr>
        </p:nvSpPr>
        <p:spPr/>
        <p:txBody>
          <a:bodyPr>
            <a:normAutofit/>
          </a:bodyPr>
          <a:lstStyle/>
          <a:p>
            <a:pPr>
              <a:lnSpc>
                <a:spcPct val="110000"/>
              </a:lnSpc>
            </a:pPr>
            <a:r>
              <a:rPr lang="en-US" dirty="0"/>
              <a:t>XYZ is a private firm in US. Due to remarkable growth in the Cab Industry in last few years and multiple key players in the market.</a:t>
            </a:r>
          </a:p>
          <a:p>
            <a:pPr marL="0" indent="0">
              <a:lnSpc>
                <a:spcPct val="110000"/>
              </a:lnSpc>
              <a:buNone/>
            </a:pPr>
            <a:endParaRPr lang="en-US" sz="1000" dirty="0"/>
          </a:p>
          <a:p>
            <a:pPr>
              <a:lnSpc>
                <a:spcPct val="110000"/>
              </a:lnSpc>
            </a:pPr>
            <a:r>
              <a:rPr lang="en-US" dirty="0"/>
              <a:t>It’s planning for an investment in the Cab industry and as per their Go-to-Market(G2M) strategy they want to understand the market before taking final decision.</a:t>
            </a:r>
          </a:p>
          <a:p>
            <a:pPr marL="0" indent="0">
              <a:lnSpc>
                <a:spcPct val="110000"/>
              </a:lnSpc>
              <a:buNone/>
            </a:pPr>
            <a:endParaRPr lang="en-US" sz="1000" dirty="0"/>
          </a:p>
          <a:p>
            <a:pPr>
              <a:lnSpc>
                <a:spcPct val="110000"/>
              </a:lnSpc>
            </a:pPr>
            <a:r>
              <a:rPr lang="en-US" dirty="0"/>
              <a:t>Objective: Understand profit margins (markup price) and preference on different types of customers in which it will provide a reasonable insight for XYZ to understand the market and identify the right </a:t>
            </a:r>
          </a:p>
          <a:p>
            <a:endParaRPr lang="en-US" dirty="0"/>
          </a:p>
        </p:txBody>
      </p:sp>
    </p:spTree>
    <p:extLst>
      <p:ext uri="{BB962C8B-B14F-4D97-AF65-F5344CB8AC3E}">
        <p14:creationId xmlns:p14="http://schemas.microsoft.com/office/powerpoint/2010/main" val="2969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334D-8EC8-FC3C-1F8B-9F5BD4121564}"/>
              </a:ext>
            </a:extLst>
          </p:cNvPr>
          <p:cNvSpPr>
            <a:spLocks noGrp="1"/>
          </p:cNvSpPr>
          <p:nvPr>
            <p:ph type="title"/>
          </p:nvPr>
        </p:nvSpPr>
        <p:spPr/>
        <p:txBody>
          <a:bodyPr/>
          <a:lstStyle/>
          <a:p>
            <a:r>
              <a:rPr lang="en-US" dirty="0"/>
              <a:t>Data Exploration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D13C22-A3BB-F6A9-64E8-021120B31A68}"/>
                  </a:ext>
                </a:extLst>
              </p:cNvPr>
              <p:cNvSpPr>
                <a:spLocks noGrp="1"/>
              </p:cNvSpPr>
              <p:nvPr>
                <p:ph idx="1"/>
              </p:nvPr>
            </p:nvSpPr>
            <p:spPr>
              <a:xfrm>
                <a:off x="1104293" y="1600973"/>
                <a:ext cx="8946541" cy="5020544"/>
              </a:xfrm>
            </p:spPr>
            <p:txBody>
              <a:bodyPr>
                <a:normAutofit/>
              </a:bodyPr>
              <a:lstStyle/>
              <a:p>
                <a:r>
                  <a:rPr lang="en-US" dirty="0"/>
                  <a:t>4 datasets: </a:t>
                </a:r>
                <a:r>
                  <a:rPr lang="en-US" dirty="0" err="1"/>
                  <a:t>Cab_Data.csv</a:t>
                </a:r>
                <a:r>
                  <a:rPr lang="en-US" dirty="0"/>
                  <a:t>, </a:t>
                </a:r>
                <a:r>
                  <a:rPr lang="en-US" dirty="0" err="1"/>
                  <a:t>City.csv</a:t>
                </a:r>
                <a:r>
                  <a:rPr lang="en-US" dirty="0"/>
                  <a:t>, </a:t>
                </a:r>
                <a:r>
                  <a:rPr lang="en-US" dirty="0" err="1"/>
                  <a:t>Customer_ID.csv</a:t>
                </a:r>
                <a:r>
                  <a:rPr lang="en-US" dirty="0"/>
                  <a:t>, </a:t>
                </a:r>
                <a:r>
                  <a:rPr lang="en-US" dirty="0" err="1"/>
                  <a:t>Transaction_ID.csv</a:t>
                </a:r>
                <a:r>
                  <a:rPr lang="en-US" dirty="0"/>
                  <a:t>. We merged all these datasets into a file called Cab Data</a:t>
                </a:r>
              </a:p>
              <a:p>
                <a:r>
                  <a:rPr lang="en-US" dirty="0"/>
                  <a:t>Datasets timeframe: 2016-01-31 to 2018-12-31.</a:t>
                </a:r>
              </a:p>
              <a:p>
                <a:r>
                  <a:rPr lang="en-US" dirty="0"/>
                  <a:t>Total Valid Rows:   359,392 			  Total valid columns:   14	      Total valid Data points:   5,031,488</a:t>
                </a:r>
              </a:p>
              <a:p>
                <a:r>
                  <a:rPr lang="en-US" dirty="0"/>
                  <a:t>Assumptions:</a:t>
                </a:r>
              </a:p>
              <a:p>
                <a:pPr lvl="1"/>
                <a:r>
                  <a:rPr lang="en-US" dirty="0"/>
                  <a:t>Profits are calculated based on the percentage of the price charged is profit, assuming other factors were constant and only considered price charged and cost of each ride. Hence </a:t>
                </a:r>
              </a:p>
              <a:p>
                <a:pPr marL="457200" lvl="1" indent="0" algn="ctr">
                  <a:buNone/>
                </a:pPr>
                <a14:m>
                  <m:oMath xmlns:m="http://schemas.openxmlformats.org/officeDocument/2006/math">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es-ES" sz="2000" i="1">
                                <a:latin typeface="Cambria Math" panose="02040503050406030204" pitchFamily="18" charset="0"/>
                              </a:rPr>
                              <m:t>𝑃𝑟𝑖𝑐𝑒</m:t>
                            </m:r>
                            <m:r>
                              <a:rPr lang="es-ES" sz="2000" i="1">
                                <a:latin typeface="Cambria Math" panose="02040503050406030204" pitchFamily="18" charset="0"/>
                              </a:rPr>
                              <m:t> </m:t>
                            </m:r>
                            <m:r>
                              <a:rPr lang="es-ES" sz="2000" i="1">
                                <a:latin typeface="Cambria Math" panose="02040503050406030204" pitchFamily="18" charset="0"/>
                              </a:rPr>
                              <m:t>𝑐h𝑎𝑟𝑔𝑒𝑑</m:t>
                            </m:r>
                            <m:r>
                              <a:rPr lang="es-ES" sz="2000" i="1">
                                <a:latin typeface="Cambria Math" panose="02040503050406030204" pitchFamily="18" charset="0"/>
                              </a:rPr>
                              <m:t> −</m:t>
                            </m:r>
                            <m:r>
                              <a:rPr lang="es-ES" sz="2000" i="1">
                                <a:latin typeface="Cambria Math" panose="02040503050406030204" pitchFamily="18" charset="0"/>
                              </a:rPr>
                              <m:t>𝑐𝑜𝑠𝑡</m:t>
                            </m:r>
                            <m:r>
                              <a:rPr lang="es-ES" sz="2000" i="1">
                                <a:latin typeface="Cambria Math" panose="02040503050406030204" pitchFamily="18" charset="0"/>
                              </a:rPr>
                              <m:t> </m:t>
                            </m:r>
                            <m:r>
                              <a:rPr lang="es-ES" sz="2000" i="1">
                                <a:latin typeface="Cambria Math" panose="02040503050406030204" pitchFamily="18" charset="0"/>
                              </a:rPr>
                              <m:t>𝑜𝑓</m:t>
                            </m:r>
                            <m:r>
                              <a:rPr lang="es-ES" sz="2000" i="1">
                                <a:latin typeface="Cambria Math" panose="02040503050406030204" pitchFamily="18" charset="0"/>
                              </a:rPr>
                              <m:t> </m:t>
                            </m:r>
                            <m:r>
                              <a:rPr lang="es-ES" sz="2000" i="1">
                                <a:latin typeface="Cambria Math" panose="02040503050406030204" pitchFamily="18" charset="0"/>
                              </a:rPr>
                              <m:t>𝑟𝑖𝑑𝑒</m:t>
                            </m:r>
                          </m:num>
                          <m:den>
                            <m:r>
                              <a:rPr lang="es-ES" sz="2000" i="1">
                                <a:latin typeface="Cambria Math" panose="02040503050406030204" pitchFamily="18" charset="0"/>
                              </a:rPr>
                              <m:t>𝑐𝑜𝑠𝑡</m:t>
                            </m:r>
                            <m:r>
                              <a:rPr lang="es-ES" sz="2000" i="1">
                                <a:latin typeface="Cambria Math" panose="02040503050406030204" pitchFamily="18" charset="0"/>
                              </a:rPr>
                              <m:t> </m:t>
                            </m:r>
                            <m:r>
                              <a:rPr lang="es-ES" sz="2000" i="1">
                                <a:latin typeface="Cambria Math" panose="02040503050406030204" pitchFamily="18" charset="0"/>
                              </a:rPr>
                              <m:t>𝑜𝑓</m:t>
                            </m:r>
                            <m:r>
                              <a:rPr lang="es-ES" sz="2000" i="1">
                                <a:latin typeface="Cambria Math" panose="02040503050406030204" pitchFamily="18" charset="0"/>
                              </a:rPr>
                              <m:t> </m:t>
                            </m:r>
                            <m:r>
                              <a:rPr lang="es-ES" sz="2000" i="1">
                                <a:latin typeface="Cambria Math" panose="02040503050406030204" pitchFamily="18" charset="0"/>
                              </a:rPr>
                              <m:t>𝑟𝑖𝑑𝑒</m:t>
                            </m:r>
                          </m:den>
                        </m:f>
                      </m:e>
                    </m:d>
                    <m:r>
                      <a:rPr lang="en-US" sz="200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100</m:t>
                    </m:r>
                    <m:r>
                      <a:rPr lang="es-ES" sz="2000" b="0" i="1" smtClean="0">
                        <a:latin typeface="Cambria Math" panose="02040503050406030204" pitchFamily="18" charset="0"/>
                      </a:rPr>
                      <m:t>=% </m:t>
                    </m:r>
                    <m:r>
                      <a:rPr lang="es-ES" sz="2000" b="0" i="1" smtClean="0">
                        <a:latin typeface="Cambria Math" panose="02040503050406030204" pitchFamily="18" charset="0"/>
                      </a:rPr>
                      <m:t>𝑃𝑟𝑜𝑓𝑖𝑡</m:t>
                    </m:r>
                    <m:r>
                      <a:rPr lang="es-ES" sz="2000" b="0" i="1" smtClean="0">
                        <a:latin typeface="Cambria Math" panose="02040503050406030204" pitchFamily="18" charset="0"/>
                      </a:rPr>
                      <m:t>/</m:t>
                    </m:r>
                    <m:r>
                      <a:rPr lang="es-ES" sz="2000" b="0" i="1" smtClean="0">
                        <a:latin typeface="Cambria Math" panose="02040503050406030204" pitchFamily="18" charset="0"/>
                      </a:rPr>
                      <m:t>𝑚𝑎𝑟𝑘𝑢𝑝</m:t>
                    </m:r>
                  </m:oMath>
                </a14:m>
                <a:r>
                  <a:rPr lang="en-US" dirty="0"/>
                  <a:t>. </a:t>
                </a:r>
              </a:p>
              <a:p>
                <a:pPr lvl="1"/>
                <a:r>
                  <a:rPr lang="en-US" dirty="0"/>
                  <a:t>We only considered data points that had a valid Transaction ID as we assumed points without it were outliers and/or had incomplete data.</a:t>
                </a:r>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48D13C22-A3BB-F6A9-64E8-021120B31A68}"/>
                  </a:ext>
                </a:extLst>
              </p:cNvPr>
              <p:cNvSpPr>
                <a:spLocks noGrp="1" noRot="1" noChangeAspect="1" noMove="1" noResize="1" noEditPoints="1" noAdjustHandles="1" noChangeArrowheads="1" noChangeShapeType="1" noTextEdit="1"/>
              </p:cNvSpPr>
              <p:nvPr>
                <p:ph idx="1"/>
              </p:nvPr>
            </p:nvSpPr>
            <p:spPr>
              <a:xfrm>
                <a:off x="1104293" y="1600973"/>
                <a:ext cx="8946541" cy="5020544"/>
              </a:xfrm>
              <a:blipFill>
                <a:blip r:embed="rId2"/>
                <a:stretch>
                  <a:fillRect l="-283" t="-758"/>
                </a:stretch>
              </a:blipFill>
            </p:spPr>
            <p:txBody>
              <a:bodyPr/>
              <a:lstStyle/>
              <a:p>
                <a:r>
                  <a:rPr lang="en-US">
                    <a:noFill/>
                  </a:rPr>
                  <a:t> </a:t>
                </a:r>
              </a:p>
            </p:txBody>
          </p:sp>
        </mc:Fallback>
      </mc:AlternateContent>
    </p:spTree>
    <p:extLst>
      <p:ext uri="{BB962C8B-B14F-4D97-AF65-F5344CB8AC3E}">
        <p14:creationId xmlns:p14="http://schemas.microsoft.com/office/powerpoint/2010/main" val="303992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1C5DC-C0D4-5D16-A56E-446ACE825C72}"/>
              </a:ext>
            </a:extLst>
          </p:cNvPr>
          <p:cNvSpPr>
            <a:spLocks noGrp="1"/>
          </p:cNvSpPr>
          <p:nvPr>
            <p:ph type="title"/>
          </p:nvPr>
        </p:nvSpPr>
        <p:spPr>
          <a:xfrm>
            <a:off x="324854" y="629266"/>
            <a:ext cx="3836456" cy="3638563"/>
          </a:xfrm>
        </p:spPr>
        <p:txBody>
          <a:bodyPr anchor="ctr">
            <a:normAutofit fontScale="90000"/>
          </a:bodyPr>
          <a:lstStyle/>
          <a:p>
            <a:r>
              <a:rPr lang="en-US" sz="4800" dirty="0">
                <a:solidFill>
                  <a:srgbClr val="EBEBEB"/>
                </a:solidFill>
              </a:rPr>
              <a:t>Correlation analysis and determining factors of price &amp; cost</a:t>
            </a:r>
          </a:p>
        </p:txBody>
      </p:sp>
      <p:sp>
        <p:nvSpPr>
          <p:cNvPr id="14"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10267CC-3D9D-67F5-D57C-C3AF2079241D}"/>
              </a:ext>
            </a:extLst>
          </p:cNvPr>
          <p:cNvSpPr>
            <a:spLocks noGrp="1"/>
          </p:cNvSpPr>
          <p:nvPr>
            <p:ph idx="1"/>
          </p:nvPr>
        </p:nvSpPr>
        <p:spPr>
          <a:xfrm>
            <a:off x="4596063" y="1227222"/>
            <a:ext cx="7271083" cy="3040607"/>
          </a:xfrm>
        </p:spPr>
        <p:txBody>
          <a:bodyPr>
            <a:normAutofit fontScale="92500" lnSpcReduction="10000"/>
          </a:bodyPr>
          <a:lstStyle/>
          <a:p>
            <a:pPr>
              <a:buClr>
                <a:schemeClr val="tx2"/>
              </a:buClr>
            </a:pPr>
            <a:r>
              <a:rPr lang="en-US" dirty="0"/>
              <a:t>KM travelled is an important factor when determining when determining price and is almost the sole variable when determining cost of ride.</a:t>
            </a:r>
          </a:p>
          <a:p>
            <a:pPr>
              <a:buClr>
                <a:schemeClr val="tx2"/>
              </a:buClr>
            </a:pPr>
            <a:r>
              <a:rPr lang="en-US" dirty="0"/>
              <a:t>Price charged has a medium positive correlation with price. Hence the higher the price, the higher the percentage markup</a:t>
            </a:r>
          </a:p>
          <a:p>
            <a:pPr>
              <a:buClr>
                <a:schemeClr val="tx2"/>
              </a:buClr>
            </a:pPr>
            <a:r>
              <a:rPr lang="en-US" dirty="0"/>
              <a:t>Profit has an extremely weak positive/negative relationship with KM Travelled, cost of trip, age and income, hence they are considered as unimportant factors when determining markup price</a:t>
            </a:r>
          </a:p>
          <a:p>
            <a:pPr>
              <a:buClr>
                <a:schemeClr val="tx2"/>
              </a:buClr>
            </a:pPr>
            <a:endParaRPr lang="en-US" dirty="0"/>
          </a:p>
          <a:p>
            <a:pPr>
              <a:buClr>
                <a:schemeClr val="tx2"/>
              </a:buClr>
            </a:pPr>
            <a:endParaRPr lang="en-US" dirty="0"/>
          </a:p>
          <a:p>
            <a:pPr>
              <a:buClr>
                <a:schemeClr val="tx2"/>
              </a:buClr>
            </a:pPr>
            <a:endParaRPr lang="en-US" dirty="0"/>
          </a:p>
          <a:p>
            <a:pPr>
              <a:buClr>
                <a:schemeClr val="tx2"/>
              </a:buClr>
            </a:pPr>
            <a:endParaRPr lang="en-US" dirty="0"/>
          </a:p>
          <a:p>
            <a:endParaRPr lang="en-US" dirty="0"/>
          </a:p>
        </p:txBody>
      </p:sp>
      <p:pic>
        <p:nvPicPr>
          <p:cNvPr id="5" name="Content Placeholder 4" descr="Graphical user interface&#10;&#10;Description automatically generated with low confidence">
            <a:extLst>
              <a:ext uri="{FF2B5EF4-FFF2-40B4-BE49-F238E27FC236}">
                <a16:creationId xmlns:a16="http://schemas.microsoft.com/office/drawing/2014/main" id="{30F2706D-5108-3118-9E40-25DE2B493B8C}"/>
              </a:ext>
            </a:extLst>
          </p:cNvPr>
          <p:cNvPicPr>
            <a:picLocks noChangeAspect="1"/>
          </p:cNvPicPr>
          <p:nvPr/>
        </p:nvPicPr>
        <p:blipFill>
          <a:blip r:embed="rId2"/>
          <a:stretch>
            <a:fillRect/>
          </a:stretch>
        </p:blipFill>
        <p:spPr>
          <a:xfrm>
            <a:off x="4507582" y="4448302"/>
            <a:ext cx="7660729" cy="2145003"/>
          </a:xfrm>
          <a:prstGeom prst="rect">
            <a:avLst/>
          </a:prstGeom>
          <a:effectLst/>
        </p:spPr>
      </p:pic>
      <p:sp>
        <p:nvSpPr>
          <p:cNvPr id="7" name="TextBox 6">
            <a:extLst>
              <a:ext uri="{FF2B5EF4-FFF2-40B4-BE49-F238E27FC236}">
                <a16:creationId xmlns:a16="http://schemas.microsoft.com/office/drawing/2014/main" id="{54449FAC-A825-CE18-E481-FC8075748817}"/>
              </a:ext>
            </a:extLst>
          </p:cNvPr>
          <p:cNvSpPr txBox="1"/>
          <p:nvPr/>
        </p:nvSpPr>
        <p:spPr>
          <a:xfrm>
            <a:off x="401840" y="5089393"/>
            <a:ext cx="3578224" cy="1323439"/>
          </a:xfrm>
          <a:prstGeom prst="rect">
            <a:avLst/>
          </a:prstGeom>
          <a:noFill/>
        </p:spPr>
        <p:txBody>
          <a:bodyPr wrap="none" rtlCol="0">
            <a:spAutoFit/>
          </a:bodyPr>
          <a:lstStyle/>
          <a:p>
            <a:r>
              <a:rPr lang="en-US" sz="1600" dirty="0">
                <a:solidFill>
                  <a:schemeClr val="bg1"/>
                </a:solidFill>
              </a:rPr>
              <a:t>Color code reference:</a:t>
            </a:r>
          </a:p>
          <a:p>
            <a:pPr marL="285750" indent="-285750">
              <a:buFont typeface="Wingdings" pitchFamily="2" charset="2"/>
              <a:buChar char="Ø"/>
            </a:pPr>
            <a:r>
              <a:rPr lang="en-US" sz="1600" dirty="0">
                <a:solidFill>
                  <a:schemeClr val="bg1"/>
                </a:solidFill>
              </a:rPr>
              <a:t>Red: negative correlation</a:t>
            </a:r>
          </a:p>
          <a:p>
            <a:pPr marL="285750" indent="-285750">
              <a:buFont typeface="Wingdings" pitchFamily="2" charset="2"/>
              <a:buChar char="Ø"/>
            </a:pPr>
            <a:r>
              <a:rPr lang="en-US" sz="1600" dirty="0">
                <a:solidFill>
                  <a:schemeClr val="bg1"/>
                </a:solidFill>
              </a:rPr>
              <a:t>Black: Weak/Medium positive</a:t>
            </a:r>
          </a:p>
          <a:p>
            <a:r>
              <a:rPr lang="en-US" sz="1600" dirty="0">
                <a:solidFill>
                  <a:schemeClr val="bg1"/>
                </a:solidFill>
              </a:rPr>
              <a:t>    correlation</a:t>
            </a:r>
          </a:p>
          <a:p>
            <a:pPr marL="285750" indent="-285750">
              <a:buFont typeface="Wingdings" pitchFamily="2" charset="2"/>
              <a:buChar char="Ø"/>
            </a:pPr>
            <a:r>
              <a:rPr lang="en-US" sz="1600" dirty="0">
                <a:solidFill>
                  <a:schemeClr val="bg1"/>
                </a:solidFill>
              </a:rPr>
              <a:t>Blue: Strong positive correlation</a:t>
            </a:r>
          </a:p>
        </p:txBody>
      </p:sp>
    </p:spTree>
    <p:extLst>
      <p:ext uri="{BB962C8B-B14F-4D97-AF65-F5344CB8AC3E}">
        <p14:creationId xmlns:p14="http://schemas.microsoft.com/office/powerpoint/2010/main" val="23246751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AD3F-231B-DEE1-0A83-998DB2C9A564}"/>
              </a:ext>
            </a:extLst>
          </p:cNvPr>
          <p:cNvSpPr>
            <a:spLocks noGrp="1"/>
          </p:cNvSpPr>
          <p:nvPr>
            <p:ph type="title"/>
          </p:nvPr>
        </p:nvSpPr>
        <p:spPr>
          <a:xfrm>
            <a:off x="643855" y="838200"/>
            <a:ext cx="3108626" cy="1444752"/>
          </a:xfrm>
        </p:spPr>
        <p:txBody>
          <a:bodyPr anchor="b">
            <a:normAutofit/>
          </a:bodyPr>
          <a:lstStyle/>
          <a:p>
            <a:r>
              <a:rPr lang="en-US" sz="3200" dirty="0">
                <a:solidFill>
                  <a:srgbClr val="EBEBEB"/>
                </a:solidFill>
              </a:rPr>
              <a:t>Profit Analysis (Per City)</a:t>
            </a:r>
          </a:p>
        </p:txBody>
      </p:sp>
      <p:sp>
        <p:nvSpPr>
          <p:cNvPr id="9" name="Content Placeholder 8">
            <a:extLst>
              <a:ext uri="{FF2B5EF4-FFF2-40B4-BE49-F238E27FC236}">
                <a16:creationId xmlns:a16="http://schemas.microsoft.com/office/drawing/2014/main" id="{FDFB62A9-D900-2D4D-2504-010307AD68A5}"/>
              </a:ext>
            </a:extLst>
          </p:cNvPr>
          <p:cNvSpPr>
            <a:spLocks noGrp="1"/>
          </p:cNvSpPr>
          <p:nvPr>
            <p:ph idx="1"/>
          </p:nvPr>
        </p:nvSpPr>
        <p:spPr>
          <a:xfrm>
            <a:off x="643855" y="2603153"/>
            <a:ext cx="3567198" cy="3959065"/>
          </a:xfrm>
        </p:spPr>
        <p:txBody>
          <a:bodyPr>
            <a:normAutofit/>
          </a:bodyPr>
          <a:lstStyle/>
          <a:p>
            <a:r>
              <a:rPr lang="en-US" sz="1800" dirty="0">
                <a:solidFill>
                  <a:srgbClr val="FFFFFF"/>
                </a:solidFill>
              </a:rPr>
              <a:t>All cities have experienced an overall decrease in profit markups from 2016 to 2018</a:t>
            </a:r>
          </a:p>
          <a:p>
            <a:r>
              <a:rPr lang="en-US" sz="1800" dirty="0">
                <a:solidFill>
                  <a:srgbClr val="FFFFFF"/>
                </a:solidFill>
              </a:rPr>
              <a:t>9 cities experienced highest profits during 2017 while the rest (10 cities) experienced it during 2016</a:t>
            </a:r>
          </a:p>
          <a:p>
            <a:r>
              <a:rPr lang="en-US" sz="1800" dirty="0">
                <a:solidFill>
                  <a:srgbClr val="FFFFFF"/>
                </a:solidFill>
              </a:rPr>
              <a:t>Cities within the same state experienced similar changes in profits between each year</a:t>
            </a:r>
          </a:p>
          <a:p>
            <a:endParaRPr lang="en-US" dirty="0">
              <a:solidFill>
                <a:srgbClr val="FFFFFF"/>
              </a:solidFill>
            </a:endParaRPr>
          </a:p>
        </p:txBody>
      </p:sp>
      <p:pic>
        <p:nvPicPr>
          <p:cNvPr id="5" name="Content Placeholder 4" descr="Chart, bar chart&#10;&#10;Description automatically generated">
            <a:extLst>
              <a:ext uri="{FF2B5EF4-FFF2-40B4-BE49-F238E27FC236}">
                <a16:creationId xmlns:a16="http://schemas.microsoft.com/office/drawing/2014/main" id="{A400EB76-97D9-C517-F1F8-3C57BF64FE29}"/>
              </a:ext>
            </a:extLst>
          </p:cNvPr>
          <p:cNvPicPr>
            <a:picLocks noChangeAspect="1"/>
          </p:cNvPicPr>
          <p:nvPr/>
        </p:nvPicPr>
        <p:blipFill>
          <a:blip r:embed="rId2"/>
          <a:stretch>
            <a:fillRect/>
          </a:stretch>
        </p:blipFill>
        <p:spPr>
          <a:xfrm>
            <a:off x="4720782" y="1267083"/>
            <a:ext cx="7013425" cy="5295136"/>
          </a:xfrm>
          <a:prstGeom prst="rect">
            <a:avLst/>
          </a:prstGeom>
          <a:effectLst/>
        </p:spPr>
      </p:pic>
    </p:spTree>
    <p:extLst>
      <p:ext uri="{BB962C8B-B14F-4D97-AF65-F5344CB8AC3E}">
        <p14:creationId xmlns:p14="http://schemas.microsoft.com/office/powerpoint/2010/main" val="409212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3FE1-9F66-21E3-88C6-35EEA93080FB}"/>
              </a:ext>
            </a:extLst>
          </p:cNvPr>
          <p:cNvSpPr>
            <a:spLocks noGrp="1"/>
          </p:cNvSpPr>
          <p:nvPr>
            <p:ph type="title"/>
          </p:nvPr>
        </p:nvSpPr>
        <p:spPr>
          <a:xfrm>
            <a:off x="6486525" y="629266"/>
            <a:ext cx="5557838" cy="1641986"/>
          </a:xfrm>
        </p:spPr>
        <p:txBody>
          <a:bodyPr>
            <a:noAutofit/>
          </a:bodyPr>
          <a:lstStyle/>
          <a:p>
            <a:r>
              <a:rPr lang="en-US" sz="3200" dirty="0"/>
              <a:t>Average cost, </a:t>
            </a:r>
            <a:br>
              <a:rPr lang="en-US" sz="3200" dirty="0"/>
            </a:br>
            <a:r>
              <a:rPr lang="en-US" sz="3200" dirty="0"/>
              <a:t>revenue and profit per week for the Cab industry</a:t>
            </a:r>
            <a:endParaRPr lang="en-US" sz="3600" dirty="0"/>
          </a:p>
        </p:txBody>
      </p:sp>
      <p:pic>
        <p:nvPicPr>
          <p:cNvPr id="1026" name="Picture 2">
            <a:extLst>
              <a:ext uri="{FF2B5EF4-FFF2-40B4-BE49-F238E27FC236}">
                <a16:creationId xmlns:a16="http://schemas.microsoft.com/office/drawing/2014/main" id="{698518CB-E595-F56A-8E16-19E00F6D62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78" r="5" b="5"/>
          <a:stretch/>
        </p:blipFill>
        <p:spPr bwMode="auto">
          <a:xfrm>
            <a:off x="-3" y="-119687"/>
            <a:ext cx="6200777" cy="6977688"/>
          </a:xfrm>
          <a:prstGeom prst="rect">
            <a:avLst/>
          </a:prstGeom>
          <a:noFill/>
          <a:extLst>
            <a:ext uri="{909E8E84-426E-40DD-AFC4-6F175D3DCCD1}">
              <a14:hiddenFill xmlns:a14="http://schemas.microsoft.com/office/drawing/2010/main">
                <a:solidFill>
                  <a:srgbClr val="FFFFFF"/>
                </a:solidFill>
              </a14:hiddenFill>
            </a:ext>
          </a:extLst>
        </p:spPr>
      </p:pic>
      <p:sp>
        <p:nvSpPr>
          <p:cNvPr id="1032" name="Content Placeholder 1029">
            <a:extLst>
              <a:ext uri="{FF2B5EF4-FFF2-40B4-BE49-F238E27FC236}">
                <a16:creationId xmlns:a16="http://schemas.microsoft.com/office/drawing/2014/main" id="{BF54E5C3-26B2-C6E3-B91F-E99C45228D31}"/>
              </a:ext>
            </a:extLst>
          </p:cNvPr>
          <p:cNvSpPr>
            <a:spLocks noGrp="1"/>
          </p:cNvSpPr>
          <p:nvPr>
            <p:ph idx="1"/>
          </p:nvPr>
        </p:nvSpPr>
        <p:spPr>
          <a:xfrm>
            <a:off x="6486525" y="2386361"/>
            <a:ext cx="5557838" cy="4003288"/>
          </a:xfrm>
        </p:spPr>
        <p:txBody>
          <a:bodyPr>
            <a:normAutofit/>
          </a:bodyPr>
          <a:lstStyle/>
          <a:p>
            <a:r>
              <a:rPr lang="en-US" dirty="0"/>
              <a:t>Average Profits trend indicates it is affected by seasonality but has an overall decrease trend during the timeframe.</a:t>
            </a:r>
          </a:p>
          <a:p>
            <a:r>
              <a:rPr lang="en-US" dirty="0"/>
              <a:t>Average cost does not seem to follow any trend and is dependent on other factors. Cost stay relatively consistent between $280-$297.50 cost of rides per week</a:t>
            </a:r>
          </a:p>
          <a:p>
            <a:r>
              <a:rPr lang="en-US" dirty="0"/>
              <a:t>Profits follow a similar trend as price charged and it ranges from 30%-90% depending on the time of the year.</a:t>
            </a:r>
          </a:p>
          <a:p>
            <a:endParaRPr lang="en-US" dirty="0"/>
          </a:p>
        </p:txBody>
      </p:sp>
    </p:spTree>
    <p:extLst>
      <p:ext uri="{BB962C8B-B14F-4D97-AF65-F5344CB8AC3E}">
        <p14:creationId xmlns:p14="http://schemas.microsoft.com/office/powerpoint/2010/main" val="241559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3F639-8523-4A4C-868B-F6532D2C4BA7}"/>
              </a:ext>
            </a:extLst>
          </p:cNvPr>
          <p:cNvSpPr>
            <a:spLocks noGrp="1"/>
          </p:cNvSpPr>
          <p:nvPr>
            <p:ph type="title"/>
          </p:nvPr>
        </p:nvSpPr>
        <p:spPr>
          <a:xfrm>
            <a:off x="8578167" y="2421095"/>
            <a:ext cx="3719290" cy="3569564"/>
          </a:xfrm>
        </p:spPr>
        <p:txBody>
          <a:bodyPr vert="horz" lIns="91440" tIns="45720" rIns="91440" bIns="45720" rtlCol="0" anchor="b">
            <a:noAutofit/>
          </a:bodyPr>
          <a:lstStyle/>
          <a:p>
            <a:r>
              <a:rPr lang="en-US" sz="3600" b="0" i="0" kern="1200" dirty="0">
                <a:solidFill>
                  <a:srgbClr val="EBEBEB"/>
                </a:solidFill>
                <a:latin typeface="+mj-lt"/>
                <a:ea typeface="+mj-ea"/>
                <a:cs typeface="+mj-cs"/>
              </a:rPr>
              <a:t>Average </a:t>
            </a:r>
            <a:br>
              <a:rPr lang="en-US" sz="3600" b="0" i="0" kern="1200" dirty="0">
                <a:solidFill>
                  <a:srgbClr val="EBEBEB"/>
                </a:solidFill>
                <a:latin typeface="+mj-lt"/>
                <a:ea typeface="+mj-ea"/>
                <a:cs typeface="+mj-cs"/>
              </a:rPr>
            </a:br>
            <a:r>
              <a:rPr lang="en-US" sz="3600" b="0" i="0" kern="1200" dirty="0">
                <a:solidFill>
                  <a:srgbClr val="EBEBEB"/>
                </a:solidFill>
                <a:latin typeface="+mj-lt"/>
                <a:ea typeface="+mj-ea"/>
                <a:cs typeface="+mj-cs"/>
              </a:rPr>
              <a:t>Cost, Revenue and profit per week for each Cab company from </a:t>
            </a:r>
            <a:br>
              <a:rPr lang="en-US" sz="3600" b="0" i="0" kern="1200" dirty="0">
                <a:solidFill>
                  <a:srgbClr val="EBEBEB"/>
                </a:solidFill>
                <a:latin typeface="+mj-lt"/>
                <a:ea typeface="+mj-ea"/>
                <a:cs typeface="+mj-cs"/>
              </a:rPr>
            </a:br>
            <a:r>
              <a:rPr lang="en-US" sz="3600" b="0" i="0" kern="1200" dirty="0">
                <a:solidFill>
                  <a:srgbClr val="EBEBEB"/>
                </a:solidFill>
                <a:latin typeface="+mj-lt"/>
                <a:ea typeface="+mj-ea"/>
                <a:cs typeface="+mj-cs"/>
              </a:rPr>
              <a:t>31-Jan-2016 to 31-Dec-2018</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Chart, scatter chart&#10;&#10;Description automatically generated">
            <a:extLst>
              <a:ext uri="{FF2B5EF4-FFF2-40B4-BE49-F238E27FC236}">
                <a16:creationId xmlns:a16="http://schemas.microsoft.com/office/drawing/2014/main" id="{6AB17186-2054-2D81-793D-8BCF3CF6B3F2}"/>
              </a:ext>
            </a:extLst>
          </p:cNvPr>
          <p:cNvPicPr>
            <a:picLocks noGrp="1" noChangeAspect="1"/>
          </p:cNvPicPr>
          <p:nvPr>
            <p:ph idx="1"/>
          </p:nvPr>
        </p:nvPicPr>
        <p:blipFill>
          <a:blip r:embed="rId6"/>
          <a:stretch>
            <a:fillRect/>
          </a:stretch>
        </p:blipFill>
        <p:spPr>
          <a:xfrm>
            <a:off x="31787" y="-597408"/>
            <a:ext cx="8448053" cy="7455407"/>
          </a:xfrm>
          <a:prstGeom prst="rect">
            <a:avLst/>
          </a:prstGeom>
          <a:effectLst/>
        </p:spPr>
      </p:pic>
    </p:spTree>
    <p:extLst>
      <p:ext uri="{BB962C8B-B14F-4D97-AF65-F5344CB8AC3E}">
        <p14:creationId xmlns:p14="http://schemas.microsoft.com/office/powerpoint/2010/main" val="1532640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0FD1-B5A4-CABA-EE99-00FDF556642A}"/>
              </a:ext>
            </a:extLst>
          </p:cNvPr>
          <p:cNvSpPr>
            <a:spLocks noGrp="1"/>
          </p:cNvSpPr>
          <p:nvPr>
            <p:ph type="title"/>
          </p:nvPr>
        </p:nvSpPr>
        <p:spPr>
          <a:xfrm>
            <a:off x="573024" y="294286"/>
            <a:ext cx="10013133" cy="1400530"/>
          </a:xfrm>
        </p:spPr>
        <p:txBody>
          <a:bodyPr/>
          <a:lstStyle/>
          <a:p>
            <a:r>
              <a:rPr lang="en-US" sz="4000" dirty="0"/>
              <a:t>Similarities &amp; differences in cost and revenue between Yellow and Pink cabs</a:t>
            </a:r>
            <a:endParaRPr lang="en-US" dirty="0"/>
          </a:p>
        </p:txBody>
      </p:sp>
      <p:sp>
        <p:nvSpPr>
          <p:cNvPr id="3" name="Content Placeholder 2">
            <a:extLst>
              <a:ext uri="{FF2B5EF4-FFF2-40B4-BE49-F238E27FC236}">
                <a16:creationId xmlns:a16="http://schemas.microsoft.com/office/drawing/2014/main" id="{5E9B0598-EDBF-BE89-B991-EE290D8CF6DB}"/>
              </a:ext>
            </a:extLst>
          </p:cNvPr>
          <p:cNvSpPr>
            <a:spLocks noGrp="1"/>
          </p:cNvSpPr>
          <p:nvPr>
            <p:ph sz="half" idx="1"/>
          </p:nvPr>
        </p:nvSpPr>
        <p:spPr>
          <a:xfrm>
            <a:off x="573024" y="2255520"/>
            <a:ext cx="4926627" cy="4308194"/>
          </a:xfrm>
        </p:spPr>
        <p:txBody>
          <a:bodyPr>
            <a:normAutofit/>
          </a:bodyPr>
          <a:lstStyle/>
          <a:p>
            <a:r>
              <a:rPr lang="en-US" dirty="0"/>
              <a:t>Both companies' revenue and profits are affected by seasonality as they tend to experience negative trend in profits during winter &amp; spring and increase in profits during summer and fall.</a:t>
            </a:r>
          </a:p>
          <a:p>
            <a:r>
              <a:rPr lang="en-US" dirty="0"/>
              <a:t>Both companies' average cost per week stays relatively consistent year-round and are not affected by seasonality.</a:t>
            </a:r>
          </a:p>
          <a:p>
            <a:r>
              <a:rPr lang="en-US" dirty="0"/>
              <a:t>Both companies have experienced to some degree a negative trend in revenue and profits while cost have stayed relatively consistent.</a:t>
            </a:r>
          </a:p>
        </p:txBody>
      </p:sp>
      <p:sp>
        <p:nvSpPr>
          <p:cNvPr id="5" name="Title 1">
            <a:extLst>
              <a:ext uri="{FF2B5EF4-FFF2-40B4-BE49-F238E27FC236}">
                <a16:creationId xmlns:a16="http://schemas.microsoft.com/office/drawing/2014/main" id="{315FDDFC-912F-AE7A-3D07-199D6A113A30}"/>
              </a:ext>
            </a:extLst>
          </p:cNvPr>
          <p:cNvSpPr txBox="1">
            <a:spLocks/>
          </p:cNvSpPr>
          <p:nvPr/>
        </p:nvSpPr>
        <p:spPr>
          <a:xfrm>
            <a:off x="1103312" y="1694816"/>
            <a:ext cx="8969811" cy="43884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Similarities					    		       Differences</a:t>
            </a:r>
          </a:p>
        </p:txBody>
      </p:sp>
      <p:sp>
        <p:nvSpPr>
          <p:cNvPr id="7" name="Content Placeholder 2">
            <a:extLst>
              <a:ext uri="{FF2B5EF4-FFF2-40B4-BE49-F238E27FC236}">
                <a16:creationId xmlns:a16="http://schemas.microsoft.com/office/drawing/2014/main" id="{CF6281D4-349A-8E0C-0881-69A0857A3273}"/>
              </a:ext>
            </a:extLst>
          </p:cNvPr>
          <p:cNvSpPr>
            <a:spLocks noGrp="1"/>
          </p:cNvSpPr>
          <p:nvPr>
            <p:ph sz="half" idx="2"/>
          </p:nvPr>
        </p:nvSpPr>
        <p:spPr>
          <a:xfrm>
            <a:off x="5873749" y="2255838"/>
            <a:ext cx="4926627" cy="4000500"/>
          </a:xfrm>
        </p:spPr>
        <p:txBody>
          <a:bodyPr>
            <a:normAutofit/>
          </a:bodyPr>
          <a:lstStyle/>
          <a:p>
            <a:r>
              <a:rPr lang="en-US" dirty="0"/>
              <a:t>Yellow cab has a higher profit margin overall as they markup price ranges from 34.88%-100.49% while pink cab markup ranges from 8.3%-61.02%.</a:t>
            </a:r>
          </a:p>
          <a:p>
            <a:r>
              <a:rPr lang="en-US" dirty="0"/>
              <a:t>Yellow cabs tend to keep their average cost per week more consistent year-round than pink cabs as they have a smaller range.</a:t>
            </a:r>
          </a:p>
          <a:p>
            <a:r>
              <a:rPr lang="en-US" dirty="0"/>
              <a:t>Yellow cabs have seen a more meaningful negative trend in revenue and profit than pink cabs throughout the years.</a:t>
            </a:r>
          </a:p>
        </p:txBody>
      </p:sp>
    </p:spTree>
    <p:extLst>
      <p:ext uri="{BB962C8B-B14F-4D97-AF65-F5344CB8AC3E}">
        <p14:creationId xmlns:p14="http://schemas.microsoft.com/office/powerpoint/2010/main" val="178070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44" name="Picture 13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45" name="Picture 13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246" name="Oval 13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247" name="Picture 14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248" name="Picture 14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249" name="Rectangle 14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0CC764-D449-C131-9B75-5787C53E3A0F}"/>
              </a:ext>
            </a:extLst>
          </p:cNvPr>
          <p:cNvSpPr>
            <a:spLocks noGrp="1"/>
          </p:cNvSpPr>
          <p:nvPr>
            <p:ph type="title"/>
          </p:nvPr>
        </p:nvSpPr>
        <p:spPr>
          <a:xfrm>
            <a:off x="6742108" y="629266"/>
            <a:ext cx="3695704" cy="1641986"/>
          </a:xfrm>
        </p:spPr>
        <p:txBody>
          <a:bodyPr vert="horz" lIns="91440" tIns="45720" rIns="91440" bIns="45720" rtlCol="0" anchor="t">
            <a:normAutofit/>
          </a:bodyPr>
          <a:lstStyle/>
          <a:p>
            <a:r>
              <a:rPr lang="en-US" dirty="0"/>
              <a:t>Analysis on Profits per KM</a:t>
            </a:r>
          </a:p>
        </p:txBody>
      </p:sp>
      <p:sp>
        <p:nvSpPr>
          <p:cNvPr id="4" name="Content Placeholder 3">
            <a:extLst>
              <a:ext uri="{FF2B5EF4-FFF2-40B4-BE49-F238E27FC236}">
                <a16:creationId xmlns:a16="http://schemas.microsoft.com/office/drawing/2014/main" id="{BF2C42EB-2B21-878A-F5BB-CE0519F8A943}"/>
              </a:ext>
            </a:extLst>
          </p:cNvPr>
          <p:cNvSpPr>
            <a:spLocks noGrp="1"/>
          </p:cNvSpPr>
          <p:nvPr>
            <p:ph sz="half" idx="2"/>
          </p:nvPr>
        </p:nvSpPr>
        <p:spPr>
          <a:xfrm>
            <a:off x="6742108" y="2438400"/>
            <a:ext cx="4110376" cy="3809999"/>
          </a:xfrm>
        </p:spPr>
        <p:txBody>
          <a:bodyPr vert="horz" lIns="91440" tIns="45720" rIns="91440" bIns="45720" rtlCol="0">
            <a:normAutofit/>
          </a:bodyPr>
          <a:lstStyle/>
          <a:p>
            <a:r>
              <a:rPr lang="en-US" dirty="0"/>
              <a:t>There seems to be no trend on profits and KM travelled. This could be due to seasons of the year</a:t>
            </a:r>
          </a:p>
          <a:p>
            <a:r>
              <a:rPr lang="en-US" dirty="0"/>
              <a:t>We see that Yellow cabs tend to have a higher profit per KM. Hence Yellow cabs tend to have a more profitable ride regardless of the distance travelled</a:t>
            </a:r>
          </a:p>
        </p:txBody>
      </p:sp>
      <p:pic>
        <p:nvPicPr>
          <p:cNvPr id="6" name="Picture 4">
            <a:extLst>
              <a:ext uri="{FF2B5EF4-FFF2-40B4-BE49-F238E27FC236}">
                <a16:creationId xmlns:a16="http://schemas.microsoft.com/office/drawing/2014/main" id="{FA1DE602-DB16-AB83-AB79-0A8E5AD73515}"/>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82658" y="93964"/>
            <a:ext cx="6212397" cy="667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107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2967</TotalTime>
  <Words>1458</Words>
  <Application>Microsoft Macintosh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Cambria Math</vt:lpstr>
      <vt:lpstr>Century Gothic</vt:lpstr>
      <vt:lpstr>Wingdings</vt:lpstr>
      <vt:lpstr>Wingdings 3</vt:lpstr>
      <vt:lpstr>Ion</vt:lpstr>
      <vt:lpstr>G2M Case Study</vt:lpstr>
      <vt:lpstr>Background – Cab Industry and G2M case study</vt:lpstr>
      <vt:lpstr>Data Exploration</vt:lpstr>
      <vt:lpstr>Correlation analysis and determining factors of price &amp; cost</vt:lpstr>
      <vt:lpstr>Profit Analysis (Per City)</vt:lpstr>
      <vt:lpstr>Average cost,  revenue and profit per week for the Cab industry</vt:lpstr>
      <vt:lpstr>Average  Cost, Revenue and profit per week for each Cab company from  31-Jan-2016 to 31-Dec-2018</vt:lpstr>
      <vt:lpstr>Similarities &amp; differences in cost and revenue between Yellow and Pink cabs</vt:lpstr>
      <vt:lpstr>Analysis on Profits per KM</vt:lpstr>
      <vt:lpstr>Company base analysis of customers per city</vt:lpstr>
      <vt:lpstr>Gender base analysis of customers per city</vt:lpstr>
      <vt:lpstr>Gender &amp; Method of payment on different cab companies</vt:lpstr>
      <vt:lpstr>Cab rides within different income levels</vt:lpstr>
      <vt:lpstr>Analysis on Cab companies depending on distances</vt:lpstr>
      <vt:lpstr>Recommendations</vt:lpstr>
      <vt:lpstr>Recommendations</vt:lpstr>
      <vt:lpstr>Recommendations</vt:lpstr>
      <vt:lpstr>Summary and opinion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Ian Beller</dc:creator>
  <cp:lastModifiedBy>Ian Beller</cp:lastModifiedBy>
  <cp:revision>18</cp:revision>
  <dcterms:created xsi:type="dcterms:W3CDTF">2022-05-18T19:09:26Z</dcterms:created>
  <dcterms:modified xsi:type="dcterms:W3CDTF">2022-05-21T17:28:55Z</dcterms:modified>
</cp:coreProperties>
</file>