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Helvetica Neue"/>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64">
          <p15:clr>
            <a:srgbClr val="A4A3A4"/>
          </p15:clr>
        </p15:guide>
        <p15:guide id="2" pos="480">
          <p15:clr>
            <a:srgbClr val="A4A3A4"/>
          </p15:clr>
        </p15:guide>
      </p15:sldGuideLst>
    </p:ext>
    <p:ext uri="GoogleSlidesCustomDataVersion2">
      <go:slidesCustomData xmlns:go="http://customooxmlschemas.google.com/" r:id="rId21" roundtripDataSignature="AMtx7mj87cTlUhXddi1kEi9TYsuIzcci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64" orient="horz"/>
        <p:guide pos="4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HelveticaNeu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HelveticaNeue-italic.fntdata"/><Relationship Id="rId6" Type="http://schemas.openxmlformats.org/officeDocument/2006/relationships/slide" Target="slides/slide1.xml"/><Relationship Id="rId18" Type="http://schemas.openxmlformats.org/officeDocument/2006/relationships/font" Target="fonts/HelveticaNeue-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8ff30cd51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28ff30cd510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8ff30cd51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28ff30cd510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8ff30cd51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28ff30cd510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1"/>
          <p:cNvSpPr/>
          <p:nvPr>
            <p:ph idx="2" type="pic"/>
          </p:nvPr>
        </p:nvSpPr>
        <p:spPr>
          <a:xfrm>
            <a:off x="5183188" y="987425"/>
            <a:ext cx="6172200" cy="4873625"/>
          </a:xfrm>
          <a:prstGeom prst="rect">
            <a:avLst/>
          </a:prstGeom>
          <a:noFill/>
          <a:ln>
            <a:noFill/>
          </a:ln>
        </p:spPr>
      </p:sp>
      <p:sp>
        <p:nvSpPr>
          <p:cNvPr id="64" name="Google Shape;64;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A3838"/>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85" name="Google Shape;85;p1"/>
          <p:cNvSpPr txBox="1"/>
          <p:nvPr/>
        </p:nvSpPr>
        <p:spPr>
          <a:xfrm>
            <a:off x="870857" y="2380343"/>
            <a:ext cx="5808000" cy="2478000"/>
          </a:xfrm>
          <a:prstGeom prst="rect">
            <a:avLst/>
          </a:prstGeom>
          <a:solidFill>
            <a:srgbClr val="3A383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600">
                <a:solidFill>
                  <a:srgbClr val="FF6600"/>
                </a:solidFill>
                <a:latin typeface="Calibri"/>
                <a:ea typeface="Calibri"/>
                <a:cs typeface="Calibri"/>
                <a:sym typeface="Calibri"/>
              </a:rPr>
              <a:t>Cross Selling</a:t>
            </a:r>
            <a:endParaRPr/>
          </a:p>
          <a:p>
            <a:pPr indent="0" lvl="0" marL="0" marR="0" rtl="0" algn="l">
              <a:spcBef>
                <a:spcPts val="0"/>
              </a:spcBef>
              <a:spcAft>
                <a:spcPts val="0"/>
              </a:spcAft>
              <a:buNone/>
            </a:pPr>
            <a:r>
              <a:rPr lang="en-US" sz="2500">
                <a:solidFill>
                  <a:srgbClr val="FF6600"/>
                </a:solidFill>
                <a:latin typeface="Calibri"/>
                <a:ea typeface="Calibri"/>
                <a:cs typeface="Calibri"/>
                <a:sym typeface="Calibri"/>
              </a:rPr>
              <a:t>By Jason Sanchez</a:t>
            </a:r>
            <a:br>
              <a:rPr lang="en-US" sz="2500">
                <a:solidFill>
                  <a:srgbClr val="FF6600"/>
                </a:solidFill>
                <a:latin typeface="Calibri"/>
                <a:ea typeface="Calibri"/>
                <a:cs typeface="Calibri"/>
                <a:sym typeface="Calibri"/>
              </a:rPr>
            </a:br>
            <a:r>
              <a:rPr lang="en-US" sz="2500">
                <a:solidFill>
                  <a:srgbClr val="FF6600"/>
                </a:solidFill>
                <a:latin typeface="Calibri"/>
                <a:ea typeface="Calibri"/>
                <a:cs typeface="Calibri"/>
                <a:sym typeface="Calibri"/>
              </a:rPr>
              <a:t>Team Alpha</a:t>
            </a:r>
            <a:endParaRPr/>
          </a:p>
          <a:p>
            <a:pPr indent="0" lvl="0" marL="0" marR="0" rtl="0" algn="l">
              <a:spcBef>
                <a:spcPts val="0"/>
              </a:spcBef>
              <a:spcAft>
                <a:spcPts val="0"/>
              </a:spcAft>
              <a:buNone/>
            </a:pPr>
            <a:r>
              <a:t/>
            </a:r>
            <a:endParaRPr/>
          </a:p>
          <a:p>
            <a:pPr indent="0" lvl="0" marL="0" marR="0" rtl="0" algn="l">
              <a:spcBef>
                <a:spcPts val="0"/>
              </a:spcBef>
              <a:spcAft>
                <a:spcPts val="0"/>
              </a:spcAft>
              <a:buNone/>
            </a:pPr>
            <a:r>
              <a:rPr lang="en-US" sz="2500">
                <a:solidFill>
                  <a:srgbClr val="FF6600"/>
                </a:solidFill>
                <a:latin typeface="Calibri"/>
                <a:ea typeface="Calibri"/>
                <a:cs typeface="Calibri"/>
                <a:sym typeface="Calibri"/>
              </a:rPr>
              <a:t>16</a:t>
            </a:r>
            <a:r>
              <a:rPr lang="en-US" sz="2500">
                <a:solidFill>
                  <a:srgbClr val="FF6600"/>
                </a:solidFill>
                <a:latin typeface="Calibri"/>
                <a:ea typeface="Calibri"/>
                <a:cs typeface="Calibri"/>
                <a:sym typeface="Calibri"/>
              </a:rPr>
              <a:t>-Oct-2023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8ff30cd510_0_20"/>
          <p:cNvSpPr txBox="1"/>
          <p:nvPr/>
        </p:nvSpPr>
        <p:spPr>
          <a:xfrm>
            <a:off x="637650" y="1888100"/>
            <a:ext cx="10916700" cy="501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Should we Upsell or Cross-Sell?</a:t>
            </a: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-I </a:t>
            </a:r>
            <a:r>
              <a:rPr lang="en-US" sz="1800">
                <a:solidFill>
                  <a:schemeClr val="dk1"/>
                </a:solidFill>
                <a:latin typeface="Calibri"/>
                <a:ea typeface="Calibri"/>
                <a:cs typeface="Calibri"/>
                <a:sym typeface="Calibri"/>
              </a:rPr>
              <a:t>believe</a:t>
            </a:r>
            <a:r>
              <a:rPr lang="en-US" sz="1800">
                <a:solidFill>
                  <a:schemeClr val="dk1"/>
                </a:solidFill>
                <a:latin typeface="Calibri"/>
                <a:ea typeface="Calibri"/>
                <a:cs typeface="Calibri"/>
                <a:sym typeface="Calibri"/>
              </a:rPr>
              <a:t> we should do Cross Selling because we would want to </a:t>
            </a:r>
            <a:r>
              <a:rPr lang="en-US" sz="1800">
                <a:solidFill>
                  <a:schemeClr val="dk1"/>
                </a:solidFill>
                <a:latin typeface="Calibri"/>
                <a:ea typeface="Calibri"/>
                <a:cs typeface="Calibri"/>
                <a:sym typeface="Calibri"/>
              </a:rPr>
              <a:t>expand</a:t>
            </a:r>
            <a:r>
              <a:rPr lang="en-US" sz="1800">
                <a:solidFill>
                  <a:schemeClr val="dk1"/>
                </a:solidFill>
                <a:latin typeface="Calibri"/>
                <a:ea typeface="Calibri"/>
                <a:cs typeface="Calibri"/>
                <a:sym typeface="Calibri"/>
              </a:rPr>
              <a:t> more in </a:t>
            </a:r>
            <a:r>
              <a:rPr lang="en-US" sz="1800">
                <a:solidFill>
                  <a:schemeClr val="dk1"/>
                </a:solidFill>
                <a:latin typeface="Calibri"/>
                <a:ea typeface="Calibri"/>
                <a:cs typeface="Calibri"/>
                <a:sym typeface="Calibri"/>
              </a:rPr>
              <a:t>different</a:t>
            </a:r>
            <a:r>
              <a:rPr lang="en-US" sz="18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Provinces</a:t>
            </a:r>
            <a:r>
              <a:rPr lang="en-US" sz="1800">
                <a:solidFill>
                  <a:schemeClr val="dk1"/>
                </a:solidFill>
                <a:latin typeface="Calibri"/>
                <a:ea typeface="Calibri"/>
                <a:cs typeface="Calibri"/>
                <a:sym typeface="Calibri"/>
              </a:rPr>
              <a:t> and make sure the </a:t>
            </a:r>
            <a:r>
              <a:rPr lang="en-US" sz="1800">
                <a:solidFill>
                  <a:schemeClr val="dk1"/>
                </a:solidFill>
                <a:latin typeface="Calibri"/>
                <a:ea typeface="Calibri"/>
                <a:cs typeface="Calibri"/>
                <a:sym typeface="Calibri"/>
              </a:rPr>
              <a:t>people</a:t>
            </a:r>
            <a:r>
              <a:rPr lang="en-US" sz="1800">
                <a:solidFill>
                  <a:schemeClr val="dk1"/>
                </a:solidFill>
                <a:latin typeface="Calibri"/>
                <a:ea typeface="Calibri"/>
                <a:cs typeface="Calibri"/>
                <a:sym typeface="Calibri"/>
              </a:rPr>
              <a:t> we do have on board in </a:t>
            </a:r>
            <a:r>
              <a:rPr lang="en-US" sz="1800">
                <a:solidFill>
                  <a:schemeClr val="dk1"/>
                </a:solidFill>
                <a:latin typeface="Calibri"/>
                <a:ea typeface="Calibri"/>
                <a:cs typeface="Calibri"/>
                <a:sym typeface="Calibri"/>
              </a:rPr>
              <a:t>the</a:t>
            </a:r>
            <a:r>
              <a:rPr lang="en-US" sz="1800">
                <a:solidFill>
                  <a:schemeClr val="dk1"/>
                </a:solidFill>
                <a:latin typeface="Calibri"/>
                <a:ea typeface="Calibri"/>
                <a:cs typeface="Calibri"/>
                <a:sym typeface="Calibri"/>
              </a:rPr>
              <a:t> company stay loyal based on our good merits that we provide towards them.</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-We analyzed every single components of data and we determined the type of customers we have and the people that are </a:t>
            </a:r>
            <a:r>
              <a:rPr lang="en-US" sz="1800">
                <a:solidFill>
                  <a:schemeClr val="dk1"/>
                </a:solidFill>
                <a:latin typeface="Calibri"/>
                <a:ea typeface="Calibri"/>
                <a:cs typeface="Calibri"/>
                <a:sym typeface="Calibri"/>
              </a:rPr>
              <a:t>registered</a:t>
            </a:r>
            <a:r>
              <a:rPr lang="en-US" sz="1800">
                <a:solidFill>
                  <a:schemeClr val="dk1"/>
                </a:solidFill>
                <a:latin typeface="Calibri"/>
                <a:ea typeface="Calibri"/>
                <a:cs typeface="Calibri"/>
                <a:sym typeface="Calibri"/>
              </a:rPr>
              <a:t> with the company; moreover, the gender, gross income, and the location where most customers originate from.</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-Such factors indicate that for </a:t>
            </a:r>
            <a:r>
              <a:rPr lang="en-US" sz="1800">
                <a:solidFill>
                  <a:schemeClr val="dk1"/>
                </a:solidFill>
                <a:latin typeface="Calibri"/>
                <a:ea typeface="Calibri"/>
                <a:cs typeface="Calibri"/>
                <a:sym typeface="Calibri"/>
              </a:rPr>
              <a:t>the clients the company has; it is better if they Cross-Sell because it gives a better chance to bring more clientele by giving a good service to the clients. Such action will self promote the company and would greatly expand in other location and target new people each day. </a:t>
            </a:r>
            <a:endParaRPr sz="18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g28ff30cd510_0_20"/>
          <p:cNvSpPr/>
          <p:nvPr/>
        </p:nvSpPr>
        <p:spPr>
          <a:xfrm>
            <a:off x="0" y="0"/>
            <a:ext cx="12192000" cy="13839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800">
                <a:solidFill>
                  <a:schemeClr val="accent2"/>
                </a:solidFill>
                <a:latin typeface="Calibri"/>
                <a:ea typeface="Calibri"/>
                <a:cs typeface="Calibri"/>
                <a:sym typeface="Calibri"/>
              </a:rPr>
              <a:t>       Cross-Selling or Upselling?</a:t>
            </a:r>
            <a:endParaRPr sz="3800">
              <a:solidFill>
                <a:schemeClr val="accent2"/>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1"/>
          <p:cNvSpPr txBox="1"/>
          <p:nvPr>
            <p:ph idx="1" type="subTitle"/>
          </p:nvPr>
        </p:nvSpPr>
        <p:spPr>
          <a:xfrm>
            <a:off x="5872480" y="2601119"/>
            <a:ext cx="5558973"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lang="en-US" sz="6600">
                <a:solidFill>
                  <a:srgbClr val="FF6600"/>
                </a:solidFill>
              </a:rPr>
              <a:t>Thank You</a:t>
            </a:r>
            <a:endParaRPr/>
          </a:p>
          <a:p>
            <a:pPr indent="0" lvl="0" marL="0" rtl="0" algn="ctr">
              <a:lnSpc>
                <a:spcPct val="90000"/>
              </a:lnSpc>
              <a:spcBef>
                <a:spcPts val="1000"/>
              </a:spcBef>
              <a:spcAft>
                <a:spcPts val="0"/>
              </a:spcAft>
              <a:buClr>
                <a:schemeClr val="dk1"/>
              </a:buClr>
              <a:buSzPts val="6600"/>
              <a:buNone/>
            </a:pPr>
            <a:r>
              <a:t/>
            </a:r>
            <a:endParaRPr sz="6600">
              <a:solidFill>
                <a:srgbClr val="FF6600"/>
              </a:solidFill>
            </a:endParaRPr>
          </a:p>
        </p:txBody>
      </p:sp>
      <p:sp>
        <p:nvSpPr>
          <p:cNvPr id="173" name="Google Shape;173;p21"/>
          <p:cNvSpPr/>
          <p:nvPr/>
        </p:nvSpPr>
        <p:spPr>
          <a:xfrm>
            <a:off x="0" y="0"/>
            <a:ext cx="587248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74" name="Google Shape;174;p21"/>
          <p:cNvPicPr preferRelativeResize="0"/>
          <p:nvPr/>
        </p:nvPicPr>
        <p:blipFill rotWithShape="1">
          <a:blip r:embed="rId3">
            <a:alphaModFix/>
          </a:blip>
          <a:srcRect b="0" l="0" r="0" t="0"/>
          <a:stretch/>
        </p:blipFill>
        <p:spPr>
          <a:xfrm>
            <a:off x="169818" y="6109624"/>
            <a:ext cx="1654627" cy="99423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idx="1" type="body"/>
          </p:nvPr>
        </p:nvSpPr>
        <p:spPr>
          <a:xfrm>
            <a:off x="762000" y="1812608"/>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solidFill>
                  <a:srgbClr val="2D3B45"/>
                </a:solidFill>
                <a:highlight>
                  <a:srgbClr val="FFFFFF"/>
                </a:highlight>
              </a:rPr>
              <a:t>XYZ credit union in Latin America is performing very well in selling the Banking products (eg: Credit card, deposit account, retirement account, safe deposit box etc) but their existing customer is not not buying more than 1 product which means bank is not performing good in cross selling (Bank is not able to sell their other offerings to existing customer). XYZ Credit Union decided to approach ABC analytics to solve their problem.</a:t>
            </a:r>
            <a:r>
              <a:rPr lang="en-US" sz="1800"/>
              <a:t> </a:t>
            </a:r>
            <a:endParaRPr sz="1800"/>
          </a:p>
          <a:p>
            <a:pPr indent="0" lvl="0" marL="0" rtl="0" algn="l">
              <a:lnSpc>
                <a:spcPct val="90000"/>
              </a:lnSpc>
              <a:spcBef>
                <a:spcPts val="1000"/>
              </a:spcBef>
              <a:spcAft>
                <a:spcPts val="0"/>
              </a:spcAft>
              <a:buClr>
                <a:schemeClr val="dk1"/>
              </a:buClr>
              <a:buSzPts val="1800"/>
              <a:buNone/>
            </a:pPr>
            <a:r>
              <a:t/>
            </a:r>
            <a:endParaRPr sz="1800"/>
          </a:p>
          <a:p>
            <a:pPr indent="-228600" lvl="0" marL="228600" rtl="0" algn="l">
              <a:lnSpc>
                <a:spcPct val="90000"/>
              </a:lnSpc>
              <a:spcBef>
                <a:spcPts val="1000"/>
              </a:spcBef>
              <a:spcAft>
                <a:spcPts val="0"/>
              </a:spcAft>
              <a:buClr>
                <a:schemeClr val="dk1"/>
              </a:buClr>
              <a:buSzPts val="1800"/>
              <a:buFont typeface="Calibri"/>
              <a:buChar char="•"/>
            </a:pPr>
            <a:r>
              <a:rPr lang="en-US" sz="1800"/>
              <a:t>Objective: </a:t>
            </a:r>
            <a:r>
              <a:rPr lang="en-US" sz="1800"/>
              <a:t>Should</a:t>
            </a:r>
            <a:r>
              <a:rPr lang="en-US" sz="1800"/>
              <a:t> the company Upsell or Cross-Sell</a:t>
            </a:r>
            <a:endParaRPr sz="1800"/>
          </a:p>
          <a:p>
            <a:pPr indent="0" lvl="0" marL="0" rtl="0" algn="l">
              <a:lnSpc>
                <a:spcPct val="90000"/>
              </a:lnSpc>
              <a:spcBef>
                <a:spcPts val="1000"/>
              </a:spcBef>
              <a:spcAft>
                <a:spcPts val="0"/>
              </a:spcAft>
              <a:buClr>
                <a:schemeClr val="dk1"/>
              </a:buClr>
              <a:buSzPts val="1800"/>
              <a:buNone/>
            </a:pPr>
            <a:r>
              <a:rPr lang="en-US" sz="1800"/>
              <a:t>The analysis has been divided into five parts: </a:t>
            </a:r>
            <a:endParaRPr sz="1800"/>
          </a:p>
          <a:p>
            <a:pPr indent="-228600" lvl="0" marL="228600" rtl="0" algn="l">
              <a:lnSpc>
                <a:spcPct val="100000"/>
              </a:lnSpc>
              <a:spcBef>
                <a:spcPts val="1000"/>
              </a:spcBef>
              <a:spcAft>
                <a:spcPts val="0"/>
              </a:spcAft>
              <a:buClr>
                <a:schemeClr val="dk1"/>
              </a:buClr>
              <a:buSzPts val="1800"/>
              <a:buFont typeface="Calibri"/>
              <a:buChar char="•"/>
            </a:pPr>
            <a:r>
              <a:rPr lang="en-US" sz="1800"/>
              <a:t>Business Understanding</a:t>
            </a:r>
            <a:endParaRPr sz="1800"/>
          </a:p>
          <a:p>
            <a:pPr indent="-228600" lvl="0" marL="228600" rtl="0" algn="l">
              <a:lnSpc>
                <a:spcPct val="100000"/>
              </a:lnSpc>
              <a:spcBef>
                <a:spcPts val="0"/>
              </a:spcBef>
              <a:spcAft>
                <a:spcPts val="0"/>
              </a:spcAft>
              <a:buSzPts val="1800"/>
              <a:buChar char="•"/>
            </a:pPr>
            <a:r>
              <a:rPr lang="en-US" sz="1800"/>
              <a:t>Data understanding</a:t>
            </a:r>
            <a:endParaRPr sz="1800"/>
          </a:p>
          <a:p>
            <a:pPr indent="-228600" lvl="0" marL="228600" rtl="0" algn="l">
              <a:lnSpc>
                <a:spcPct val="100000"/>
              </a:lnSpc>
              <a:spcBef>
                <a:spcPts val="1000"/>
              </a:spcBef>
              <a:spcAft>
                <a:spcPts val="0"/>
              </a:spcAft>
              <a:buClr>
                <a:schemeClr val="dk1"/>
              </a:buClr>
              <a:buSzPts val="1800"/>
              <a:buChar char="•"/>
            </a:pPr>
            <a:r>
              <a:rPr lang="en-US" sz="1800"/>
              <a:t>Data </a:t>
            </a:r>
            <a:r>
              <a:rPr lang="en-US" sz="1800"/>
              <a:t>Cleansing</a:t>
            </a:r>
            <a:r>
              <a:rPr lang="en-US" sz="1800"/>
              <a:t> and Transformation </a:t>
            </a:r>
            <a:endParaRPr sz="1800"/>
          </a:p>
          <a:p>
            <a:pPr indent="-228600" lvl="0" marL="228600" rtl="0" algn="l">
              <a:lnSpc>
                <a:spcPct val="100000"/>
              </a:lnSpc>
              <a:spcBef>
                <a:spcPts val="1000"/>
              </a:spcBef>
              <a:spcAft>
                <a:spcPts val="0"/>
              </a:spcAft>
              <a:buClr>
                <a:schemeClr val="dk1"/>
              </a:buClr>
              <a:buSzPts val="1800"/>
              <a:buChar char="•"/>
            </a:pPr>
            <a:r>
              <a:rPr lang="en-US" sz="1800"/>
              <a:t>Do EDA </a:t>
            </a:r>
            <a:endParaRPr sz="1800"/>
          </a:p>
          <a:p>
            <a:pPr indent="-228600" lvl="0" marL="228600" rtl="0" algn="l">
              <a:lnSpc>
                <a:spcPct val="100000"/>
              </a:lnSpc>
              <a:spcBef>
                <a:spcPts val="1000"/>
              </a:spcBef>
              <a:spcAft>
                <a:spcPts val="0"/>
              </a:spcAft>
              <a:buSzPts val="1800"/>
              <a:buChar char="•"/>
            </a:pPr>
            <a:r>
              <a:rPr lang="en-US" sz="1800"/>
              <a:t>EDA result and presentation</a:t>
            </a:r>
            <a:endParaRPr sz="1800"/>
          </a:p>
        </p:txBody>
      </p:sp>
      <p:sp>
        <p:nvSpPr>
          <p:cNvPr id="91" name="Google Shape;91;p2"/>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p2"/>
          <p:cNvSpPr txBox="1"/>
          <p:nvPr>
            <p:ph type="title"/>
          </p:nvPr>
        </p:nvSpPr>
        <p:spPr>
          <a:xfrm>
            <a:off x="838200" y="46037"/>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2"/>
              </a:buClr>
              <a:buSzPts val="3500"/>
              <a:buFont typeface="Calibri"/>
              <a:buNone/>
            </a:pPr>
            <a:r>
              <a:rPr b="1" lang="en-US" sz="3150">
                <a:solidFill>
                  <a:schemeClr val="accent2"/>
                </a:solidFill>
                <a:latin typeface="Calibri"/>
                <a:ea typeface="Calibri"/>
                <a:cs typeface="Calibri"/>
                <a:sym typeface="Calibri"/>
              </a:rPr>
              <a:t>Background – </a:t>
            </a:r>
            <a:r>
              <a:rPr b="1" lang="en-US" sz="3150">
                <a:solidFill>
                  <a:schemeClr val="accent2"/>
                </a:solidFill>
                <a:latin typeface="Helvetica Neue"/>
                <a:ea typeface="Helvetica Neue"/>
                <a:cs typeface="Helvetica Neue"/>
                <a:sym typeface="Helvetica Neue"/>
              </a:rPr>
              <a:t>Cross selling recommendation </a:t>
            </a:r>
            <a:endParaRPr b="1" sz="3150">
              <a:solidFill>
                <a:schemeClr val="accent2"/>
              </a:solidFill>
              <a:latin typeface="Helvetica Neue"/>
              <a:ea typeface="Helvetica Neue"/>
              <a:cs typeface="Helvetica Neue"/>
              <a:sym typeface="Helvetica Neue"/>
            </a:endParaRPr>
          </a:p>
          <a:p>
            <a:pPr indent="0" lvl="0" marL="0" rtl="0" algn="l">
              <a:lnSpc>
                <a:spcPct val="90000"/>
              </a:lnSpc>
              <a:spcBef>
                <a:spcPts val="0"/>
              </a:spcBef>
              <a:spcAft>
                <a:spcPts val="0"/>
              </a:spcAft>
              <a:buClr>
                <a:schemeClr val="accent2"/>
              </a:buClr>
              <a:buSzPts val="3500"/>
              <a:buFont typeface="Calibri"/>
              <a:buNone/>
            </a:pPr>
            <a:r>
              <a:t/>
            </a:r>
            <a:endParaRPr b="1" sz="3500">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nvSpPr>
        <p:spPr>
          <a:xfrm>
            <a:off x="802907" y="1371600"/>
            <a:ext cx="7841400" cy="4525200"/>
          </a:xfrm>
          <a:prstGeom prst="rect">
            <a:avLst/>
          </a:prstGeom>
          <a:noFill/>
          <a:ln>
            <a:noFill/>
          </a:ln>
        </p:spPr>
        <p:txBody>
          <a:bodyPr anchorCtr="0" anchor="t" bIns="45700" lIns="91425" spcFirstLastPara="1" rIns="91425" wrap="square" tIns="45700">
            <a:spAutoFit/>
          </a:bodyPr>
          <a:lstStyle/>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48 Features( including 9 derived features)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Timeframe of the data: 1995-01-16 to 2016-08-28</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Total data points: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Assumptions:</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Most of the data are NaN values which means to analyze we </a:t>
            </a:r>
            <a:r>
              <a:rPr lang="en-US" sz="1800">
                <a:solidFill>
                  <a:schemeClr val="dk1"/>
                </a:solidFill>
                <a:latin typeface="Calibri"/>
                <a:ea typeface="Calibri"/>
                <a:cs typeface="Calibri"/>
                <a:sym typeface="Calibri"/>
              </a:rPr>
              <a:t>must cleanse it.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can </a:t>
            </a:r>
            <a:r>
              <a:rPr lang="en-US" sz="1800">
                <a:solidFill>
                  <a:schemeClr val="dk1"/>
                </a:solidFill>
                <a:latin typeface="Calibri"/>
                <a:ea typeface="Calibri"/>
                <a:cs typeface="Calibri"/>
                <a:sym typeface="Calibri"/>
              </a:rPr>
              <a:t>calculate</a:t>
            </a:r>
            <a:r>
              <a:rPr lang="en-US" sz="1800">
                <a:solidFill>
                  <a:schemeClr val="dk1"/>
                </a:solidFill>
                <a:latin typeface="Calibri"/>
                <a:ea typeface="Calibri"/>
                <a:cs typeface="Calibri"/>
                <a:sym typeface="Calibri"/>
              </a:rPr>
              <a:t> the </a:t>
            </a:r>
            <a:r>
              <a:rPr lang="en-US" sz="1800">
                <a:solidFill>
                  <a:schemeClr val="dk1"/>
                </a:solidFill>
                <a:latin typeface="Calibri"/>
                <a:ea typeface="Calibri"/>
                <a:cs typeface="Calibri"/>
                <a:sym typeface="Calibri"/>
              </a:rPr>
              <a:t>average</a:t>
            </a:r>
            <a:r>
              <a:rPr lang="en-US" sz="1800">
                <a:solidFill>
                  <a:schemeClr val="dk1"/>
                </a:solidFill>
                <a:latin typeface="Calibri"/>
                <a:ea typeface="Calibri"/>
                <a:cs typeface="Calibri"/>
                <a:sym typeface="Calibri"/>
              </a:rPr>
              <a:t> rent for each customer from called renta and figure out the group of people who are participating and those that aren’t.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Users from different </a:t>
            </a:r>
            <a:r>
              <a:rPr lang="en-US" sz="1800">
                <a:solidFill>
                  <a:schemeClr val="dk1"/>
                </a:solidFill>
                <a:latin typeface="Calibri"/>
                <a:ea typeface="Calibri"/>
                <a:cs typeface="Calibri"/>
                <a:sym typeface="Calibri"/>
              </a:rPr>
              <a:t>provinces</a:t>
            </a:r>
            <a:r>
              <a:rPr lang="en-US" sz="1800">
                <a:solidFill>
                  <a:schemeClr val="dk1"/>
                </a:solidFill>
                <a:latin typeface="Calibri"/>
                <a:ea typeface="Calibri"/>
                <a:cs typeface="Calibri"/>
                <a:sym typeface="Calibri"/>
              </a:rPr>
              <a:t> will be listed and the common use of products </a:t>
            </a:r>
            <a:r>
              <a:rPr lang="en-US" sz="1800">
                <a:solidFill>
                  <a:schemeClr val="dk1"/>
                </a:solidFill>
                <a:latin typeface="Calibri"/>
                <a:ea typeface="Calibri"/>
                <a:cs typeface="Calibri"/>
                <a:sym typeface="Calibri"/>
              </a:rPr>
              <a:t>offered in banks.</a:t>
            </a: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3"/>
          <p:cNvSpPr/>
          <p:nvPr/>
        </p:nvSpPr>
        <p:spPr>
          <a:xfrm>
            <a:off x="0" y="0"/>
            <a:ext cx="12192000" cy="1364465"/>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 name="Google Shape;99;p3"/>
          <p:cNvSpPr txBox="1"/>
          <p:nvPr>
            <p:ph type="title"/>
          </p:nvPr>
        </p:nvSpPr>
        <p:spPr>
          <a:xfrm>
            <a:off x="838200" y="599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a:solidFill>
                  <a:schemeClr val="accent2"/>
                </a:solidFill>
              </a:rPr>
              <a:t>Data Exploration</a:t>
            </a:r>
            <a:endParaRPr/>
          </a:p>
        </p:txBody>
      </p:sp>
      <p:grpSp>
        <p:nvGrpSpPr>
          <p:cNvPr id="100" name="Google Shape;100;p3"/>
          <p:cNvGrpSpPr/>
          <p:nvPr/>
        </p:nvGrpSpPr>
        <p:grpSpPr>
          <a:xfrm>
            <a:off x="8486601" y="1526375"/>
            <a:ext cx="3485922" cy="2638350"/>
            <a:chOff x="8215295" y="1858363"/>
            <a:chExt cx="3729057" cy="3504715"/>
          </a:xfrm>
        </p:grpSpPr>
        <p:sp>
          <p:nvSpPr>
            <p:cNvPr id="101" name="Google Shape;101;p3"/>
            <p:cNvSpPr/>
            <p:nvPr/>
          </p:nvSpPr>
          <p:spPr>
            <a:xfrm>
              <a:off x="11022371" y="1858363"/>
              <a:ext cx="662857" cy="819372"/>
            </a:xfrm>
            <a:custGeom>
              <a:rect b="b" l="l" r="r" t="t"/>
              <a:pathLst>
                <a:path extrusionOk="0" h="612" w="47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3"/>
            <p:cNvSpPr txBox="1"/>
            <p:nvPr/>
          </p:nvSpPr>
          <p:spPr>
            <a:xfrm>
              <a:off x="10915652" y="2864863"/>
              <a:ext cx="1028700" cy="368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Train</a:t>
              </a:r>
              <a:r>
                <a:rPr lang="en-US" sz="1200">
                  <a:solidFill>
                    <a:schemeClr val="dk1"/>
                  </a:solidFill>
                  <a:latin typeface="Calibri"/>
                  <a:ea typeface="Calibri"/>
                  <a:cs typeface="Calibri"/>
                  <a:sym typeface="Calibri"/>
                </a:rPr>
                <a:t>.csv</a:t>
              </a:r>
              <a:endParaRPr/>
            </a:p>
          </p:txBody>
        </p:sp>
        <p:cxnSp>
          <p:nvCxnSpPr>
            <p:cNvPr id="103" name="Google Shape;103;p3"/>
            <p:cNvCxnSpPr>
              <a:stCxn id="101" idx="21"/>
            </p:cNvCxnSpPr>
            <p:nvPr/>
          </p:nvCxnSpPr>
          <p:spPr>
            <a:xfrm flipH="1">
              <a:off x="9253571" y="2641586"/>
              <a:ext cx="1768800" cy="1328100"/>
            </a:xfrm>
            <a:prstGeom prst="straightConnector1">
              <a:avLst/>
            </a:prstGeom>
            <a:noFill/>
            <a:ln cap="flat" cmpd="sng" w="9525">
              <a:solidFill>
                <a:schemeClr val="accent1"/>
              </a:solidFill>
              <a:prstDash val="solid"/>
              <a:miter lim="800000"/>
              <a:headEnd len="sm" w="sm" type="none"/>
              <a:tailEnd len="med" w="med" type="triangle"/>
            </a:ln>
          </p:spPr>
        </p:cxnSp>
        <p:grpSp>
          <p:nvGrpSpPr>
            <p:cNvPr id="104" name="Google Shape;104;p3"/>
            <p:cNvGrpSpPr/>
            <p:nvPr/>
          </p:nvGrpSpPr>
          <p:grpSpPr>
            <a:xfrm>
              <a:off x="8215295" y="1879616"/>
              <a:ext cx="2036831" cy="3483462"/>
              <a:chOff x="4381330" y="3477118"/>
              <a:chExt cx="2036831" cy="3938786"/>
            </a:xfrm>
          </p:grpSpPr>
          <p:cxnSp>
            <p:nvCxnSpPr>
              <p:cNvPr id="105" name="Google Shape;105;p3"/>
              <p:cNvCxnSpPr/>
              <p:nvPr/>
            </p:nvCxnSpPr>
            <p:spPr>
              <a:xfrm flipH="1">
                <a:off x="5014780" y="4441407"/>
                <a:ext cx="641100" cy="1049400"/>
              </a:xfrm>
              <a:prstGeom prst="straightConnector1">
                <a:avLst/>
              </a:prstGeom>
              <a:noFill/>
              <a:ln cap="flat" cmpd="sng" w="9525">
                <a:solidFill>
                  <a:schemeClr val="accent1"/>
                </a:solidFill>
                <a:prstDash val="solid"/>
                <a:miter lim="800000"/>
                <a:headEnd len="sm" w="sm" type="none"/>
                <a:tailEnd len="med" w="med" type="triangle"/>
              </a:ln>
            </p:spPr>
          </p:cxnSp>
          <p:sp>
            <p:nvSpPr>
              <p:cNvPr id="106" name="Google Shape;106;p3"/>
              <p:cNvSpPr/>
              <p:nvPr/>
            </p:nvSpPr>
            <p:spPr>
              <a:xfrm>
                <a:off x="4570553" y="5755223"/>
                <a:ext cx="662857" cy="926449"/>
              </a:xfrm>
              <a:custGeom>
                <a:rect b="b" l="l" r="r" t="t"/>
                <a:pathLst>
                  <a:path extrusionOk="0" h="612" w="47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3"/>
              <p:cNvSpPr txBox="1"/>
              <p:nvPr/>
            </p:nvSpPr>
            <p:spPr>
              <a:xfrm>
                <a:off x="4381330" y="6722304"/>
                <a:ext cx="1044000" cy="69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Cross-Selling</a:t>
                </a:r>
                <a:br>
                  <a:rPr lang="en-US" sz="1200">
                    <a:solidFill>
                      <a:schemeClr val="dk1"/>
                    </a:solidFill>
                    <a:latin typeface="Calibri"/>
                    <a:ea typeface="Calibri"/>
                    <a:cs typeface="Calibri"/>
                    <a:sym typeface="Calibri"/>
                  </a:rPr>
                </a:br>
                <a:r>
                  <a:rPr lang="en-US" sz="1200">
                    <a:solidFill>
                      <a:schemeClr val="dk1"/>
                    </a:solidFill>
                    <a:latin typeface="Calibri"/>
                    <a:ea typeface="Calibri"/>
                    <a:cs typeface="Calibri"/>
                    <a:sym typeface="Calibri"/>
                  </a:rPr>
                  <a:t>FInal Data</a:t>
                </a:r>
                <a:endParaRPr sz="1800">
                  <a:solidFill>
                    <a:schemeClr val="dk1"/>
                  </a:solidFill>
                  <a:latin typeface="Calibri"/>
                  <a:ea typeface="Calibri"/>
                  <a:cs typeface="Calibri"/>
                  <a:sym typeface="Calibri"/>
                </a:endParaRPr>
              </a:p>
            </p:txBody>
          </p:sp>
          <p:grpSp>
            <p:nvGrpSpPr>
              <p:cNvPr id="108" name="Google Shape;108;p3"/>
              <p:cNvGrpSpPr/>
              <p:nvPr/>
            </p:nvGrpSpPr>
            <p:grpSpPr>
              <a:xfrm>
                <a:off x="5667561" y="3477118"/>
                <a:ext cx="750600" cy="1380395"/>
                <a:chOff x="5667561" y="4050229"/>
                <a:chExt cx="750600" cy="1380395"/>
              </a:xfrm>
            </p:grpSpPr>
            <p:sp>
              <p:nvSpPr>
                <p:cNvPr id="109" name="Google Shape;109;p3"/>
                <p:cNvSpPr txBox="1"/>
                <p:nvPr/>
              </p:nvSpPr>
              <p:spPr>
                <a:xfrm>
                  <a:off x="5667561" y="5014524"/>
                  <a:ext cx="750600" cy="416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Test</a:t>
                  </a:r>
                  <a:r>
                    <a:rPr lang="en-US" sz="1200">
                      <a:solidFill>
                        <a:schemeClr val="dk1"/>
                      </a:solidFill>
                      <a:latin typeface="Calibri"/>
                      <a:ea typeface="Calibri"/>
                      <a:cs typeface="Calibri"/>
                      <a:sym typeface="Calibri"/>
                    </a:rPr>
                    <a:t>.csv</a:t>
                  </a:r>
                  <a:endParaRPr/>
                </a:p>
              </p:txBody>
            </p:sp>
            <p:sp>
              <p:nvSpPr>
                <p:cNvPr id="110" name="Google Shape;110;p3"/>
                <p:cNvSpPr/>
                <p:nvPr/>
              </p:nvSpPr>
              <p:spPr>
                <a:xfrm>
                  <a:off x="5711429" y="4050229"/>
                  <a:ext cx="662857" cy="926447"/>
                </a:xfrm>
                <a:custGeom>
                  <a:rect b="b" l="l" r="r" t="t"/>
                  <a:pathLst>
                    <a:path extrusionOk="0" h="612" w="47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grpSp>
        <p:nvGrpSpPr>
          <p:cNvPr id="115" name="Google Shape;115;p4"/>
          <p:cNvGrpSpPr/>
          <p:nvPr/>
        </p:nvGrpSpPr>
        <p:grpSpPr>
          <a:xfrm>
            <a:off x="555761" y="1523419"/>
            <a:ext cx="6425464" cy="4254422"/>
            <a:chOff x="555761" y="1690688"/>
            <a:chExt cx="6425464" cy="4254422"/>
          </a:xfrm>
        </p:grpSpPr>
        <p:sp>
          <p:nvSpPr>
            <p:cNvPr id="116" name="Google Shape;116;p4"/>
            <p:cNvSpPr/>
            <p:nvPr/>
          </p:nvSpPr>
          <p:spPr>
            <a:xfrm>
              <a:off x="3445727" y="1735060"/>
              <a:ext cx="379141" cy="388666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 name="Google Shape;117;p4"/>
            <p:cNvSpPr/>
            <p:nvPr/>
          </p:nvSpPr>
          <p:spPr>
            <a:xfrm>
              <a:off x="555761" y="1690688"/>
              <a:ext cx="379141" cy="388666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 name="Google Shape;118;p4"/>
            <p:cNvSpPr/>
            <p:nvPr/>
          </p:nvSpPr>
          <p:spPr>
            <a:xfrm>
              <a:off x="6602084" y="2058446"/>
              <a:ext cx="379141" cy="388666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 name="Google Shape;119;p4"/>
            <p:cNvSpPr/>
            <p:nvPr/>
          </p:nvSpPr>
          <p:spPr>
            <a:xfrm>
              <a:off x="6786563" y="1735060"/>
              <a:ext cx="194662" cy="323386"/>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20" name="Google Shape;120;p4"/>
          <p:cNvSpPr txBox="1"/>
          <p:nvPr>
            <p:ph type="title"/>
          </p:nvPr>
        </p:nvSpPr>
        <p:spPr>
          <a:xfrm>
            <a:off x="762000" y="7107"/>
            <a:ext cx="10498930" cy="13593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Profit Analysis</a:t>
            </a:r>
            <a:endParaRPr/>
          </a:p>
        </p:txBody>
      </p:sp>
      <p:sp>
        <p:nvSpPr>
          <p:cNvPr id="121" name="Google Shape;121;p4"/>
          <p:cNvSpPr/>
          <p:nvPr/>
        </p:nvSpPr>
        <p:spPr>
          <a:xfrm>
            <a:off x="0" y="0"/>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Profit Analysis</a:t>
            </a:r>
            <a:endParaRPr b="1" sz="4400">
              <a:solidFill>
                <a:srgbClr val="3A3838"/>
              </a:solidFill>
              <a:latin typeface="Calibri"/>
              <a:ea typeface="Calibri"/>
              <a:cs typeface="Calibri"/>
              <a:sym typeface="Calibri"/>
            </a:endParaRPr>
          </a:p>
        </p:txBody>
      </p:sp>
      <p:pic>
        <p:nvPicPr>
          <p:cNvPr id="122" name="Google Shape;122;p4"/>
          <p:cNvPicPr preferRelativeResize="0"/>
          <p:nvPr/>
        </p:nvPicPr>
        <p:blipFill>
          <a:blip r:embed="rId3">
            <a:alphaModFix/>
          </a:blip>
          <a:stretch>
            <a:fillRect/>
          </a:stretch>
        </p:blipFill>
        <p:spPr>
          <a:xfrm>
            <a:off x="555750" y="1684143"/>
            <a:ext cx="7845749" cy="3376900"/>
          </a:xfrm>
          <a:prstGeom prst="rect">
            <a:avLst/>
          </a:prstGeom>
          <a:noFill/>
          <a:ln>
            <a:noFill/>
          </a:ln>
        </p:spPr>
      </p:pic>
      <p:sp>
        <p:nvSpPr>
          <p:cNvPr id="123" name="Google Shape;123;p4"/>
          <p:cNvSpPr txBox="1"/>
          <p:nvPr/>
        </p:nvSpPr>
        <p:spPr>
          <a:xfrm>
            <a:off x="8962025" y="1808325"/>
            <a:ext cx="2684100" cy="1774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US">
                <a:latin typeface="Calibri"/>
                <a:ea typeface="Calibri"/>
                <a:cs typeface="Calibri"/>
                <a:sym typeface="Calibri"/>
              </a:rPr>
              <a:t>This list the channel entries and how many times it was checked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Channel KAT is the most common</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6"/>
          <p:cNvSpPr txBox="1"/>
          <p:nvPr/>
        </p:nvSpPr>
        <p:spPr>
          <a:xfrm>
            <a:off x="10289708" y="1371600"/>
            <a:ext cx="19023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There are more Female the male customers.</a:t>
            </a:r>
            <a:endParaRPr/>
          </a:p>
        </p:txBody>
      </p:sp>
      <p:sp>
        <p:nvSpPr>
          <p:cNvPr id="129" name="Google Shape;129;p6"/>
          <p:cNvSpPr/>
          <p:nvPr/>
        </p:nvSpPr>
        <p:spPr>
          <a:xfrm>
            <a:off x="0" y="0"/>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Profit and customer base Analysis Gender wise       </a:t>
            </a:r>
            <a:endParaRPr sz="4400">
              <a:solidFill>
                <a:schemeClr val="accent2"/>
              </a:solidFill>
              <a:latin typeface="Calibri"/>
              <a:ea typeface="Calibri"/>
              <a:cs typeface="Calibri"/>
              <a:sym typeface="Calibri"/>
            </a:endParaRPr>
          </a:p>
        </p:txBody>
      </p:sp>
      <p:pic>
        <p:nvPicPr>
          <p:cNvPr id="130" name="Google Shape;130;p6"/>
          <p:cNvPicPr preferRelativeResize="0"/>
          <p:nvPr/>
        </p:nvPicPr>
        <p:blipFill>
          <a:blip r:embed="rId3">
            <a:alphaModFix/>
          </a:blip>
          <a:stretch>
            <a:fillRect/>
          </a:stretch>
        </p:blipFill>
        <p:spPr>
          <a:xfrm>
            <a:off x="152400" y="2100475"/>
            <a:ext cx="9002976" cy="3365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9"/>
          <p:cNvSpPr txBox="1"/>
          <p:nvPr/>
        </p:nvSpPr>
        <p:spPr>
          <a:xfrm>
            <a:off x="2504661" y="5976730"/>
            <a:ext cx="6303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136" name="Google Shape;136;p9"/>
          <p:cNvSpPr txBox="1"/>
          <p:nvPr/>
        </p:nvSpPr>
        <p:spPr>
          <a:xfrm>
            <a:off x="9310815" y="1574213"/>
            <a:ext cx="2750400" cy="2770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I found the </a:t>
            </a:r>
            <a:r>
              <a:rPr lang="en-US" sz="1600">
                <a:solidFill>
                  <a:schemeClr val="dk1"/>
                </a:solidFill>
                <a:latin typeface="Calibri"/>
                <a:ea typeface="Calibri"/>
                <a:cs typeface="Calibri"/>
                <a:sym typeface="Calibri"/>
              </a:rPr>
              <a:t>average</a:t>
            </a:r>
            <a:r>
              <a:rPr lang="en-US" sz="1600">
                <a:solidFill>
                  <a:schemeClr val="dk1"/>
                </a:solidFill>
                <a:latin typeface="Calibri"/>
                <a:ea typeface="Calibri"/>
                <a:cs typeface="Calibri"/>
                <a:sym typeface="Calibri"/>
              </a:rPr>
              <a:t> and the median of the income.</a:t>
            </a:r>
            <a:endParaRPr sz="16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There is a higher </a:t>
            </a:r>
            <a:r>
              <a:rPr lang="en-US" sz="1600">
                <a:solidFill>
                  <a:schemeClr val="dk1"/>
                </a:solidFill>
                <a:latin typeface="Calibri"/>
                <a:ea typeface="Calibri"/>
                <a:cs typeface="Calibri"/>
                <a:sym typeface="Calibri"/>
              </a:rPr>
              <a:t>median then the average.</a:t>
            </a:r>
            <a:endParaRPr sz="16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There is some customers who make more, but there are not many of them</a:t>
            </a:r>
            <a:r>
              <a:rPr lang="en-US" sz="1600">
                <a:solidFill>
                  <a:schemeClr val="dk1"/>
                </a:solidFill>
                <a:latin typeface="Calibri"/>
                <a:ea typeface="Calibri"/>
                <a:cs typeface="Calibri"/>
                <a:sym typeface="Calibri"/>
              </a:rPr>
              <a:t>.</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a:t>
            </a:r>
            <a:endParaRPr/>
          </a:p>
        </p:txBody>
      </p:sp>
      <p:sp>
        <p:nvSpPr>
          <p:cNvPr id="137" name="Google Shape;137;p9"/>
          <p:cNvSpPr/>
          <p:nvPr/>
        </p:nvSpPr>
        <p:spPr>
          <a:xfrm>
            <a:off x="4903852" y="5927907"/>
            <a:ext cx="4625008" cy="369332"/>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 name="Google Shape;138;p9"/>
          <p:cNvSpPr txBox="1"/>
          <p:nvPr/>
        </p:nvSpPr>
        <p:spPr>
          <a:xfrm>
            <a:off x="7054068" y="5976730"/>
            <a:ext cx="6303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139" name="Google Shape;139;p9"/>
          <p:cNvSpPr/>
          <p:nvPr/>
        </p:nvSpPr>
        <p:spPr>
          <a:xfrm>
            <a:off x="0" y="-13733"/>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Customer’s Income</a:t>
            </a:r>
            <a:endParaRPr/>
          </a:p>
        </p:txBody>
      </p:sp>
      <p:pic>
        <p:nvPicPr>
          <p:cNvPr id="140" name="Google Shape;140;p9"/>
          <p:cNvPicPr preferRelativeResize="0"/>
          <p:nvPr/>
        </p:nvPicPr>
        <p:blipFill>
          <a:blip r:embed="rId3">
            <a:alphaModFix/>
          </a:blip>
          <a:stretch>
            <a:fillRect/>
          </a:stretch>
        </p:blipFill>
        <p:spPr>
          <a:xfrm>
            <a:off x="152400" y="1522575"/>
            <a:ext cx="9067350" cy="38569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2"/>
          <p:cNvSpPr txBox="1"/>
          <p:nvPr/>
        </p:nvSpPr>
        <p:spPr>
          <a:xfrm>
            <a:off x="8469962" y="1774357"/>
            <a:ext cx="3458700" cy="30783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 </a:t>
            </a:r>
            <a:r>
              <a:rPr lang="en-US" sz="1800">
                <a:solidFill>
                  <a:schemeClr val="dk1"/>
                </a:solidFill>
                <a:latin typeface="Calibri"/>
                <a:ea typeface="Calibri"/>
                <a:cs typeface="Calibri"/>
                <a:sym typeface="Calibri"/>
              </a:rPr>
              <a:t>searched</a:t>
            </a:r>
            <a:r>
              <a:rPr lang="en-US" sz="1800">
                <a:solidFill>
                  <a:schemeClr val="dk1"/>
                </a:solidFill>
                <a:latin typeface="Calibri"/>
                <a:ea typeface="Calibri"/>
                <a:cs typeface="Calibri"/>
                <a:sym typeface="Calibri"/>
              </a:rPr>
              <a:t> up the list of all the provinces and It seems </a:t>
            </a:r>
            <a:r>
              <a:rPr lang="en-US" sz="1800">
                <a:solidFill>
                  <a:schemeClr val="dk1"/>
                </a:solidFill>
                <a:latin typeface="Calibri"/>
                <a:ea typeface="Calibri"/>
                <a:cs typeface="Calibri"/>
                <a:sym typeface="Calibri"/>
              </a:rPr>
              <a:t>that Madrid has a higher spike.</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Madrid and Valencia has a better customer reach for the company.</a:t>
            </a:r>
            <a:endParaRPr sz="18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 name="Google Shape;146;p12"/>
          <p:cNvSpPr/>
          <p:nvPr/>
        </p:nvSpPr>
        <p:spPr>
          <a:xfrm>
            <a:off x="0" y="0"/>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800">
                <a:solidFill>
                  <a:schemeClr val="accent2"/>
                </a:solidFill>
                <a:latin typeface="Calibri"/>
                <a:ea typeface="Calibri"/>
                <a:cs typeface="Calibri"/>
                <a:sym typeface="Calibri"/>
              </a:rPr>
              <a:t>       The </a:t>
            </a:r>
            <a:r>
              <a:rPr b="1" lang="en-US" sz="3800">
                <a:solidFill>
                  <a:schemeClr val="accent2"/>
                </a:solidFill>
                <a:latin typeface="Calibri"/>
                <a:ea typeface="Calibri"/>
                <a:cs typeface="Calibri"/>
                <a:sym typeface="Calibri"/>
              </a:rPr>
              <a:t>Province</a:t>
            </a:r>
            <a:r>
              <a:rPr b="1" lang="en-US" sz="3800">
                <a:solidFill>
                  <a:schemeClr val="accent2"/>
                </a:solidFill>
                <a:latin typeface="Calibri"/>
                <a:ea typeface="Calibri"/>
                <a:cs typeface="Calibri"/>
                <a:sym typeface="Calibri"/>
              </a:rPr>
              <a:t> with most customers</a:t>
            </a:r>
            <a:endParaRPr sz="3800">
              <a:solidFill>
                <a:schemeClr val="accent2"/>
              </a:solidFill>
              <a:latin typeface="Calibri"/>
              <a:ea typeface="Calibri"/>
              <a:cs typeface="Calibri"/>
              <a:sym typeface="Calibri"/>
            </a:endParaRPr>
          </a:p>
        </p:txBody>
      </p:sp>
      <p:pic>
        <p:nvPicPr>
          <p:cNvPr id="147" name="Google Shape;147;p12"/>
          <p:cNvPicPr preferRelativeResize="0"/>
          <p:nvPr/>
        </p:nvPicPr>
        <p:blipFill>
          <a:blip r:embed="rId3">
            <a:alphaModFix/>
          </a:blip>
          <a:stretch>
            <a:fillRect/>
          </a:stretch>
        </p:blipFill>
        <p:spPr>
          <a:xfrm>
            <a:off x="152400" y="1536312"/>
            <a:ext cx="8165162" cy="502020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8ff30cd510_0_7"/>
          <p:cNvSpPr txBox="1"/>
          <p:nvPr/>
        </p:nvSpPr>
        <p:spPr>
          <a:xfrm>
            <a:off x="7733725" y="1774350"/>
            <a:ext cx="4194900" cy="36327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There is </a:t>
            </a:r>
            <a:r>
              <a:rPr lang="en-US" sz="1800">
                <a:solidFill>
                  <a:schemeClr val="dk1"/>
                </a:solidFill>
                <a:latin typeface="Calibri"/>
                <a:ea typeface="Calibri"/>
                <a:cs typeface="Calibri"/>
                <a:sym typeface="Calibri"/>
              </a:rPr>
              <a:t>difference</a:t>
            </a:r>
            <a:r>
              <a:rPr lang="en-US" sz="1800">
                <a:solidFill>
                  <a:schemeClr val="dk1"/>
                </a:solidFill>
                <a:latin typeface="Calibri"/>
                <a:ea typeface="Calibri"/>
                <a:cs typeface="Calibri"/>
                <a:sym typeface="Calibri"/>
              </a:rPr>
              <a:t> in the age of the customers.</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people in their middle age are more open to seek out the company more than younger people and the elderly.</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The three major groups that have a spike would be the ranges of 18-25, 26-40, and 42-65</a:t>
            </a:r>
            <a:endParaRPr sz="18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g28ff30cd510_0_7"/>
          <p:cNvSpPr/>
          <p:nvPr/>
        </p:nvSpPr>
        <p:spPr>
          <a:xfrm>
            <a:off x="0" y="0"/>
            <a:ext cx="12192000" cy="13839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800">
                <a:solidFill>
                  <a:schemeClr val="accent2"/>
                </a:solidFill>
                <a:latin typeface="Calibri"/>
                <a:ea typeface="Calibri"/>
                <a:cs typeface="Calibri"/>
                <a:sym typeface="Calibri"/>
              </a:rPr>
              <a:t>     Customer’s age range</a:t>
            </a:r>
            <a:endParaRPr sz="3800">
              <a:solidFill>
                <a:schemeClr val="accent2"/>
              </a:solidFill>
              <a:latin typeface="Calibri"/>
              <a:ea typeface="Calibri"/>
              <a:cs typeface="Calibri"/>
              <a:sym typeface="Calibri"/>
            </a:endParaRPr>
          </a:p>
        </p:txBody>
      </p:sp>
      <p:pic>
        <p:nvPicPr>
          <p:cNvPr id="154" name="Google Shape;154;g28ff30cd510_0_7"/>
          <p:cNvPicPr preferRelativeResize="0"/>
          <p:nvPr/>
        </p:nvPicPr>
        <p:blipFill>
          <a:blip r:embed="rId3">
            <a:alphaModFix/>
          </a:blip>
          <a:stretch>
            <a:fillRect/>
          </a:stretch>
        </p:blipFill>
        <p:spPr>
          <a:xfrm>
            <a:off x="152400" y="1536300"/>
            <a:ext cx="6546375" cy="4897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8ff30cd510_0_13"/>
          <p:cNvSpPr txBox="1"/>
          <p:nvPr/>
        </p:nvSpPr>
        <p:spPr>
          <a:xfrm>
            <a:off x="8450250" y="1774350"/>
            <a:ext cx="3478500" cy="33555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following shows that not many customer who are </a:t>
            </a:r>
            <a:r>
              <a:rPr lang="en-US" sz="1800">
                <a:solidFill>
                  <a:schemeClr val="dk1"/>
                </a:solidFill>
                <a:latin typeface="Calibri"/>
                <a:ea typeface="Calibri"/>
                <a:cs typeface="Calibri"/>
                <a:sym typeface="Calibri"/>
              </a:rPr>
              <a:t>involved</a:t>
            </a:r>
            <a:r>
              <a:rPr lang="en-US" sz="1800">
                <a:solidFill>
                  <a:schemeClr val="dk1"/>
                </a:solidFill>
                <a:latin typeface="Calibri"/>
                <a:ea typeface="Calibri"/>
                <a:cs typeface="Calibri"/>
                <a:sym typeface="Calibri"/>
              </a:rPr>
              <a:t> with the company are not </a:t>
            </a:r>
            <a:r>
              <a:rPr lang="en-US" sz="1800">
                <a:solidFill>
                  <a:schemeClr val="dk1"/>
                </a:solidFill>
                <a:latin typeface="Calibri"/>
                <a:ea typeface="Calibri"/>
                <a:cs typeface="Calibri"/>
                <a:sym typeface="Calibri"/>
              </a:rPr>
              <a:t>registered</a:t>
            </a:r>
            <a:r>
              <a:rPr lang="en-US" sz="1800">
                <a:solidFill>
                  <a:schemeClr val="dk1"/>
                </a:solidFill>
                <a:latin typeface="Calibri"/>
                <a:ea typeface="Calibri"/>
                <a:cs typeface="Calibri"/>
                <a:sym typeface="Calibri"/>
              </a:rPr>
              <a:t> with them</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The types of customer that we need to target are the major three age groups.</a:t>
            </a:r>
            <a:endParaRPr sz="18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 name="Google Shape;160;g28ff30cd510_0_13"/>
          <p:cNvSpPr/>
          <p:nvPr/>
        </p:nvSpPr>
        <p:spPr>
          <a:xfrm>
            <a:off x="0" y="0"/>
            <a:ext cx="12192000" cy="13839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800">
                <a:solidFill>
                  <a:schemeClr val="accent2"/>
                </a:solidFill>
                <a:latin typeface="Calibri"/>
                <a:ea typeface="Calibri"/>
                <a:cs typeface="Calibri"/>
                <a:sym typeface="Calibri"/>
              </a:rPr>
              <a:t>       The </a:t>
            </a:r>
            <a:r>
              <a:rPr b="1" lang="en-US" sz="3800">
                <a:solidFill>
                  <a:schemeClr val="accent2"/>
                </a:solidFill>
                <a:latin typeface="Calibri"/>
                <a:ea typeface="Calibri"/>
                <a:cs typeface="Calibri"/>
                <a:sym typeface="Calibri"/>
              </a:rPr>
              <a:t>customer’s who are registered</a:t>
            </a:r>
            <a:endParaRPr sz="3800">
              <a:solidFill>
                <a:schemeClr val="accent2"/>
              </a:solidFill>
              <a:latin typeface="Calibri"/>
              <a:ea typeface="Calibri"/>
              <a:cs typeface="Calibri"/>
              <a:sym typeface="Calibri"/>
            </a:endParaRPr>
          </a:p>
        </p:txBody>
      </p:sp>
      <p:pic>
        <p:nvPicPr>
          <p:cNvPr id="161" name="Google Shape;161;g28ff30cd510_0_13"/>
          <p:cNvPicPr preferRelativeResize="0"/>
          <p:nvPr/>
        </p:nvPicPr>
        <p:blipFill>
          <a:blip r:embed="rId3">
            <a:alphaModFix/>
          </a:blip>
          <a:stretch>
            <a:fillRect/>
          </a:stretch>
        </p:blipFill>
        <p:spPr>
          <a:xfrm>
            <a:off x="118275" y="1672275"/>
            <a:ext cx="8184126" cy="3445626"/>
          </a:xfrm>
          <a:prstGeom prst="rect">
            <a:avLst/>
          </a:prstGeom>
          <a:noFill/>
          <a:ln cap="flat" cmpd="sng" w="12700">
            <a:solidFill>
              <a:srgbClr val="31538F"/>
            </a:solidFill>
            <a:prstDash val="solid"/>
            <a:miter lim="8000"/>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2019-08-19T15:39:24Z</dcterms:created>
  <dc:creator>surya prakash tripathi</dc:creator>
</cp:coreProperties>
</file>