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5" r:id="rId7"/>
    <p:sldId id="277" r:id="rId8"/>
    <p:sldId id="276" r:id="rId9"/>
    <p:sldId id="272" r:id="rId10"/>
    <p:sldId id="278" r:id="rId11"/>
    <p:sldId id="279" r:id="rId12"/>
    <p:sldId id="280" r:id="rId13"/>
    <p:sldId id="281" r:id="rId14"/>
    <p:sldId id="282" r:id="rId15"/>
    <p:sldId id="273" r:id="rId16"/>
    <p:sldId id="274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CDD7B-C3A1-414A-9816-595488E1E4B6}" v="91" dt="2021-03-06T22:57:49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 </a:t>
            </a:r>
            <a:r>
              <a:rPr lang="pl-PL" dirty="0"/>
              <a:t>METHOD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Payment Mode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3ED-4F03-9F34-3753AAE90BA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F3ED-4F03-9F34-3753AAE90BAE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Arkusz1!$A$2:$A$3</c:f>
              <c:strCache>
                <c:ptCount val="2"/>
                <c:pt idx="0">
                  <c:v>Card</c:v>
                </c:pt>
                <c:pt idx="1">
                  <c:v>Cash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2-4C1B-8472-E1031605A09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noProof="0" dirty="0"/>
              <a:t>Annual income per cab company (in 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Yellow Cab</c:v>
                </c:pt>
              </c:strCache>
            </c:strRef>
          </c:tx>
          <c:spPr>
            <a:ln w="22225" cap="rnd" cmpd="sng" algn="ctr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4">
                    <a:shade val="76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Arkusz1!$A$2:$A$4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Arkusz1!$B$2:$B$4</c:f>
              <c:numCache>
                <c:formatCode>General</c:formatCode>
                <c:ptCount val="3"/>
                <c:pt idx="0">
                  <c:v>38481133</c:v>
                </c:pt>
                <c:pt idx="1">
                  <c:v>45818910</c:v>
                </c:pt>
                <c:pt idx="2">
                  <c:v>41553843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E2-4328-B614-853CDD0A2616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Pink Cab</c:v>
                </c:pt>
              </c:strCache>
            </c:strRef>
          </c:tx>
          <c:spPr>
            <a:ln w="22225" cap="rnd" cmpd="sng" algn="ctr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4">
                    <a:tint val="77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Arkusz1!$A$2:$A$4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Arkusz1!$C$2:$C$4</c:f>
              <c:numCache>
                <c:formatCode>General</c:formatCode>
                <c:ptCount val="3"/>
                <c:pt idx="0">
                  <c:v>7908479</c:v>
                </c:pt>
                <c:pt idx="1">
                  <c:v>9578629</c:v>
                </c:pt>
                <c:pt idx="2">
                  <c:v>8841142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E2-4328-B614-853CDD0A26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06244064"/>
        <c:axId val="706245728"/>
      </c:lineChart>
      <c:catAx>
        <c:axId val="70624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06245728"/>
        <c:crosses val="autoZero"/>
        <c:auto val="1"/>
        <c:lblAlgn val="ctr"/>
        <c:lblOffset val="100"/>
        <c:noMultiLvlLbl val="0"/>
      </c:catAx>
      <c:valAx>
        <c:axId val="706245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062440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Cab Investment firm</a:t>
            </a:r>
          </a:p>
          <a:p>
            <a:endParaRPr lang="en-US" sz="4000" dirty="0"/>
          </a:p>
          <a:p>
            <a:r>
              <a:rPr lang="pl-PL" sz="2800" b="1" dirty="0"/>
              <a:t>March 6, 2021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300996"/>
            <a:ext cx="3529546" cy="5472781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Yellow Cub has superior market position in: </a:t>
            </a:r>
            <a:endParaRPr lang="pl-PL" sz="2000" dirty="0"/>
          </a:p>
          <a:p>
            <a:pPr lvl="1"/>
            <a:r>
              <a:rPr lang="en-AU" sz="1600" dirty="0"/>
              <a:t>NYC</a:t>
            </a:r>
            <a:endParaRPr lang="pl-PL" sz="1600" dirty="0"/>
          </a:p>
          <a:p>
            <a:pPr lvl="1"/>
            <a:r>
              <a:rPr lang="en-AU" sz="1600" dirty="0"/>
              <a:t>Washington D.C.</a:t>
            </a:r>
            <a:endParaRPr lang="pl-PL" sz="1600" dirty="0"/>
          </a:p>
          <a:p>
            <a:pPr lvl="1"/>
            <a:r>
              <a:rPr lang="en-AU" sz="1600" dirty="0"/>
              <a:t>Miami</a:t>
            </a:r>
            <a:endParaRPr lang="pl-PL" sz="1600" dirty="0"/>
          </a:p>
          <a:p>
            <a:pPr lvl="1"/>
            <a:r>
              <a:rPr lang="en-AU" sz="1600" dirty="0"/>
              <a:t>Los Angeles</a:t>
            </a:r>
            <a:endParaRPr lang="pl-PL" sz="1600" dirty="0"/>
          </a:p>
          <a:p>
            <a:pPr lvl="1"/>
            <a:r>
              <a:rPr lang="en-AU" sz="1600" dirty="0"/>
              <a:t>Dallas</a:t>
            </a:r>
            <a:endParaRPr lang="pl-PL" sz="1600" dirty="0"/>
          </a:p>
          <a:p>
            <a:pPr lvl="1"/>
            <a:r>
              <a:rPr lang="en-AU" sz="1600" dirty="0"/>
              <a:t>Chicago</a:t>
            </a:r>
            <a:endParaRPr lang="pl-PL" sz="1600" dirty="0"/>
          </a:p>
          <a:p>
            <a:pPr lvl="1"/>
            <a:r>
              <a:rPr lang="en-AU" sz="1600" dirty="0"/>
              <a:t>Boston</a:t>
            </a:r>
            <a:endParaRPr lang="pl-PL" sz="1600" dirty="0"/>
          </a:p>
          <a:p>
            <a:pPr lvl="1"/>
            <a:r>
              <a:rPr lang="en-AU" sz="1600" dirty="0"/>
              <a:t>Atlanta</a:t>
            </a:r>
          </a:p>
          <a:p>
            <a:r>
              <a:rPr lang="en-AU" sz="2000" dirty="0"/>
              <a:t>Pink Cab performs better only in Nashville.</a:t>
            </a:r>
          </a:p>
          <a:p>
            <a:r>
              <a:rPr lang="en-AU" sz="2000" dirty="0"/>
              <a:t>Equal market size is in Sacramento.</a:t>
            </a:r>
          </a:p>
          <a:p>
            <a:r>
              <a:rPr lang="en-AU" sz="2000" dirty="0"/>
              <a:t>Market value of 20 cities:</a:t>
            </a:r>
          </a:p>
          <a:p>
            <a:pPr lvl="1"/>
            <a:r>
              <a:rPr lang="en-AU" sz="1800" dirty="0"/>
              <a:t>Total: 152 </a:t>
            </a:r>
            <a:r>
              <a:rPr lang="en-AU" sz="1800" dirty="0" err="1"/>
              <a:t>mln</a:t>
            </a:r>
            <a:r>
              <a:rPr lang="en-AU" sz="1800" dirty="0"/>
              <a:t> $ (100%)</a:t>
            </a:r>
          </a:p>
          <a:p>
            <a:pPr lvl="1"/>
            <a:r>
              <a:rPr lang="en-AU" sz="1800" dirty="0"/>
              <a:t>Yellow Cab: 125 </a:t>
            </a:r>
            <a:r>
              <a:rPr lang="en-AU" sz="1800" dirty="0" err="1"/>
              <a:t>mln</a:t>
            </a:r>
            <a:r>
              <a:rPr lang="en-AU" sz="1800" dirty="0"/>
              <a:t> $ (82%)</a:t>
            </a:r>
          </a:p>
          <a:p>
            <a:pPr lvl="1"/>
            <a:r>
              <a:rPr lang="en-AU" sz="1800" dirty="0"/>
              <a:t>Pink Cab: 27 </a:t>
            </a:r>
            <a:r>
              <a:rPr lang="en-AU" sz="1800" dirty="0" err="1"/>
              <a:t>mln</a:t>
            </a:r>
            <a:r>
              <a:rPr lang="en-AU" sz="1800" dirty="0"/>
              <a:t> $ (18%)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2 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E0585E-FC03-49DA-9084-1FECF720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40" y="1300997"/>
            <a:ext cx="8377708" cy="54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Mean cost per trip (= all expenses like petrol, car amortisation, driver salary</a:t>
            </a:r>
            <a:r>
              <a:rPr lang="pl-PL" dirty="0"/>
              <a:t>, </a:t>
            </a:r>
            <a:r>
              <a:rPr lang="en-AU" dirty="0"/>
              <a:t>dispatching</a:t>
            </a:r>
            <a:r>
              <a:rPr lang="pl-PL" dirty="0"/>
              <a:t>, etc.</a:t>
            </a:r>
            <a:r>
              <a:rPr lang="en-AU" dirty="0"/>
              <a:t>):</a:t>
            </a:r>
          </a:p>
          <a:p>
            <a:pPr lvl="1"/>
            <a:r>
              <a:rPr lang="en-AU" dirty="0"/>
              <a:t>Yellow Cab – 297.92 $</a:t>
            </a:r>
          </a:p>
          <a:p>
            <a:pPr lvl="1"/>
            <a:r>
              <a:rPr lang="en-AU" dirty="0"/>
              <a:t>Pink Cab – 238.15 $</a:t>
            </a:r>
          </a:p>
          <a:p>
            <a:r>
              <a:rPr lang="en-AU" dirty="0"/>
              <a:t>Mean income per trip (= money earned on trip, excluding tip for driver):</a:t>
            </a:r>
          </a:p>
          <a:p>
            <a:pPr lvl="1"/>
            <a:r>
              <a:rPr lang="en-AU" dirty="0"/>
              <a:t>Yellow Cab – 458.18 $</a:t>
            </a:r>
          </a:p>
          <a:p>
            <a:pPr lvl="1"/>
            <a:r>
              <a:rPr lang="en-AU" dirty="0"/>
              <a:t>Pink Cab – 310.80 $</a:t>
            </a:r>
          </a:p>
          <a:p>
            <a:r>
              <a:rPr lang="en-AU" dirty="0"/>
              <a:t>Mean profit per trip:</a:t>
            </a:r>
          </a:p>
          <a:p>
            <a:pPr lvl="1"/>
            <a:r>
              <a:rPr lang="en-AU" dirty="0"/>
              <a:t>Yellow Cab – 160.25 $ (35%)</a:t>
            </a:r>
          </a:p>
          <a:p>
            <a:pPr lvl="1"/>
            <a:r>
              <a:rPr lang="en-AU" dirty="0"/>
              <a:t>Pink Cab – 72.65 $ (23%)</a:t>
            </a:r>
          </a:p>
          <a:p>
            <a:pPr lvl="1"/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3  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4 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E17B6A-718D-45CF-909E-9EB43470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191"/>
            <a:ext cx="9107905" cy="41775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4B6F8BA-D934-4B67-8EBE-F760E171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3898"/>
            <a:ext cx="1451007" cy="13841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BCFA284-C68A-4565-B96D-D6012DAD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57" y="5473898"/>
            <a:ext cx="1425918" cy="138410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B299F46-81F4-4196-A257-5297C1A42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39" y="5465731"/>
            <a:ext cx="1451007" cy="138792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F606B0A-43BE-430F-A5D5-B106AF757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391" y="5392697"/>
            <a:ext cx="1425918" cy="138397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BC8CDE-7985-4438-8414-61613270D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391" y="3344322"/>
            <a:ext cx="1425918" cy="138397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CE373F2-B6EB-4F66-A022-E6C1073E6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286" y="1238590"/>
            <a:ext cx="1393575" cy="1332985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2AC43E6A-EF41-4406-8345-E88311802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8017" y="1215190"/>
            <a:ext cx="1425918" cy="137978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B1EF41AE-55C4-466E-BB0D-966D553CA4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6309" y="3344186"/>
            <a:ext cx="1425918" cy="1379921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4D30FDC5-05B4-48EA-9CC7-95299F4E79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8017" y="5396891"/>
            <a:ext cx="1425918" cy="1408841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67823BE7-DD39-4020-85C3-2807ACF36B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3707" y="5465731"/>
            <a:ext cx="1425919" cy="13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551A0D79-1971-4153-A695-B2CD66C64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72558"/>
              </p:ext>
            </p:extLst>
          </p:nvPr>
        </p:nvGraphicFramePr>
        <p:xfrm>
          <a:off x="6051888" y="1825625"/>
          <a:ext cx="562676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5  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F5943E24-CE6D-4EA8-9150-F2710DF1E286}"/>
              </a:ext>
            </a:extLst>
          </p:cNvPr>
          <p:cNvSpPr txBox="1">
            <a:spLocks/>
          </p:cNvSpPr>
          <p:nvPr/>
        </p:nvSpPr>
        <p:spPr>
          <a:xfrm>
            <a:off x="540559" y="2199256"/>
            <a:ext cx="5791642" cy="418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dirty="0"/>
              <a:t>Nowadays customers likes to pay by card</a:t>
            </a:r>
            <a:r>
              <a:rPr lang="pl-PL" dirty="0"/>
              <a:t>s</a:t>
            </a:r>
            <a:r>
              <a:rPr lang="en-AU" dirty="0"/>
              <a:t>.</a:t>
            </a:r>
          </a:p>
          <a:p>
            <a:pPr algn="just"/>
            <a:r>
              <a:rPr lang="en-AU" dirty="0"/>
              <a:t>Quantity and value analysis indicate that card payment method scores 60%, against cash payment – 40%,</a:t>
            </a:r>
          </a:p>
          <a:p>
            <a:pPr algn="just"/>
            <a:r>
              <a:rPr lang="en-AU" dirty="0"/>
              <a:t>Both companies must invest in card terminals in cabs since there is quite similar preference among </a:t>
            </a:r>
            <a:r>
              <a:rPr lang="pl-PL" dirty="0" err="1"/>
              <a:t>their</a:t>
            </a:r>
            <a:r>
              <a:rPr lang="en-AU" dirty="0"/>
              <a:t> customer base.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30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0C73F6A4-BD75-466A-91C4-DC593C0E3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01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6  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9032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AU" sz="3200" dirty="0"/>
              <a:t>Provided data sets were verified for duplication and missing values. Most promising features were selected and few features added that broaden the expertise.</a:t>
            </a:r>
          </a:p>
          <a:p>
            <a:pPr algn="just"/>
            <a:r>
              <a:rPr lang="en-AU" sz="3200" dirty="0"/>
              <a:t>Joint data frame was created for future modelling.</a:t>
            </a:r>
          </a:p>
          <a:p>
            <a:pPr algn="just"/>
            <a:r>
              <a:rPr lang="en-AU" sz="3200" dirty="0"/>
              <a:t>6 hypothesis were constructed and verified in correlation and contextual analysis.</a:t>
            </a:r>
          </a:p>
          <a:p>
            <a:pPr algn="just"/>
            <a:r>
              <a:rPr lang="en-AU" sz="3200" dirty="0"/>
              <a:t>Final recommendation was provided based on outcome of analysis.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 Summary</a:t>
            </a:r>
          </a:p>
        </p:txBody>
      </p:sp>
    </p:spTree>
    <p:extLst>
      <p:ext uri="{BB962C8B-B14F-4D97-AF65-F5344CB8AC3E}">
        <p14:creationId xmlns:p14="http://schemas.microsoft.com/office/powerpoint/2010/main" val="349783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3" y="1392488"/>
            <a:ext cx="11205410" cy="528503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To choose between particular cab company we should understand the market first. Market situation in below 5 cities should be crucial to take investment decision. NY</a:t>
            </a:r>
            <a:r>
              <a:rPr lang="pl-PL" sz="2000" dirty="0"/>
              <a:t>C</a:t>
            </a:r>
            <a:r>
              <a:rPr lang="en-US" sz="2000" dirty="0"/>
              <a:t> provides the largest and outstanding market worth more than 56 million USD in analyzed period (2016-18). Cities that provided cab market bigger than 10 million USD in analyzed period (2016-18) are:</a:t>
            </a:r>
          </a:p>
          <a:p>
            <a:pPr lvl="1" algn="just"/>
            <a:r>
              <a:rPr lang="en-US" sz="1200" dirty="0"/>
              <a:t>Chicago IL – 20 million USD</a:t>
            </a:r>
          </a:p>
          <a:p>
            <a:pPr lvl="1" algn="just"/>
            <a:r>
              <a:rPr lang="en-US" sz="1200" dirty="0"/>
              <a:t>Los Angeles – 18 million USD</a:t>
            </a:r>
          </a:p>
          <a:p>
            <a:pPr lvl="1" algn="just"/>
            <a:r>
              <a:rPr lang="en-US" sz="1200" dirty="0"/>
              <a:t>Washington D.C. – 16 million USD</a:t>
            </a:r>
          </a:p>
          <a:p>
            <a:pPr lvl="1" algn="just"/>
            <a:r>
              <a:rPr lang="en-US" sz="1200" dirty="0"/>
              <a:t>Boston MA – 10 million USD</a:t>
            </a:r>
          </a:p>
          <a:p>
            <a:pPr algn="just"/>
            <a:r>
              <a:rPr lang="pl-PL" sz="2000" dirty="0"/>
              <a:t>A</a:t>
            </a:r>
            <a:r>
              <a:rPr lang="en-US" sz="2000" dirty="0" err="1"/>
              <a:t>nother</a:t>
            </a:r>
            <a:r>
              <a:rPr lang="en-US" sz="2000" dirty="0"/>
              <a:t> important decision factor is number of users in particular city:</a:t>
            </a:r>
          </a:p>
          <a:p>
            <a:pPr lvl="1" algn="just"/>
            <a:r>
              <a:rPr lang="en-US" sz="1200" dirty="0"/>
              <a:t>In global:</a:t>
            </a:r>
          </a:p>
          <a:p>
            <a:pPr lvl="2" algn="just"/>
            <a:r>
              <a:rPr lang="en-US" sz="900" dirty="0"/>
              <a:t>Boston MA – 80</a:t>
            </a:r>
            <a:r>
              <a:rPr lang="pl-PL" sz="900" dirty="0"/>
              <a:t>,</a:t>
            </a:r>
            <a:r>
              <a:rPr lang="en-US" sz="900" dirty="0"/>
              <a:t>021</a:t>
            </a:r>
          </a:p>
          <a:p>
            <a:pPr lvl="2" algn="just"/>
            <a:r>
              <a:rPr lang="en-US" sz="900" dirty="0"/>
              <a:t>Washington D.C. – 127</a:t>
            </a:r>
            <a:r>
              <a:rPr lang="pl-PL" sz="900" dirty="0"/>
              <a:t>,</a:t>
            </a:r>
            <a:r>
              <a:rPr lang="en-US" sz="900" dirty="0"/>
              <a:t>001</a:t>
            </a:r>
          </a:p>
          <a:p>
            <a:pPr lvl="2" algn="just"/>
            <a:r>
              <a:rPr lang="en-US" sz="900" dirty="0"/>
              <a:t>Los Angeles – 144</a:t>
            </a:r>
            <a:r>
              <a:rPr lang="pl-PL" sz="900" dirty="0"/>
              <a:t>,</a:t>
            </a:r>
            <a:r>
              <a:rPr lang="en-US" sz="900" dirty="0"/>
              <a:t>132</a:t>
            </a:r>
          </a:p>
          <a:p>
            <a:pPr lvl="2" algn="just"/>
            <a:r>
              <a:rPr lang="en-US" sz="900" dirty="0"/>
              <a:t>Chicago IL – 164</a:t>
            </a:r>
            <a:r>
              <a:rPr lang="pl-PL" sz="900" dirty="0"/>
              <a:t>,</a:t>
            </a:r>
            <a:r>
              <a:rPr lang="en-US" sz="900" dirty="0"/>
              <a:t>468</a:t>
            </a:r>
            <a:endParaRPr lang="pl-PL" sz="900" dirty="0"/>
          </a:p>
          <a:p>
            <a:pPr lvl="2" algn="just"/>
            <a:r>
              <a:rPr lang="pl-PL" sz="900" dirty="0"/>
              <a:t>San Francisco – 213,609</a:t>
            </a:r>
            <a:endParaRPr lang="en-US" sz="900" dirty="0"/>
          </a:p>
          <a:p>
            <a:pPr lvl="2" algn="just"/>
            <a:r>
              <a:rPr lang="en-US" sz="900" dirty="0"/>
              <a:t>NY</a:t>
            </a:r>
            <a:r>
              <a:rPr lang="pl-PL" sz="900" dirty="0"/>
              <a:t>C</a:t>
            </a:r>
            <a:r>
              <a:rPr lang="en-US" sz="900" dirty="0"/>
              <a:t> – 302</a:t>
            </a:r>
            <a:r>
              <a:rPr lang="pl-PL" sz="900" dirty="0"/>
              <a:t>,</a:t>
            </a:r>
            <a:r>
              <a:rPr lang="en-US" sz="900" dirty="0"/>
              <a:t>149</a:t>
            </a:r>
          </a:p>
          <a:p>
            <a:pPr lvl="1" algn="just"/>
            <a:r>
              <a:rPr lang="en-US" sz="1200" dirty="0"/>
              <a:t>And per 100k citizens:</a:t>
            </a:r>
          </a:p>
          <a:p>
            <a:pPr lvl="2" algn="just"/>
            <a:r>
              <a:rPr lang="en-US" sz="900" dirty="0"/>
              <a:t>NY</a:t>
            </a:r>
            <a:r>
              <a:rPr lang="pl-PL" sz="900"/>
              <a:t>C</a:t>
            </a:r>
            <a:r>
              <a:rPr lang="en-US" sz="900"/>
              <a:t> </a:t>
            </a:r>
            <a:r>
              <a:rPr lang="en-US" sz="900" dirty="0"/>
              <a:t>– 3</a:t>
            </a:r>
            <a:r>
              <a:rPr lang="pl-PL" sz="900" dirty="0"/>
              <a:t>,</a:t>
            </a:r>
            <a:r>
              <a:rPr lang="en-US" sz="900" dirty="0"/>
              <a:t>595</a:t>
            </a:r>
          </a:p>
          <a:p>
            <a:pPr lvl="2" algn="just"/>
            <a:r>
              <a:rPr lang="en-US" sz="900" dirty="0"/>
              <a:t>Chicago IL – 8</a:t>
            </a:r>
            <a:r>
              <a:rPr lang="pl-PL" sz="900" dirty="0"/>
              <a:t>,</a:t>
            </a:r>
            <a:r>
              <a:rPr lang="en-US" sz="900" dirty="0"/>
              <a:t>412</a:t>
            </a:r>
          </a:p>
          <a:p>
            <a:pPr lvl="2" algn="just"/>
            <a:r>
              <a:rPr lang="en-US" sz="900" dirty="0"/>
              <a:t>Los Angeles – 9</a:t>
            </a:r>
            <a:r>
              <a:rPr lang="pl-PL" sz="900" dirty="0"/>
              <a:t>,</a:t>
            </a:r>
            <a:r>
              <a:rPr lang="en-US" sz="900" dirty="0"/>
              <a:t>036</a:t>
            </a:r>
          </a:p>
          <a:p>
            <a:pPr lvl="2" algn="just"/>
            <a:r>
              <a:rPr lang="en-US" sz="900" dirty="0"/>
              <a:t>Washington D.C. – 30</a:t>
            </a:r>
            <a:r>
              <a:rPr lang="pl-PL" sz="900" dirty="0"/>
              <a:t>,</a:t>
            </a:r>
            <a:r>
              <a:rPr lang="en-US" sz="900" dirty="0"/>
              <a:t>321</a:t>
            </a:r>
          </a:p>
          <a:p>
            <a:pPr lvl="2" algn="just"/>
            <a:r>
              <a:rPr lang="en-US" sz="900" dirty="0"/>
              <a:t>Boston MA – 32</a:t>
            </a:r>
            <a:r>
              <a:rPr lang="pl-PL" sz="900" dirty="0"/>
              <a:t>,</a:t>
            </a:r>
            <a:r>
              <a:rPr lang="en-US" sz="900" dirty="0"/>
              <a:t>141</a:t>
            </a:r>
            <a:endParaRPr lang="pl-PL" sz="900" dirty="0"/>
          </a:p>
          <a:p>
            <a:pPr lvl="2" algn="just"/>
            <a:r>
              <a:rPr lang="pl-PL" sz="900" dirty="0"/>
              <a:t>San Francisco – </a:t>
            </a:r>
            <a:r>
              <a:rPr lang="en-US" sz="900" dirty="0"/>
              <a:t>33</a:t>
            </a:r>
            <a:r>
              <a:rPr lang="pl-PL" sz="900" dirty="0"/>
              <a:t>,</a:t>
            </a:r>
            <a:r>
              <a:rPr lang="en-US" sz="900" dirty="0"/>
              <a:t>928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Recommendations</a:t>
            </a:r>
            <a:r>
              <a:rPr lang="pl-PL" b="1" dirty="0">
                <a:solidFill>
                  <a:srgbClr val="FF6600"/>
                </a:solidFill>
              </a:rPr>
              <a:t> (1)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8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3" y="139248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AU" sz="2300" dirty="0"/>
              <a:t>Therefore, investors should choose cab company based on data and metrics for above enumerated cities.</a:t>
            </a:r>
          </a:p>
          <a:p>
            <a:pPr algn="just"/>
            <a:r>
              <a:rPr lang="en-AU" sz="2300" dirty="0"/>
              <a:t>Yellow Cab scores more than 75% market in terms of value in NY City, Chicago, Los Angeles, Washington and Boston.</a:t>
            </a:r>
          </a:p>
          <a:p>
            <a:pPr algn="just"/>
            <a:r>
              <a:rPr lang="en-AU" sz="2300" dirty="0"/>
              <a:t>Still investors needs to produce strategy to lower cost of operation since Pink Cab has better metrics here.</a:t>
            </a:r>
          </a:p>
          <a:p>
            <a:pPr algn="just"/>
            <a:r>
              <a:rPr lang="en-AU" sz="2300" dirty="0"/>
              <a:t>Both companies have similar profit trends within the year and seasonality in demand which grows bigger in second part of the year.</a:t>
            </a:r>
          </a:p>
          <a:p>
            <a:pPr algn="just"/>
            <a:r>
              <a:rPr lang="en-AU" sz="2300" dirty="0"/>
              <a:t>Investing in Yellow Can require founds for equipping cabs with card terminals since card payments are the most popular among customers.</a:t>
            </a:r>
          </a:p>
          <a:p>
            <a:pPr algn="just"/>
            <a:endParaRPr lang="en-AU" sz="2300" dirty="0"/>
          </a:p>
          <a:p>
            <a:pPr marL="0" indent="0" algn="ctr">
              <a:buNone/>
            </a:pPr>
            <a:r>
              <a:rPr lang="en-AU" sz="2300" b="1" dirty="0"/>
              <a:t>Final </a:t>
            </a:r>
            <a:r>
              <a:rPr lang="en-AU" sz="2300" b="1" dirty="0" err="1"/>
              <a:t>recomendation</a:t>
            </a:r>
            <a:r>
              <a:rPr lang="en-AU" sz="2300" b="1" dirty="0"/>
              <a:t>:</a:t>
            </a:r>
          </a:p>
          <a:p>
            <a:pPr marL="0" indent="0" algn="ctr">
              <a:buNone/>
            </a:pPr>
            <a:r>
              <a:rPr lang="en-AU" sz="2300" dirty="0"/>
              <a:t>I would recommend to investors Yellow Cab as they can count on more return </a:t>
            </a:r>
            <a:br>
              <a:rPr lang="en-AU" sz="2300" dirty="0"/>
            </a:br>
            <a:r>
              <a:rPr lang="en-AU" sz="2300" dirty="0"/>
              <a:t>on investment.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Recommendations</a:t>
            </a:r>
            <a:r>
              <a:rPr lang="pl-PL" b="1" dirty="0">
                <a:solidFill>
                  <a:srgbClr val="FF6600"/>
                </a:solidFill>
              </a:rPr>
              <a:t> (2)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3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AU" dirty="0"/>
              <a:t>Descriptive, correlation and contextual analysis were made to help XYZ firm in identification of the right cab company to make investment.</a:t>
            </a:r>
          </a:p>
          <a:p>
            <a:pPr algn="just"/>
            <a:r>
              <a:rPr lang="en-AU" dirty="0"/>
              <a:t>6 hypothesis were constructed to gain knowledge on the subject and formulate final recommendation. Main topics included:</a:t>
            </a:r>
          </a:p>
          <a:p>
            <a:pPr lvl="1" algn="just"/>
            <a:r>
              <a:rPr lang="en-AU" dirty="0"/>
              <a:t>patterns among cities when it comes to population and cab users</a:t>
            </a:r>
          </a:p>
          <a:p>
            <a:pPr lvl="1" algn="just"/>
            <a:r>
              <a:rPr lang="en-AU" dirty="0"/>
              <a:t>market size and access</a:t>
            </a:r>
          </a:p>
          <a:p>
            <a:pPr lvl="1" algn="just"/>
            <a:r>
              <a:rPr lang="en-AU" dirty="0"/>
              <a:t>cost, </a:t>
            </a:r>
            <a:r>
              <a:rPr lang="pl-PL" dirty="0"/>
              <a:t>i</a:t>
            </a:r>
            <a:r>
              <a:rPr lang="en-AU" dirty="0" err="1"/>
              <a:t>ncome</a:t>
            </a:r>
            <a:r>
              <a:rPr lang="en-AU" dirty="0"/>
              <a:t> and profit per each company</a:t>
            </a:r>
          </a:p>
          <a:p>
            <a:pPr lvl="1" algn="just"/>
            <a:r>
              <a:rPr lang="en-AU" dirty="0"/>
              <a:t>trip patterns in particular cities per each company</a:t>
            </a:r>
          </a:p>
          <a:p>
            <a:pPr lvl="1" algn="just"/>
            <a:r>
              <a:rPr lang="en-AU" dirty="0"/>
              <a:t>payment method preferences</a:t>
            </a:r>
          </a:p>
          <a:p>
            <a:pPr lvl="1" algn="just"/>
            <a:r>
              <a:rPr lang="en-AU" dirty="0"/>
              <a:t>economic trends and seasonality</a:t>
            </a:r>
          </a:p>
          <a:p>
            <a:pPr algn="just"/>
            <a:r>
              <a:rPr lang="en-AU" dirty="0"/>
              <a:t>I recommended XYZ firm to invest in Yellow Cab</a:t>
            </a:r>
            <a:r>
              <a:rPr lang="pl-PL" dirty="0"/>
              <a:t> b</a:t>
            </a:r>
            <a:r>
              <a:rPr lang="en-AU" dirty="0" err="1"/>
              <a:t>ased</a:t>
            </a:r>
            <a:r>
              <a:rPr lang="en-AU" dirty="0"/>
              <a:t> on evidence collected </a:t>
            </a:r>
            <a:r>
              <a:rPr lang="pl-PL" dirty="0"/>
              <a:t>and </a:t>
            </a:r>
            <a:r>
              <a:rPr lang="pl-PL" dirty="0" err="1"/>
              <a:t>outcome</a:t>
            </a:r>
            <a:r>
              <a:rPr lang="pl-PL" dirty="0"/>
              <a:t> of my </a:t>
            </a:r>
            <a:r>
              <a:rPr lang="pl-PL" dirty="0" err="1"/>
              <a:t>analysis</a:t>
            </a:r>
            <a:r>
              <a:rPr lang="pl-PL" dirty="0"/>
              <a:t>.</a:t>
            </a:r>
            <a:endParaRPr lang="en-AU" dirty="0"/>
          </a:p>
          <a:p>
            <a:pPr lvl="1" algn="just"/>
            <a:endParaRPr lang="en-AU" dirty="0"/>
          </a:p>
          <a:p>
            <a:pPr lvl="1" algn="just"/>
            <a:endParaRPr lang="en-AU" dirty="0"/>
          </a:p>
          <a:p>
            <a:pPr lvl="1" algn="just"/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XYZ is a private firm in US. Due to remarkable growth in the Cab Industry in last few years and multiple key players in the market, </a:t>
            </a:r>
            <a:br>
              <a:rPr lang="en-AU" i="1" dirty="0"/>
            </a:br>
            <a:r>
              <a:rPr lang="en-AU" i="1" dirty="0"/>
              <a:t>it is planning for an investment in Cab industry and as per their </a:t>
            </a:r>
            <a:br>
              <a:rPr lang="en-AU" i="1" dirty="0"/>
            </a:br>
            <a:r>
              <a:rPr lang="en-AU" i="1" dirty="0"/>
              <a:t>Go-to-Market (G2M) strategy they want to understand the market before taking final decision.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b="1" dirty="0"/>
              <a:t>Objective:</a:t>
            </a:r>
          </a:p>
          <a:p>
            <a:pPr marL="0" indent="0" algn="ctr">
              <a:buNone/>
            </a:pPr>
            <a:r>
              <a:rPr lang="en-AU" dirty="0"/>
              <a:t>XYZ is interested in actionable insights to help them identify the right company to make their investment.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840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Verification of data sets provided by XYZ, features descriptive analysis and combining into joint data frame.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Formulation of hypothesis.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Performing EDA over formulated hypothesis (correlation and contextual analysis).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Concluding EDA and writing recommendation.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71251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248" y="1305120"/>
            <a:ext cx="6752494" cy="547550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XYZ provided 4 data sets:</a:t>
            </a:r>
          </a:p>
          <a:p>
            <a:pPr lvl="1"/>
            <a:r>
              <a:rPr lang="en-AU" dirty="0"/>
              <a:t>City.csv</a:t>
            </a:r>
          </a:p>
          <a:p>
            <a:pPr lvl="1"/>
            <a:r>
              <a:rPr lang="en-AU" dirty="0"/>
              <a:t>Cab_Data.csv</a:t>
            </a:r>
          </a:p>
          <a:p>
            <a:pPr lvl="1"/>
            <a:r>
              <a:rPr lang="en-AU" dirty="0"/>
              <a:t>Customer_ID.csv</a:t>
            </a:r>
          </a:p>
          <a:p>
            <a:pPr lvl="1"/>
            <a:r>
              <a:rPr lang="en-AU" dirty="0"/>
              <a:t>Transaction_IDta.csv</a:t>
            </a:r>
          </a:p>
          <a:p>
            <a:r>
              <a:rPr lang="en-AU" dirty="0"/>
              <a:t>There was total of 17 features in provided data sets. </a:t>
            </a:r>
          </a:p>
          <a:p>
            <a:r>
              <a:rPr lang="en-AU" dirty="0"/>
              <a:t>4 features repeated across data sets and as master features were used to integrate data into one data frame.</a:t>
            </a:r>
          </a:p>
          <a:p>
            <a:r>
              <a:rPr lang="en-AU" dirty="0"/>
              <a:t>There was no data duplication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en-AU" dirty="0"/>
              <a:t>on master features in each data sets:</a:t>
            </a:r>
          </a:p>
          <a:p>
            <a:pPr lvl="1"/>
            <a:r>
              <a:rPr lang="en-AU" dirty="0"/>
              <a:t>‚City’ in City.csv</a:t>
            </a:r>
          </a:p>
          <a:p>
            <a:pPr lvl="1"/>
            <a:r>
              <a:rPr lang="en-AU" dirty="0"/>
              <a:t>‚Transaction ID’ in Cab_Data.csv</a:t>
            </a:r>
          </a:p>
          <a:p>
            <a:pPr lvl="1"/>
            <a:r>
              <a:rPr lang="en-AU" dirty="0"/>
              <a:t>‚Customer ID’ in Customer_ID.csv</a:t>
            </a:r>
          </a:p>
          <a:p>
            <a:pPr lvl="1"/>
            <a:r>
              <a:rPr lang="en-AU" dirty="0"/>
              <a:t>‚Transaction ID’ in Transaction_IDta.csv</a:t>
            </a:r>
          </a:p>
          <a:p>
            <a:r>
              <a:rPr lang="en-AU" dirty="0"/>
              <a:t>There was no </a:t>
            </a:r>
            <a:r>
              <a:rPr lang="en-AU" dirty="0" err="1"/>
              <a:t>NaN</a:t>
            </a:r>
            <a:r>
              <a:rPr lang="en-AU" dirty="0"/>
              <a:t> values in provided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solidFill>
                  <a:srgbClr val="FF6600"/>
                </a:solidFill>
              </a:rPr>
              <a:t>EDA – </a:t>
            </a:r>
            <a:r>
              <a:rPr lang="pl-PL" b="1" dirty="0" err="1">
                <a:solidFill>
                  <a:srgbClr val="FF6600"/>
                </a:solidFill>
              </a:rPr>
              <a:t>provided</a:t>
            </a:r>
            <a:r>
              <a:rPr lang="pl-PL" b="1" dirty="0">
                <a:solidFill>
                  <a:srgbClr val="FF6600"/>
                </a:solidFill>
              </a:rPr>
              <a:t> data </a:t>
            </a:r>
            <a:r>
              <a:rPr lang="pl-PL" b="1" dirty="0" err="1">
                <a:solidFill>
                  <a:srgbClr val="FF6600"/>
                </a:solidFill>
              </a:rPr>
              <a:t>sets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092213-4A86-436C-8C28-7631B5B2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" y="1290610"/>
            <a:ext cx="4944165" cy="54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1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28" y="1445422"/>
            <a:ext cx="11282290" cy="160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Joint DF:</a:t>
            </a:r>
          </a:p>
          <a:p>
            <a:r>
              <a:rPr lang="en-AU" sz="2000" dirty="0"/>
              <a:t>Time period of the data: 2016-01-02 to 2018-12-31.</a:t>
            </a:r>
          </a:p>
          <a:p>
            <a:r>
              <a:rPr lang="en-AU" sz="2000" dirty="0"/>
              <a:t>Total features: 13</a:t>
            </a:r>
          </a:p>
          <a:p>
            <a:r>
              <a:rPr lang="en-AU" sz="2000" dirty="0"/>
              <a:t>Total data points: 359,392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solidFill>
                  <a:srgbClr val="FF6600"/>
                </a:solidFill>
              </a:rPr>
              <a:t>EDA – </a:t>
            </a:r>
            <a:r>
              <a:rPr lang="pl-PL" b="1" dirty="0" err="1">
                <a:solidFill>
                  <a:srgbClr val="FF6600"/>
                </a:solidFill>
              </a:rPr>
              <a:t>created</a:t>
            </a:r>
            <a:r>
              <a:rPr lang="pl-PL" b="1" dirty="0">
                <a:solidFill>
                  <a:srgbClr val="FF6600"/>
                </a:solidFill>
              </a:rPr>
              <a:t> joint data </a:t>
            </a:r>
            <a:r>
              <a:rPr lang="pl-PL" b="1" dirty="0" err="1">
                <a:solidFill>
                  <a:srgbClr val="FF6600"/>
                </a:solidFill>
              </a:rPr>
              <a:t>frame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25EA7C1-B980-4A2B-BF56-F74CFE59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8" y="3051692"/>
            <a:ext cx="10507541" cy="153373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89AD308-79D0-4F5B-9860-504B18E3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17" y="5007446"/>
            <a:ext cx="3419952" cy="1562318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6890FC7-D71E-464F-A6EE-FA5C8A0939D1}"/>
              </a:ext>
            </a:extLst>
          </p:cNvPr>
          <p:cNvSpPr txBox="1">
            <a:spLocks/>
          </p:cNvSpPr>
          <p:nvPr/>
        </p:nvSpPr>
        <p:spPr>
          <a:xfrm>
            <a:off x="842228" y="4991948"/>
            <a:ext cx="11282290" cy="160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b="1" dirty="0"/>
              <a:t>Supporting DF:</a:t>
            </a:r>
          </a:p>
          <a:p>
            <a:r>
              <a:rPr lang="en-AU" sz="2000" dirty="0"/>
              <a:t>Statistical information about cities</a:t>
            </a:r>
          </a:p>
          <a:p>
            <a:r>
              <a:rPr lang="en-AU" sz="2000" dirty="0"/>
              <a:t>Total features: 4</a:t>
            </a:r>
          </a:p>
          <a:p>
            <a:r>
              <a:rPr lang="en-AU" sz="2000" dirty="0"/>
              <a:t>Total data points: 20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0F8B1CA-463D-4F6F-8873-0953CDF30F82}"/>
              </a:ext>
            </a:extLst>
          </p:cNvPr>
          <p:cNvSpPr/>
          <p:nvPr/>
        </p:nvSpPr>
        <p:spPr>
          <a:xfrm>
            <a:off x="723906" y="1343324"/>
            <a:ext cx="10744183" cy="338365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E73E28B-7C40-4E48-B144-F4D992B71A59}"/>
              </a:ext>
            </a:extLst>
          </p:cNvPr>
          <p:cNvSpPr/>
          <p:nvPr/>
        </p:nvSpPr>
        <p:spPr>
          <a:xfrm>
            <a:off x="723905" y="4850967"/>
            <a:ext cx="10744183" cy="1866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no. 1: bigger cities have more cab users</a:t>
            </a:r>
            <a:r>
              <a:rPr lang="en-AU" dirty="0"/>
              <a:t>.</a:t>
            </a:r>
            <a:endParaRPr lang="pl-PL" dirty="0"/>
          </a:p>
          <a:p>
            <a:r>
              <a:rPr lang="en-US" dirty="0"/>
              <a:t>Hypothesis no. 2: bigger cities provide more profit and equal opportunities to cab companies</a:t>
            </a:r>
            <a:r>
              <a:rPr lang="pl-PL" dirty="0"/>
              <a:t>.</a:t>
            </a:r>
          </a:p>
          <a:p>
            <a:r>
              <a:rPr lang="en-US" dirty="0"/>
              <a:t>Hypothesis no. 3: costs for cab companies are lower in big cities</a:t>
            </a:r>
            <a:endParaRPr lang="en-AU" dirty="0"/>
          </a:p>
          <a:p>
            <a:r>
              <a:rPr lang="en-US" dirty="0"/>
              <a:t>Hypothesis no. 4: drivers in smaller cities have shorter rides than in bigger ones</a:t>
            </a:r>
            <a:r>
              <a:rPr lang="en-AU" dirty="0"/>
              <a:t>.</a:t>
            </a:r>
          </a:p>
          <a:p>
            <a:r>
              <a:rPr lang="en-US" dirty="0"/>
              <a:t>Hypothesis no. 5: customers like to pay by cash</a:t>
            </a:r>
            <a:r>
              <a:rPr lang="en-AU" dirty="0"/>
              <a:t>.</a:t>
            </a:r>
          </a:p>
          <a:p>
            <a:r>
              <a:rPr lang="en-US" dirty="0"/>
              <a:t>Hypothesis no. 6: cab market is stable business and there is no seasonality in the demand</a:t>
            </a:r>
            <a:r>
              <a:rPr lang="en-AU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>
                <a:solidFill>
                  <a:srgbClr val="FF6600"/>
                </a:solidFill>
              </a:rPr>
              <a:t>EDA – </a:t>
            </a:r>
            <a:r>
              <a:rPr lang="en-AU" b="1" dirty="0" err="1">
                <a:solidFill>
                  <a:srgbClr val="FF6600"/>
                </a:solidFill>
              </a:rPr>
              <a:t>hypothsis</a:t>
            </a:r>
            <a:endParaRPr lang="en-AU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7" y="1441266"/>
            <a:ext cx="5791642" cy="53277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AU" dirty="0"/>
              <a:t>Size of the city does not determine quantity of cab users. </a:t>
            </a:r>
          </a:p>
          <a:p>
            <a:pPr algn="just"/>
            <a:r>
              <a:rPr lang="en-AU" dirty="0"/>
              <a:t>There are cities like San Francisco, Boston or Washington D.C. to have more cab users per 100k citizens than much bigger cities.</a:t>
            </a:r>
          </a:p>
          <a:p>
            <a:pPr algn="just"/>
            <a:r>
              <a:rPr lang="en-AU" dirty="0"/>
              <a:t>NYC has relatively low number of cab users when calculated per 100k of population. It might be due to developed network of public </a:t>
            </a:r>
            <a:r>
              <a:rPr lang="en-AU" dirty="0" err="1"/>
              <a:t>transpo</a:t>
            </a:r>
            <a:r>
              <a:rPr lang="pl-PL" dirty="0"/>
              <a:t>-</a:t>
            </a:r>
            <a:r>
              <a:rPr lang="en-AU" dirty="0" err="1"/>
              <a:t>rtation</a:t>
            </a:r>
            <a:r>
              <a:rPr lang="en-AU" dirty="0"/>
              <a:t>.</a:t>
            </a:r>
          </a:p>
          <a:p>
            <a:pPr algn="just"/>
            <a:r>
              <a:rPr lang="en-AU" dirty="0"/>
              <a:t>To make best investment decision we should analyse more close</a:t>
            </a:r>
            <a:r>
              <a:rPr lang="pl-PL" dirty="0" err="1"/>
              <a:t>ly</a:t>
            </a:r>
            <a:r>
              <a:rPr lang="en-AU" dirty="0"/>
              <a:t> market size and market share between Yellow and Pink Can companies in</a:t>
            </a:r>
            <a:r>
              <a:rPr lang="pl-PL" dirty="0"/>
              <a:t>:</a:t>
            </a:r>
            <a:r>
              <a:rPr lang="en-AU" dirty="0"/>
              <a:t> NYC, San Francisco, Boston, Washington D.S., </a:t>
            </a:r>
            <a:r>
              <a:rPr lang="en-AU" dirty="0" err="1"/>
              <a:t>Loas</a:t>
            </a:r>
            <a:r>
              <a:rPr lang="en-AU" dirty="0"/>
              <a:t> Angeles and Chicago.</a:t>
            </a:r>
          </a:p>
          <a:p>
            <a:endParaRPr lang="pl-P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EDA</a:t>
            </a:r>
            <a:r>
              <a:rPr lang="pl-PL" b="1" dirty="0">
                <a:solidFill>
                  <a:srgbClr val="FF6600"/>
                </a:solidFill>
              </a:rPr>
              <a:t> - </a:t>
            </a:r>
            <a:r>
              <a:rPr lang="pl-PL" b="1" dirty="0" err="1">
                <a:solidFill>
                  <a:srgbClr val="FF6600"/>
                </a:solidFill>
              </a:rPr>
              <a:t>Hypothesis</a:t>
            </a:r>
            <a:r>
              <a:rPr lang="pl-PL" b="1" dirty="0">
                <a:solidFill>
                  <a:srgbClr val="FF6600"/>
                </a:solidFill>
              </a:rPr>
              <a:t> no. 1 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4AD88E-AB73-4501-BA1F-20A03346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80" y="1636294"/>
            <a:ext cx="2931727" cy="513272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03E726-EE28-4C6F-B7B4-87B34936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58" y="1636295"/>
            <a:ext cx="2904155" cy="513272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E00D818-545B-486D-93DE-99A9F6CB2B69}"/>
              </a:ext>
            </a:extLst>
          </p:cNvPr>
          <p:cNvSpPr txBox="1"/>
          <p:nvPr/>
        </p:nvSpPr>
        <p:spPr>
          <a:xfrm>
            <a:off x="6148593" y="1287379"/>
            <a:ext cx="2782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/>
              <a:t>Ranking of </a:t>
            </a:r>
            <a:r>
              <a:rPr lang="pl-PL" sz="1400" b="1" dirty="0" err="1"/>
              <a:t>cities</a:t>
            </a:r>
            <a:r>
              <a:rPr lang="pl-PL" sz="1400" b="1" dirty="0"/>
              <a:t> – </a:t>
            </a:r>
            <a:r>
              <a:rPr lang="pl-PL" sz="1400" b="1" dirty="0" err="1"/>
              <a:t>total</a:t>
            </a:r>
            <a:r>
              <a:rPr lang="pl-PL" sz="1400" b="1" dirty="0"/>
              <a:t> no of </a:t>
            </a:r>
            <a:r>
              <a:rPr lang="pl-PL" sz="1400" b="1" dirty="0" err="1"/>
              <a:t>users</a:t>
            </a:r>
            <a:endParaRPr lang="en-US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523BA9E-3D67-441D-9B1C-80CEA39F5E2C}"/>
              </a:ext>
            </a:extLst>
          </p:cNvPr>
          <p:cNvSpPr txBox="1"/>
          <p:nvPr/>
        </p:nvSpPr>
        <p:spPr>
          <a:xfrm>
            <a:off x="9315774" y="1293395"/>
            <a:ext cx="265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/>
              <a:t>Ranking of </a:t>
            </a:r>
            <a:r>
              <a:rPr lang="pl-PL" sz="1400" b="1" dirty="0" err="1"/>
              <a:t>cities</a:t>
            </a:r>
            <a:r>
              <a:rPr lang="pl-PL" sz="1400" b="1" dirty="0"/>
              <a:t> – </a:t>
            </a:r>
            <a:r>
              <a:rPr lang="pl-PL" sz="1400" b="1" dirty="0" err="1"/>
              <a:t>users</a:t>
            </a:r>
            <a:r>
              <a:rPr lang="pl-PL" sz="1400" b="1" dirty="0"/>
              <a:t> per 100k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08543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894</TotalTime>
  <Words>1262</Words>
  <Application>Microsoft Office PowerPoint</Application>
  <PresentationFormat>Panoramiczny</PresentationFormat>
  <Paragraphs>143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Prezentacja programu PowerPoint</vt:lpstr>
      <vt:lpstr>   Agenda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Roger Burek-Bors</cp:lastModifiedBy>
  <cp:revision>1</cp:revision>
  <dcterms:created xsi:type="dcterms:W3CDTF">2021-03-06T07:56:12Z</dcterms:created>
  <dcterms:modified xsi:type="dcterms:W3CDTF">2021-03-06T23:02:39Z</dcterms:modified>
</cp:coreProperties>
</file>