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83" r:id="rId6"/>
    <p:sldId id="284" r:id="rId7"/>
    <p:sldId id="287" r:id="rId8"/>
    <p:sldId id="288" r:id="rId9"/>
    <p:sldId id="258" r:id="rId10"/>
    <p:sldId id="289" r:id="rId11"/>
    <p:sldId id="290" r:id="rId12"/>
    <p:sldId id="291" r:id="rId13"/>
    <p:sldId id="261" r:id="rId14"/>
    <p:sldId id="26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4681"/>
  </p:normalViewPr>
  <p:slideViewPr>
    <p:cSldViewPr snapToGrid="0" snapToObjects="1" showGuides="1">
      <p:cViewPr varScale="1">
        <p:scale>
          <a:sx n="109" d="100"/>
          <a:sy n="109" d="100"/>
        </p:scale>
        <p:origin x="216" y="66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00519" y="2325467"/>
            <a:ext cx="6537367" cy="2877711"/>
          </a:xfrm>
          <a:prstGeom prst="rect">
            <a:avLst/>
          </a:prstGeom>
          <a:solidFill>
            <a:schemeClr val="bg2">
              <a:lumMod val="25000"/>
            </a:schemeClr>
          </a:solidFill>
        </p:spPr>
        <p:txBody>
          <a:bodyPr wrap="none" rtlCol="0">
            <a:spAutoFit/>
          </a:bodyPr>
          <a:lstStyle/>
          <a:p>
            <a:r>
              <a:rPr lang="en-US" sz="6600"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G2M Case Study</a:t>
            </a:r>
          </a:p>
          <a:p>
            <a:r>
              <a:rPr lang="en-US" sz="2500"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Virtual Internship</a:t>
            </a:r>
          </a:p>
          <a:p>
            <a:endParaRPr lang="en-US" sz="2500"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4000"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Huu Thien Nguyen</a:t>
            </a:r>
          </a:p>
          <a:p>
            <a:r>
              <a:rPr lang="en-US" sz="2500"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19-May-2022</a:t>
            </a:r>
            <a:endParaRPr lang="en-US" sz="2500"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mj-lt"/>
            </a:endParaRPr>
          </a:p>
        </p:txBody>
      </p:sp>
      <p:sp>
        <p:nvSpPr>
          <p:cNvPr id="18" name="Title 16">
            <a:extLst>
              <a:ext uri="{FF2B5EF4-FFF2-40B4-BE49-F238E27FC236}">
                <a16:creationId xmlns:a16="http://schemas.microsoft.com/office/drawing/2014/main" id="{7A317DDB-748A-84D9-45AD-9D1CBB15F47C}"/>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2. </a:t>
            </a:r>
            <a:r>
              <a:rPr lang="en-US"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Finding the most profitable Cab company </a:t>
            </a:r>
          </a:p>
        </p:txBody>
      </p:sp>
      <p:sp>
        <p:nvSpPr>
          <p:cNvPr id="21" name="TextBox 20">
            <a:extLst>
              <a:ext uri="{FF2B5EF4-FFF2-40B4-BE49-F238E27FC236}">
                <a16:creationId xmlns:a16="http://schemas.microsoft.com/office/drawing/2014/main" id="{9BE82878-310D-5124-CD71-9C53BDCCEDD1}"/>
              </a:ext>
            </a:extLst>
          </p:cNvPr>
          <p:cNvSpPr txBox="1"/>
          <p:nvPr/>
        </p:nvSpPr>
        <p:spPr>
          <a:xfrm>
            <a:off x="-169070" y="1114680"/>
            <a:ext cx="8638671" cy="954107"/>
          </a:xfrm>
          <a:prstGeom prst="rect">
            <a:avLst/>
          </a:prstGeom>
          <a:noFill/>
        </p:spPr>
        <p:txBody>
          <a:bodyPr wrap="square">
            <a:spAutoFit/>
          </a:bodyPr>
          <a:lstStyle/>
          <a:p>
            <a:endParaRPr lang="en-US" sz="2800" dirty="0">
              <a:latin typeface="CMU Serif Roman" panose="02000603000000000000" pitchFamily="2" charset="0"/>
              <a:ea typeface="CMU Serif Roman" panose="02000603000000000000" pitchFamily="2" charset="0"/>
              <a:cs typeface="CMU Serif Roman" panose="02000603000000000000" pitchFamily="2" charset="0"/>
            </a:endParaRPr>
          </a:p>
          <a:p>
            <a:pPr marL="971550" lvl="1" indent="-514350">
              <a:buFont typeface="+mj-lt"/>
              <a:buAutoNum type="arabicPeriod" startAt="2"/>
            </a:pPr>
            <a:r>
              <a:rPr lang="en-US" sz="2800" dirty="0">
                <a:latin typeface="CMU Serif Roman" panose="02000603000000000000" pitchFamily="2" charset="0"/>
                <a:ea typeface="CMU Serif Roman" panose="02000603000000000000" pitchFamily="2" charset="0"/>
                <a:cs typeface="CMU Serif Roman" panose="02000603000000000000" pitchFamily="2" charset="0"/>
              </a:rPr>
              <a:t>Average profit/km</a:t>
            </a:r>
          </a:p>
        </p:txBody>
      </p:sp>
      <p:pic>
        <p:nvPicPr>
          <p:cNvPr id="4" name="Picture 3">
            <a:extLst>
              <a:ext uri="{FF2B5EF4-FFF2-40B4-BE49-F238E27FC236}">
                <a16:creationId xmlns:a16="http://schemas.microsoft.com/office/drawing/2014/main" id="{442F84B5-545A-61AC-2CFF-8F69F2A52696}"/>
              </a:ext>
            </a:extLst>
          </p:cNvPr>
          <p:cNvPicPr>
            <a:picLocks noChangeAspect="1"/>
          </p:cNvPicPr>
          <p:nvPr/>
        </p:nvPicPr>
        <p:blipFill>
          <a:blip r:embed="rId2"/>
          <a:stretch>
            <a:fillRect/>
          </a:stretch>
        </p:blipFill>
        <p:spPr>
          <a:xfrm>
            <a:off x="2134384" y="2068787"/>
            <a:ext cx="8549846" cy="4729286"/>
          </a:xfrm>
          <a:prstGeom prst="rect">
            <a:avLst/>
          </a:prstGeom>
        </p:spPr>
      </p:pic>
      <p:sp>
        <p:nvSpPr>
          <p:cNvPr id="9" name="TextBox 8">
            <a:extLst>
              <a:ext uri="{FF2B5EF4-FFF2-40B4-BE49-F238E27FC236}">
                <a16:creationId xmlns:a16="http://schemas.microsoft.com/office/drawing/2014/main" id="{CB30FAB7-B872-E1FA-EDDB-04AD7CF96A63}"/>
              </a:ext>
            </a:extLst>
          </p:cNvPr>
          <p:cNvSpPr txBox="1"/>
          <p:nvPr/>
        </p:nvSpPr>
        <p:spPr>
          <a:xfrm>
            <a:off x="2878473" y="3429000"/>
            <a:ext cx="6265984" cy="1477328"/>
          </a:xfrm>
          <a:prstGeom prst="rect">
            <a:avLst/>
          </a:prstGeom>
          <a:noFill/>
        </p:spPr>
        <p:txBody>
          <a:bodyPr wrap="square">
            <a:spAutoFit/>
          </a:bodyPr>
          <a:lstStyle/>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The Profit/km in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Yellow Cab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company is much higher than </a:t>
            </a:r>
            <a:r>
              <a:rPr lang="en-US" b="0" i="0" u="none" strike="noStrike" dirty="0">
                <a:solidFill>
                  <a:srgbClr val="FF6DFF"/>
                </a:solidFill>
                <a:effectLst/>
                <a:latin typeface="CMU Serif Roman" panose="02000603000000000000" pitchFamily="2" charset="0"/>
                <a:ea typeface="CMU Serif Roman" panose="02000603000000000000" pitchFamily="2" charset="0"/>
                <a:cs typeface="CMU Serif Roman" panose="02000603000000000000" pitchFamily="2" charset="0"/>
              </a:rPr>
              <a:t>Pink Cab</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Both had a decrease in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2018.</a:t>
            </a:r>
          </a:p>
          <a:p>
            <a:pPr algn="l"/>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The Profit/km is only decrease in 2018 for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Yellow Cab</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The Profit/km remained the same in 2016 and 2017.</a:t>
            </a:r>
          </a:p>
        </p:txBody>
      </p:sp>
    </p:spTree>
    <p:extLst>
      <p:ext uri="{BB962C8B-B14F-4D97-AF65-F5344CB8AC3E}">
        <p14:creationId xmlns:p14="http://schemas.microsoft.com/office/powerpoint/2010/main" val="335501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mj-lt"/>
            </a:endParaRPr>
          </a:p>
        </p:txBody>
      </p:sp>
      <p:sp>
        <p:nvSpPr>
          <p:cNvPr id="18" name="Title 16">
            <a:extLst>
              <a:ext uri="{FF2B5EF4-FFF2-40B4-BE49-F238E27FC236}">
                <a16:creationId xmlns:a16="http://schemas.microsoft.com/office/drawing/2014/main" id="{7A317DDB-748A-84D9-45AD-9D1CBB15F47C}"/>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2. </a:t>
            </a:r>
            <a:r>
              <a:rPr lang="en-US"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Finding the most profitable Cab company </a:t>
            </a:r>
          </a:p>
        </p:txBody>
      </p:sp>
      <p:sp>
        <p:nvSpPr>
          <p:cNvPr id="21" name="TextBox 20">
            <a:extLst>
              <a:ext uri="{FF2B5EF4-FFF2-40B4-BE49-F238E27FC236}">
                <a16:creationId xmlns:a16="http://schemas.microsoft.com/office/drawing/2014/main" id="{9BE82878-310D-5124-CD71-9C53BDCCEDD1}"/>
              </a:ext>
            </a:extLst>
          </p:cNvPr>
          <p:cNvSpPr txBox="1"/>
          <p:nvPr/>
        </p:nvSpPr>
        <p:spPr>
          <a:xfrm>
            <a:off x="-169070" y="1114680"/>
            <a:ext cx="8638671" cy="954107"/>
          </a:xfrm>
          <a:prstGeom prst="rect">
            <a:avLst/>
          </a:prstGeom>
          <a:noFill/>
        </p:spPr>
        <p:txBody>
          <a:bodyPr wrap="square">
            <a:spAutoFit/>
          </a:bodyPr>
          <a:lstStyle/>
          <a:p>
            <a:endParaRPr lang="en-US" sz="2800" dirty="0">
              <a:latin typeface="CMU Serif Roman" panose="02000603000000000000" pitchFamily="2" charset="0"/>
              <a:ea typeface="CMU Serif Roman" panose="02000603000000000000" pitchFamily="2" charset="0"/>
              <a:cs typeface="CMU Serif Roman" panose="02000603000000000000" pitchFamily="2" charset="0"/>
            </a:endParaRPr>
          </a:p>
          <a:p>
            <a:pPr marL="971550" lvl="1" indent="-514350">
              <a:buFont typeface="+mj-lt"/>
              <a:buAutoNum type="arabicPeriod" startAt="3"/>
            </a:pPr>
            <a:r>
              <a:rPr lang="en-US" sz="2800" dirty="0">
                <a:latin typeface="CMU Serif Roman" panose="02000603000000000000" pitchFamily="2" charset="0"/>
                <a:ea typeface="CMU Serif Roman" panose="02000603000000000000" pitchFamily="2" charset="0"/>
                <a:cs typeface="CMU Serif Roman" panose="02000603000000000000" pitchFamily="2" charset="0"/>
              </a:rPr>
              <a:t>Total number of transaction</a:t>
            </a:r>
          </a:p>
        </p:txBody>
      </p:sp>
      <p:pic>
        <p:nvPicPr>
          <p:cNvPr id="4" name="Picture 3">
            <a:extLst>
              <a:ext uri="{FF2B5EF4-FFF2-40B4-BE49-F238E27FC236}">
                <a16:creationId xmlns:a16="http://schemas.microsoft.com/office/drawing/2014/main" id="{2E4BC089-E985-04E7-E966-027F782970DD}"/>
              </a:ext>
            </a:extLst>
          </p:cNvPr>
          <p:cNvPicPr>
            <a:picLocks noChangeAspect="1"/>
          </p:cNvPicPr>
          <p:nvPr/>
        </p:nvPicPr>
        <p:blipFill>
          <a:blip r:embed="rId2"/>
          <a:stretch>
            <a:fillRect/>
          </a:stretch>
        </p:blipFill>
        <p:spPr>
          <a:xfrm>
            <a:off x="1780411" y="2068787"/>
            <a:ext cx="8462108" cy="4557237"/>
          </a:xfrm>
          <a:prstGeom prst="rect">
            <a:avLst/>
          </a:prstGeom>
        </p:spPr>
      </p:pic>
      <p:sp>
        <p:nvSpPr>
          <p:cNvPr id="9" name="TextBox 8">
            <a:extLst>
              <a:ext uri="{FF2B5EF4-FFF2-40B4-BE49-F238E27FC236}">
                <a16:creationId xmlns:a16="http://schemas.microsoft.com/office/drawing/2014/main" id="{5BAE5023-6D1F-8DCA-FF12-B747512CB39D}"/>
              </a:ext>
            </a:extLst>
          </p:cNvPr>
          <p:cNvSpPr txBox="1"/>
          <p:nvPr/>
        </p:nvSpPr>
        <p:spPr>
          <a:xfrm>
            <a:off x="2963007" y="3579113"/>
            <a:ext cx="6626469" cy="1754326"/>
          </a:xfrm>
          <a:prstGeom prst="rect">
            <a:avLst/>
          </a:prstGeom>
          <a:noFill/>
        </p:spPr>
        <p:txBody>
          <a:bodyPr wrap="square">
            <a:spAutoFit/>
          </a:bodyPr>
          <a:lstStyle/>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The Total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transaction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in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Yellow Cab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company was much higher than Pink Cab. Both had a decrease in 2018</a:t>
            </a:r>
          </a:p>
          <a:p>
            <a:pPr algn="l"/>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There was a slight drop in </a:t>
            </a:r>
            <a:r>
              <a:rPr lang="en-US" b="0" i="0" u="none" strike="noStrike" dirty="0">
                <a:solidFill>
                  <a:srgbClr val="FF6DFF"/>
                </a:solidFill>
                <a:effectLst/>
                <a:latin typeface="CMU Serif Roman" panose="02000603000000000000" pitchFamily="2" charset="0"/>
                <a:ea typeface="CMU Serif Roman" panose="02000603000000000000" pitchFamily="2" charset="0"/>
                <a:cs typeface="CMU Serif Roman" panose="02000603000000000000" pitchFamily="2" charset="0"/>
              </a:rPr>
              <a:t>Pink Cab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compared to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Yellow Cab</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a:t>
            </a:r>
          </a:p>
          <a:p>
            <a:pPr algn="l">
              <a:buFont typeface="Arial" panose="020B0604020202020204" pitchFamily="34" charset="0"/>
              <a:buChar char="•"/>
            </a:pPr>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Number of transactions in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Yellow Cab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was also much higher</a:t>
            </a:r>
          </a:p>
        </p:txBody>
      </p:sp>
    </p:spTree>
    <p:extLst>
      <p:ext uri="{BB962C8B-B14F-4D97-AF65-F5344CB8AC3E}">
        <p14:creationId xmlns:p14="http://schemas.microsoft.com/office/powerpoint/2010/main" val="50671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mj-lt"/>
            </a:endParaRPr>
          </a:p>
        </p:txBody>
      </p:sp>
      <p:sp>
        <p:nvSpPr>
          <p:cNvPr id="18" name="Title 16">
            <a:extLst>
              <a:ext uri="{FF2B5EF4-FFF2-40B4-BE49-F238E27FC236}">
                <a16:creationId xmlns:a16="http://schemas.microsoft.com/office/drawing/2014/main" id="{7A317DDB-748A-84D9-45AD-9D1CBB15F47C}"/>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2. </a:t>
            </a:r>
            <a:r>
              <a:rPr lang="en-US"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Finding the most profitable Cab company </a:t>
            </a:r>
          </a:p>
        </p:txBody>
      </p:sp>
      <p:sp>
        <p:nvSpPr>
          <p:cNvPr id="9" name="TextBox 8">
            <a:extLst>
              <a:ext uri="{FF2B5EF4-FFF2-40B4-BE49-F238E27FC236}">
                <a16:creationId xmlns:a16="http://schemas.microsoft.com/office/drawing/2014/main" id="{5BAE5023-6D1F-8DCA-FF12-B747512CB39D}"/>
              </a:ext>
            </a:extLst>
          </p:cNvPr>
          <p:cNvSpPr txBox="1"/>
          <p:nvPr/>
        </p:nvSpPr>
        <p:spPr>
          <a:xfrm>
            <a:off x="1997319" y="2735052"/>
            <a:ext cx="8197362" cy="2308324"/>
          </a:xfrm>
          <a:prstGeom prst="rect">
            <a:avLst/>
          </a:prstGeom>
          <a:noFill/>
        </p:spPr>
        <p:txBody>
          <a:bodyPr wrap="square">
            <a:spAutoFit/>
          </a:bodyPr>
          <a:lstStyle/>
          <a:p>
            <a:pPr algn="just"/>
            <a:r>
              <a:rPr lang="en-US" sz="2400" dirty="0">
                <a:latin typeface="CMU Serif Roman" panose="02000603000000000000" pitchFamily="2" charset="0"/>
                <a:ea typeface="CMU Serif Roman" panose="02000603000000000000" pitchFamily="2" charset="0"/>
                <a:cs typeface="CMU Serif Roman" panose="02000603000000000000" pitchFamily="2" charset="0"/>
              </a:rPr>
              <a:t>Investment recommendation: </a:t>
            </a:r>
            <a:r>
              <a:rPr lang="en-US" sz="2400" dirty="0">
                <a:latin typeface="CMU Serif Roman" panose="02000603000000000000" pitchFamily="2" charset="0"/>
                <a:ea typeface="CMU Serif Roman" panose="02000603000000000000" pitchFamily="2" charset="0"/>
                <a:cs typeface="CMU Serif Roman" panose="02000603000000000000" pitchFamily="2" charset="0"/>
              </a:rPr>
              <a:t>We should invest in the </a:t>
            </a:r>
            <a:r>
              <a:rPr lang="en-US" sz="2400" b="1" dirty="0">
                <a:solidFill>
                  <a:schemeClr val="accent4">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Yellow Cab </a:t>
            </a:r>
            <a:r>
              <a:rPr lang="en-US" sz="2400" dirty="0">
                <a:latin typeface="CMU Serif Roman" panose="02000603000000000000" pitchFamily="2" charset="0"/>
                <a:ea typeface="CMU Serif Roman" panose="02000603000000000000" pitchFamily="2" charset="0"/>
                <a:cs typeface="CMU Serif Roman" panose="02000603000000000000" pitchFamily="2" charset="0"/>
              </a:rPr>
              <a:t>since it had higher </a:t>
            </a:r>
            <a:r>
              <a:rPr lang="en-US" sz="2400" b="1" dirty="0">
                <a:solidFill>
                  <a:schemeClr val="accent4">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profit, amount of transactions (larger market), and has potential (the Profit did not drop so much)</a:t>
            </a:r>
            <a:r>
              <a:rPr lang="en-US" sz="2400" dirty="0">
                <a:latin typeface="CMU Serif Roman" panose="02000603000000000000" pitchFamily="2" charset="0"/>
                <a:ea typeface="CMU Serif Roman" panose="02000603000000000000" pitchFamily="2" charset="0"/>
                <a:cs typeface="CMU Serif Roman" panose="02000603000000000000" pitchFamily="2" charset="0"/>
              </a:rPr>
              <a:t>. With the correct strategy, we can leverage the brands and increase the profit. Next recommendation will go into detail about the strategies.</a:t>
            </a:r>
            <a:endParaRPr lang="en-US" sz="24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292560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dirty="0">
              <a:solidFill>
                <a:schemeClr val="accent2"/>
              </a:solidFill>
              <a:latin typeface="+mj-lt"/>
            </a:endParaRPr>
          </a:p>
        </p:txBody>
      </p:sp>
      <p:sp>
        <p:nvSpPr>
          <p:cNvPr id="10" name="Title 16">
            <a:extLst>
              <a:ext uri="{FF2B5EF4-FFF2-40B4-BE49-F238E27FC236}">
                <a16:creationId xmlns:a16="http://schemas.microsoft.com/office/drawing/2014/main" id="{3C12D92C-39C3-C6D5-C8C4-F4BC061C5232}"/>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3. Forecasting profit </a:t>
            </a:r>
          </a:p>
        </p:txBody>
      </p:sp>
      <p:pic>
        <p:nvPicPr>
          <p:cNvPr id="5" name="Picture 4">
            <a:extLst>
              <a:ext uri="{FF2B5EF4-FFF2-40B4-BE49-F238E27FC236}">
                <a16:creationId xmlns:a16="http://schemas.microsoft.com/office/drawing/2014/main" id="{F4F4E8D6-2341-DF8D-E50C-02BF894F7341}"/>
              </a:ext>
            </a:extLst>
          </p:cNvPr>
          <p:cNvPicPr>
            <a:picLocks noChangeAspect="1"/>
          </p:cNvPicPr>
          <p:nvPr/>
        </p:nvPicPr>
        <p:blipFill>
          <a:blip r:embed="rId2"/>
          <a:stretch>
            <a:fillRect/>
          </a:stretch>
        </p:blipFill>
        <p:spPr>
          <a:xfrm>
            <a:off x="1009229" y="1443839"/>
            <a:ext cx="10173542" cy="4652161"/>
          </a:xfrm>
          <a:prstGeom prst="rect">
            <a:avLst/>
          </a:prstGeom>
        </p:spPr>
      </p:pic>
      <p:sp>
        <p:nvSpPr>
          <p:cNvPr id="14" name="TextBox 13">
            <a:extLst>
              <a:ext uri="{FF2B5EF4-FFF2-40B4-BE49-F238E27FC236}">
                <a16:creationId xmlns:a16="http://schemas.microsoft.com/office/drawing/2014/main" id="{6CC74949-6D99-98DE-8A8E-8A3E07CD24DC}"/>
              </a:ext>
            </a:extLst>
          </p:cNvPr>
          <p:cNvSpPr txBox="1"/>
          <p:nvPr/>
        </p:nvSpPr>
        <p:spPr>
          <a:xfrm>
            <a:off x="1009229" y="6096000"/>
            <a:ext cx="9771185" cy="646331"/>
          </a:xfrm>
          <a:prstGeom prst="rect">
            <a:avLst/>
          </a:prstGeom>
          <a:noFill/>
        </p:spPr>
        <p:txBody>
          <a:bodyPr wrap="square">
            <a:spAutoFit/>
          </a:bodyPr>
          <a:lstStyle/>
          <a:p>
            <a:pPr algn="l"/>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Next </a:t>
            </a:r>
            <a:r>
              <a:rPr lang="en-US" b="1" i="0" u="none" strike="noStrike" dirty="0">
                <a:solidFill>
                  <a:schemeClr val="accent2"/>
                </a:solidFill>
                <a:effectLst/>
                <a:latin typeface="CMU SERIF ROMAN" panose="02000603000000000000" pitchFamily="2" charset="0"/>
                <a:ea typeface="CMU SERIF ROMAN" panose="02000603000000000000" pitchFamily="2" charset="0"/>
                <a:cs typeface="CMU SERIF ROMAN" panose="02000603000000000000" pitchFamily="2" charset="0"/>
              </a:rPr>
              <a:t>3 months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will be a huge </a:t>
            </a:r>
            <a:r>
              <a:rPr lang="en-US" b="1" i="0" u="none" strike="noStrike" dirty="0">
                <a:solidFill>
                  <a:schemeClr val="accent2"/>
                </a:solidFill>
                <a:effectLst/>
                <a:latin typeface="CMU SERIF ROMAN" panose="02000603000000000000" pitchFamily="2" charset="0"/>
                <a:ea typeface="CMU SERIF ROMAN" panose="02000603000000000000" pitchFamily="2" charset="0"/>
                <a:cs typeface="CMU SERIF ROMAN" panose="02000603000000000000" pitchFamily="2" charset="0"/>
              </a:rPr>
              <a:t>downtrend</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based on </a:t>
            </a:r>
            <a:r>
              <a:rPr lang="en-US" b="1" i="0" u="none" strike="noStrike" dirty="0">
                <a:solidFill>
                  <a:schemeClr val="accent2"/>
                </a:solidFill>
                <a:effectLst/>
                <a:latin typeface="CMU SERIF ROMAN" panose="02000603000000000000" pitchFamily="2" charset="0"/>
                <a:ea typeface="CMU SERIF ROMAN" panose="02000603000000000000" pitchFamily="2" charset="0"/>
                <a:cs typeface="CMU SERIF ROMAN" panose="02000603000000000000" pitchFamily="2" charset="0"/>
              </a:rPr>
              <a:t>ARIMA prediction</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therefore we should wait until the end of the year to make an investment based on the </a:t>
            </a:r>
            <a:r>
              <a:rPr lang="en-US" b="1" i="0" u="none" strike="noStrike" dirty="0">
                <a:solidFill>
                  <a:schemeClr val="accent2"/>
                </a:solidFill>
                <a:effectLst/>
                <a:latin typeface="CMU Serif Roman" panose="02000603000000000000" pitchFamily="2" charset="0"/>
                <a:ea typeface="CMU Serif Roman" panose="02000603000000000000" pitchFamily="2" charset="0"/>
                <a:cs typeface="CMU Serif Roman" panose="02000603000000000000" pitchFamily="2" charset="0"/>
              </a:rPr>
              <a:t>seasonal trend</a:t>
            </a:r>
            <a:endParaRPr lang="en-US" b="1" i="0" u="none" strike="noStrike" dirty="0">
              <a:solidFill>
                <a:schemeClr val="accent2"/>
              </a:solidFill>
              <a:effectLst/>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6" name="TextBox 15">
            <a:extLst>
              <a:ext uri="{FF2B5EF4-FFF2-40B4-BE49-F238E27FC236}">
                <a16:creationId xmlns:a16="http://schemas.microsoft.com/office/drawing/2014/main" id="{B6901D13-BB53-B9DF-F9C5-2BC1FAD04725}"/>
              </a:ext>
            </a:extLst>
          </p:cNvPr>
          <p:cNvSpPr txBox="1"/>
          <p:nvPr/>
        </p:nvSpPr>
        <p:spPr>
          <a:xfrm>
            <a:off x="1526930" y="1691697"/>
            <a:ext cx="7159870" cy="738664"/>
          </a:xfrm>
          <a:prstGeom prst="rect">
            <a:avLst/>
          </a:prstGeom>
          <a:noFill/>
        </p:spPr>
        <p:txBody>
          <a:bodyPr wrap="square">
            <a:spAutoFit/>
          </a:bodyPr>
          <a:lstStyle/>
          <a:p>
            <a:pPr algn="just"/>
            <a:r>
              <a:rPr lang="en-US" sz="1400" b="0" i="1"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There was a drop in the beginning of the year and increase at the end of the year. </a:t>
            </a:r>
          </a:p>
          <a:p>
            <a:pPr algn="just"/>
            <a:r>
              <a:rPr lang="en-US" sz="1400" b="0" i="1"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(There can be many factors, need more information to make a conclusion, but in general this is an interesting insight)</a:t>
            </a:r>
          </a:p>
        </p:txBody>
      </p:sp>
      <p:sp>
        <p:nvSpPr>
          <p:cNvPr id="18" name="TextBox 17">
            <a:extLst>
              <a:ext uri="{FF2B5EF4-FFF2-40B4-BE49-F238E27FC236}">
                <a16:creationId xmlns:a16="http://schemas.microsoft.com/office/drawing/2014/main" id="{D3FCA740-74A7-0E21-6190-CEC0388EA531}"/>
              </a:ext>
            </a:extLst>
          </p:cNvPr>
          <p:cNvSpPr txBox="1"/>
          <p:nvPr/>
        </p:nvSpPr>
        <p:spPr>
          <a:xfrm>
            <a:off x="9674469" y="4078515"/>
            <a:ext cx="630115" cy="369332"/>
          </a:xfrm>
          <a:prstGeom prst="rect">
            <a:avLst/>
          </a:prstGeom>
          <a:noFill/>
        </p:spPr>
        <p:txBody>
          <a:bodyPr wrap="square">
            <a:spAutoFit/>
          </a:bodyPr>
          <a:lstStyle/>
          <a:p>
            <a:r>
              <a:rPr lang="en-US" sz="1800" b="1" i="1" u="none" strike="noStrike" dirty="0">
                <a:solidFill>
                  <a:srgbClr val="C00000"/>
                </a:solidFill>
                <a:effectLst/>
                <a:latin typeface="CMU Serif Roman" panose="02000603000000000000" pitchFamily="2" charset="0"/>
                <a:ea typeface="CMU Serif Roman" panose="02000603000000000000" pitchFamily="2" charset="0"/>
                <a:cs typeface="CMU Serif Roman" panose="02000603000000000000" pitchFamily="2" charset="0"/>
              </a:rPr>
              <a:t>1.01</a:t>
            </a:r>
            <a:endParaRPr lang="en-VN" b="1" dirty="0">
              <a:solidFill>
                <a:srgbClr val="C00000"/>
              </a:solidFill>
            </a:endParaRPr>
          </a:p>
        </p:txBody>
      </p:sp>
      <p:sp>
        <p:nvSpPr>
          <p:cNvPr id="19" name="TextBox 18">
            <a:extLst>
              <a:ext uri="{FF2B5EF4-FFF2-40B4-BE49-F238E27FC236}">
                <a16:creationId xmlns:a16="http://schemas.microsoft.com/office/drawing/2014/main" id="{FE46A563-F71A-141E-61F8-61DF5C60FA91}"/>
              </a:ext>
            </a:extLst>
          </p:cNvPr>
          <p:cNvSpPr txBox="1"/>
          <p:nvPr/>
        </p:nvSpPr>
        <p:spPr>
          <a:xfrm>
            <a:off x="10328030" y="5555622"/>
            <a:ext cx="630115" cy="369332"/>
          </a:xfrm>
          <a:prstGeom prst="rect">
            <a:avLst/>
          </a:prstGeom>
          <a:noFill/>
        </p:spPr>
        <p:txBody>
          <a:bodyPr wrap="square">
            <a:spAutoFit/>
          </a:bodyPr>
          <a:lstStyle/>
          <a:p>
            <a:r>
              <a:rPr lang="en-US" sz="1800" b="1" i="1" u="none" strike="noStrike" dirty="0">
                <a:solidFill>
                  <a:srgbClr val="C00000"/>
                </a:solidFill>
                <a:effectLst/>
                <a:latin typeface="CMU Serif Roman" panose="02000603000000000000" pitchFamily="2" charset="0"/>
                <a:ea typeface="CMU Serif Roman" panose="02000603000000000000" pitchFamily="2" charset="0"/>
                <a:cs typeface="CMU Serif Roman" panose="02000603000000000000" pitchFamily="2" charset="0"/>
              </a:rPr>
              <a:t>0.62</a:t>
            </a:r>
            <a:endParaRPr lang="en-VN" b="1" dirty="0">
              <a:solidFill>
                <a:srgbClr val="C00000"/>
              </a:solidFill>
            </a:endParaRPr>
          </a:p>
        </p:txBody>
      </p:sp>
      <p:sp>
        <p:nvSpPr>
          <p:cNvPr id="20" name="TextBox 19">
            <a:extLst>
              <a:ext uri="{FF2B5EF4-FFF2-40B4-BE49-F238E27FC236}">
                <a16:creationId xmlns:a16="http://schemas.microsoft.com/office/drawing/2014/main" id="{A4C603E9-5562-2F01-5DD0-EDA06A974C45}"/>
              </a:ext>
            </a:extLst>
          </p:cNvPr>
          <p:cNvSpPr txBox="1"/>
          <p:nvPr/>
        </p:nvSpPr>
        <p:spPr>
          <a:xfrm>
            <a:off x="10470594" y="4717926"/>
            <a:ext cx="712177" cy="369332"/>
          </a:xfrm>
          <a:prstGeom prst="rect">
            <a:avLst/>
          </a:prstGeom>
          <a:noFill/>
        </p:spPr>
        <p:txBody>
          <a:bodyPr wrap="square">
            <a:spAutoFit/>
          </a:bodyPr>
          <a:lstStyle/>
          <a:p>
            <a:r>
              <a:rPr lang="en-US" sz="1800" b="1" i="1" u="none" strike="noStrike" dirty="0">
                <a:solidFill>
                  <a:srgbClr val="C00000"/>
                </a:solidFill>
                <a:effectLst/>
                <a:latin typeface="CMU Serif Roman" panose="02000603000000000000" pitchFamily="2" charset="0"/>
                <a:ea typeface="CMU Serif Roman" panose="02000603000000000000" pitchFamily="2" charset="0"/>
                <a:cs typeface="CMU Serif Roman" panose="02000603000000000000" pitchFamily="2" charset="0"/>
              </a:rPr>
              <a:t>0.74</a:t>
            </a:r>
            <a:endParaRPr lang="en-VN" b="1" dirty="0">
              <a:solidFill>
                <a:srgbClr val="C00000"/>
              </a:solidFill>
            </a:endParaRPr>
          </a:p>
        </p:txBody>
      </p:sp>
    </p:spTree>
    <p:extLst>
      <p:ext uri="{BB962C8B-B14F-4D97-AF65-F5344CB8AC3E}">
        <p14:creationId xmlns:p14="http://schemas.microsoft.com/office/powerpoint/2010/main" val="184957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200" dirty="0">
              <a:solidFill>
                <a:schemeClr val="accent2"/>
              </a:solidFill>
              <a:latin typeface="+mj-lt"/>
            </a:endParaRPr>
          </a:p>
        </p:txBody>
      </p:sp>
      <p:sp>
        <p:nvSpPr>
          <p:cNvPr id="10" name="Title 16">
            <a:extLst>
              <a:ext uri="{FF2B5EF4-FFF2-40B4-BE49-F238E27FC236}">
                <a16:creationId xmlns:a16="http://schemas.microsoft.com/office/drawing/2014/main" id="{F4A76484-DBF1-BCF9-D391-ED8773B36BFA}"/>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4. Recommendations investment strategy</a:t>
            </a:r>
          </a:p>
        </p:txBody>
      </p:sp>
      <p:pic>
        <p:nvPicPr>
          <p:cNvPr id="7" name="Picture 6">
            <a:extLst>
              <a:ext uri="{FF2B5EF4-FFF2-40B4-BE49-F238E27FC236}">
                <a16:creationId xmlns:a16="http://schemas.microsoft.com/office/drawing/2014/main" id="{D5DF5C76-34A0-A91F-5CDD-958D902AC3DF}"/>
              </a:ext>
            </a:extLst>
          </p:cNvPr>
          <p:cNvPicPr>
            <a:picLocks noChangeAspect="1"/>
          </p:cNvPicPr>
          <p:nvPr/>
        </p:nvPicPr>
        <p:blipFill>
          <a:blip r:embed="rId2"/>
          <a:stretch>
            <a:fillRect/>
          </a:stretch>
        </p:blipFill>
        <p:spPr>
          <a:xfrm>
            <a:off x="0" y="1367047"/>
            <a:ext cx="12192000" cy="4677434"/>
          </a:xfrm>
          <a:prstGeom prst="rect">
            <a:avLst/>
          </a:prstGeom>
        </p:spPr>
      </p:pic>
      <p:sp>
        <p:nvSpPr>
          <p:cNvPr id="12" name="TextBox 11">
            <a:extLst>
              <a:ext uri="{FF2B5EF4-FFF2-40B4-BE49-F238E27FC236}">
                <a16:creationId xmlns:a16="http://schemas.microsoft.com/office/drawing/2014/main" id="{24B3320E-B019-1558-B6D4-705706D6F69D}"/>
              </a:ext>
            </a:extLst>
          </p:cNvPr>
          <p:cNvSpPr txBox="1"/>
          <p:nvPr/>
        </p:nvSpPr>
        <p:spPr>
          <a:xfrm>
            <a:off x="369277" y="5787285"/>
            <a:ext cx="11453446" cy="861774"/>
          </a:xfrm>
          <a:prstGeom prst="rect">
            <a:avLst/>
          </a:prstGeom>
          <a:noFill/>
        </p:spPr>
        <p:txBody>
          <a:bodyPr wrap="square">
            <a:spAutoFit/>
          </a:bodyPr>
          <a:lstStyle/>
          <a:p>
            <a:pPr algn="l"/>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pPr algn="l"/>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Although </a:t>
            </a:r>
            <a:r>
              <a:rPr lang="en-US" sz="1600" b="1" i="0" u="none" strike="noStrike" dirty="0">
                <a:solidFill>
                  <a:schemeClr val="accent1">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Los Angeles </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had very high profit (</a:t>
            </a:r>
            <a:r>
              <a:rPr lang="en-US" sz="1600" b="1" i="0" u="none" strike="noStrike" dirty="0">
                <a:solidFill>
                  <a:schemeClr val="accent1">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4,41 mil USD </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in total), </a:t>
            </a:r>
            <a:r>
              <a:rPr lang="en-US" sz="1600" b="1" i="0" u="none" strike="noStrike" dirty="0">
                <a:solidFill>
                  <a:schemeClr val="accent6">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Dallas</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and </a:t>
            </a:r>
            <a:r>
              <a:rPr lang="en-US" sz="1600" b="1" i="0" u="none" strike="noStrike" dirty="0">
                <a:solidFill>
                  <a:schemeClr val="accent2"/>
                </a:solidFill>
                <a:effectLst/>
                <a:latin typeface="CMU SERIF ROMAN" panose="02000603000000000000" pitchFamily="2" charset="0"/>
                <a:ea typeface="CMU SERIF ROMAN" panose="02000603000000000000" pitchFamily="2" charset="0"/>
                <a:cs typeface="CMU SERIF ROMAN" panose="02000603000000000000" pitchFamily="2" charset="0"/>
              </a:rPr>
              <a:t>Silicon Valley </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should have attention in the marketing since it had low profit but </a:t>
            </a:r>
            <a:r>
              <a:rPr lang="en-US" sz="1600" b="1" i="1"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very high profit per transaction</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which mean it has very </a:t>
            </a:r>
            <a:r>
              <a:rPr lang="en-US" sz="1600" b="1" i="1"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high potential </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in this segment.</a:t>
            </a:r>
          </a:p>
        </p:txBody>
      </p:sp>
      <p:sp>
        <p:nvSpPr>
          <p:cNvPr id="14" name="TextBox 13">
            <a:extLst>
              <a:ext uri="{FF2B5EF4-FFF2-40B4-BE49-F238E27FC236}">
                <a16:creationId xmlns:a16="http://schemas.microsoft.com/office/drawing/2014/main" id="{6C5C2BF5-2A37-C3A8-875D-48791ED3EE3D}"/>
              </a:ext>
            </a:extLst>
          </p:cNvPr>
          <p:cNvSpPr txBox="1"/>
          <p:nvPr/>
        </p:nvSpPr>
        <p:spPr>
          <a:xfrm>
            <a:off x="7798525" y="2212502"/>
            <a:ext cx="3936275" cy="1384995"/>
          </a:xfrm>
          <a:prstGeom prst="rect">
            <a:avLst/>
          </a:prstGeom>
          <a:noFill/>
        </p:spPr>
        <p:txBody>
          <a:bodyPr wrap="square">
            <a:spAutoFit/>
          </a:bodyPr>
          <a:lstStyle/>
          <a:p>
            <a:pPr algn="just"/>
            <a:r>
              <a:rPr lang="en-US" sz="2000" b="1" i="0" u="none" strike="noStrike" dirty="0">
                <a:solidFill>
                  <a:schemeClr val="accent5">
                    <a:lumMod val="50000"/>
                  </a:schemeClr>
                </a:solidFill>
                <a:effectLst/>
                <a:latin typeface="CMU Serif Roman" panose="02000603000000000000" pitchFamily="2" charset="0"/>
                <a:ea typeface="CMU Serif Roman" panose="02000603000000000000" pitchFamily="2" charset="0"/>
                <a:cs typeface="CMU Serif Roman" panose="02000603000000000000" pitchFamily="2" charset="0"/>
              </a:rPr>
              <a:t>New York </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city is the highest </a:t>
            </a:r>
            <a:r>
              <a:rPr lang="en-US" sz="1600" b="1" i="0" u="none" strike="noStrike" dirty="0">
                <a:solidFill>
                  <a:schemeClr val="accent5">
                    <a:lumMod val="50000"/>
                  </a:schemeClr>
                </a:solidFill>
                <a:effectLst/>
                <a:latin typeface="CMU Serif Roman" panose="02000603000000000000" pitchFamily="2" charset="0"/>
                <a:ea typeface="CMU Serif Roman" panose="02000603000000000000" pitchFamily="2" charset="0"/>
                <a:cs typeface="CMU Serif Roman" panose="02000603000000000000" pitchFamily="2" charset="0"/>
              </a:rPr>
              <a:t>profit market </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and </a:t>
            </a:r>
            <a:r>
              <a:rPr lang="en-US" sz="1600" b="1" i="0" u="none" strike="noStrike" dirty="0">
                <a:solidFill>
                  <a:schemeClr val="accent5">
                    <a:lumMod val="50000"/>
                  </a:schemeClr>
                </a:solidFill>
                <a:effectLst/>
                <a:latin typeface="CMU Serif Roman" panose="02000603000000000000" pitchFamily="2" charset="0"/>
                <a:ea typeface="CMU Serif Roman" panose="02000603000000000000" pitchFamily="2" charset="0"/>
                <a:cs typeface="CMU Serif Roman" panose="02000603000000000000" pitchFamily="2" charset="0"/>
              </a:rPr>
              <a:t>profit/transaction</a:t>
            </a:r>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t>
            </a:r>
          </a:p>
          <a:p>
            <a:pPr algn="just"/>
            <a:r>
              <a:rPr lang="en-US" sz="16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The resources should be focused on this market to optimize the cost and return on investment</a:t>
            </a:r>
          </a:p>
        </p:txBody>
      </p:sp>
    </p:spTree>
    <p:extLst>
      <p:ext uri="{BB962C8B-B14F-4D97-AF65-F5344CB8AC3E}">
        <p14:creationId xmlns:p14="http://schemas.microsoft.com/office/powerpoint/2010/main" val="49180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601119"/>
            <a:ext cx="5558973" cy="1655762"/>
          </a:xfrm>
        </p:spPr>
        <p:txBody>
          <a:bodyPr>
            <a:normAutofit fontScale="92500" lnSpcReduction="20000"/>
          </a:bodyPr>
          <a:lstStyle/>
          <a:p>
            <a:r>
              <a:rPr lang="en-US" sz="6600" dirty="0">
                <a:solidFill>
                  <a:srgbClr val="FF6600"/>
                </a:solidFill>
                <a:latin typeface="CMU Serif Roman" panose="02000603000000000000" pitchFamily="2" charset="0"/>
                <a:ea typeface="CMU Serif Roman" panose="02000603000000000000" pitchFamily="2" charset="0"/>
                <a:cs typeface="CMU Serif Roman" panose="02000603000000000000" pitchFamily="2" charset="0"/>
              </a:rPr>
              <a:t>Thank You</a:t>
            </a:r>
          </a:p>
          <a:p>
            <a:r>
              <a:rPr lang="en-US" sz="6600" dirty="0">
                <a:solidFill>
                  <a:srgbClr val="FF6600"/>
                </a:solidFill>
                <a:latin typeface="CMU Serif Roman" panose="02000603000000000000" pitchFamily="2" charset="0"/>
                <a:ea typeface="CMU Serif Roman" panose="02000603000000000000" pitchFamily="2" charset="0"/>
                <a:cs typeface="CMU Serif Roman" panose="02000603000000000000" pitchFamily="2" charset="0"/>
              </a:rPr>
              <a:t>For Reading</a:t>
            </a:r>
            <a:endParaRPr lang="en-US" sz="6600" dirty="0">
              <a:solidFill>
                <a:srgbClr val="FF6600"/>
              </a:solidFill>
              <a:latin typeface="CMU Serif Roman" panose="02000603000000000000" pitchFamily="2" charset="0"/>
              <a:ea typeface="CMU Serif Roman" panose="02000603000000000000" pitchFamily="2" charset="0"/>
              <a:cs typeface="CMU Serif Roman" panose="02000603000000000000" pitchFamily="2" charset="0"/>
            </a:endParaRP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r>
              <a:rPr lang="en-US" sz="1800" dirty="0">
                <a:latin typeface="CMU Serif Roman" panose="02000603000000000000" pitchFamily="2" charset="0"/>
                <a:ea typeface="CMU Serif Roman" panose="02000603000000000000" pitchFamily="2" charset="0"/>
                <a:cs typeface="CMU Serif Roman" panose="02000603000000000000" pitchFamily="2" charset="0"/>
              </a:rPr>
              <a:t>XYZ is a private equity firm in US. Due to remarkable growth in the Cab Industry in last few years and multiple key players in the market, it is planning for an investment in Cab industry. </a:t>
            </a:r>
          </a:p>
          <a:p>
            <a:pPr marL="0" indent="0">
              <a:buNone/>
            </a:pPr>
            <a:endParaRPr lang="en-US" sz="1800" dirty="0">
              <a:latin typeface="CMU Serif Roman" panose="02000603000000000000" pitchFamily="2" charset="0"/>
              <a:ea typeface="CMU Serif Roman" panose="02000603000000000000" pitchFamily="2" charset="0"/>
              <a:cs typeface="CMU Serif Roman" panose="02000603000000000000" pitchFamily="2" charset="0"/>
            </a:endParaRPr>
          </a:p>
          <a:p>
            <a:pPr marL="0" indent="0">
              <a:buNone/>
            </a:pPr>
            <a:r>
              <a:rPr lang="en-US" sz="1800" dirty="0">
                <a:latin typeface="CMU Serif Roman" panose="02000603000000000000" pitchFamily="2" charset="0"/>
                <a:ea typeface="CMU Serif Roman" panose="02000603000000000000" pitchFamily="2" charset="0"/>
                <a:cs typeface="CMU Serif Roman" panose="02000603000000000000" pitchFamily="2" charset="0"/>
              </a:rPr>
              <a:t>Objective : Provide actionable insights to help XYZ firm in identifying the right company for making investment.</a:t>
            </a:r>
          </a:p>
          <a:p>
            <a:endParaRPr lang="en-US" sz="1800" dirty="0"/>
          </a:p>
          <a:p>
            <a:pPr marL="0" indent="0">
              <a:buNone/>
            </a:pPr>
            <a:r>
              <a:rPr lang="en-US" sz="1800" dirty="0">
                <a:latin typeface="CMU Serif Roman" panose="02000603000000000000" pitchFamily="2" charset="0"/>
                <a:ea typeface="CMU Serif Roman" panose="02000603000000000000" pitchFamily="2" charset="0"/>
                <a:cs typeface="CMU Serif Roman" panose="02000603000000000000" pitchFamily="2" charset="0"/>
              </a:rPr>
              <a:t>The analysis has been divided into four parts: </a:t>
            </a:r>
          </a:p>
          <a:p>
            <a:pPr marL="342900" indent="-342900">
              <a:buAutoNum type="arabicPeriod"/>
            </a:pPr>
            <a:r>
              <a:rPr lang="en-US" sz="1800" dirty="0">
                <a:latin typeface="CMU Serif Roman" panose="02000603000000000000" pitchFamily="2" charset="0"/>
                <a:ea typeface="CMU Serif Roman" panose="02000603000000000000" pitchFamily="2" charset="0"/>
                <a:cs typeface="CMU Serif Roman" panose="02000603000000000000" pitchFamily="2" charset="0"/>
              </a:rPr>
              <a:t>Exploratory data analysis </a:t>
            </a:r>
          </a:p>
          <a:p>
            <a:pPr marL="342900" indent="-342900">
              <a:buFont typeface="Arial" panose="020B0604020202020204" pitchFamily="34" charset="0"/>
              <a:buAutoNum type="arabicPeriod"/>
            </a:pPr>
            <a:r>
              <a:rPr lang="en-US" sz="1800" dirty="0">
                <a:latin typeface="CMU Serif Roman" panose="02000603000000000000" pitchFamily="2" charset="0"/>
                <a:ea typeface="CMU Serif Roman" panose="02000603000000000000" pitchFamily="2" charset="0"/>
                <a:cs typeface="CMU Serif Roman" panose="02000603000000000000" pitchFamily="2" charset="0"/>
              </a:rPr>
              <a:t>Finding the most profitable Cab company </a:t>
            </a:r>
            <a:endParaRPr lang="en-US" sz="1800" dirty="0">
              <a:latin typeface="CMU Serif Roman" panose="02000603000000000000" pitchFamily="2" charset="0"/>
              <a:ea typeface="CMU Serif Roman" panose="02000603000000000000" pitchFamily="2" charset="0"/>
              <a:cs typeface="CMU Serif Roman" panose="02000603000000000000" pitchFamily="2" charset="0"/>
            </a:endParaRPr>
          </a:p>
          <a:p>
            <a:pPr marL="342900" indent="-342900">
              <a:buFont typeface="Arial" panose="020B0604020202020204" pitchFamily="34" charset="0"/>
              <a:buAutoNum type="arabicPeriod"/>
            </a:pPr>
            <a:r>
              <a:rPr lang="en-US" sz="1800" dirty="0">
                <a:latin typeface="CMU Serif Roman" panose="02000603000000000000" pitchFamily="2" charset="0"/>
                <a:ea typeface="CMU Serif Roman" panose="02000603000000000000" pitchFamily="2" charset="0"/>
                <a:cs typeface="CMU Serif Roman" panose="02000603000000000000" pitchFamily="2" charset="0"/>
              </a:rPr>
              <a:t>Forecasting profit </a:t>
            </a:r>
          </a:p>
          <a:p>
            <a:pPr marL="342900" indent="-342900">
              <a:buFont typeface="Arial" panose="020B0604020202020204" pitchFamily="34" charset="0"/>
              <a:buAutoNum type="arabicPeriod"/>
            </a:pPr>
            <a:r>
              <a:rPr lang="en-US" sz="1800" dirty="0">
                <a:latin typeface="CMU Serif Roman" panose="02000603000000000000" pitchFamily="2" charset="0"/>
                <a:ea typeface="CMU Serif Roman" panose="02000603000000000000" pitchFamily="2" charset="0"/>
                <a:cs typeface="CMU Serif Roman" panose="02000603000000000000" pitchFamily="2" charset="0"/>
              </a:rPr>
              <a:t>Recommendations investment strategy</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1. Exploratory data analysis</a:t>
            </a:r>
          </a:p>
        </p:txBody>
      </p:sp>
      <p:sp>
        <p:nvSpPr>
          <p:cNvPr id="26" name="TextBox 25">
            <a:extLst>
              <a:ext uri="{FF2B5EF4-FFF2-40B4-BE49-F238E27FC236}">
                <a16:creationId xmlns:a16="http://schemas.microsoft.com/office/drawing/2014/main" id="{B00C8445-725C-A353-E25F-0506F9071CD4}"/>
              </a:ext>
            </a:extLst>
          </p:cNvPr>
          <p:cNvSpPr txBox="1"/>
          <p:nvPr/>
        </p:nvSpPr>
        <p:spPr>
          <a:xfrm>
            <a:off x="458377" y="1727308"/>
            <a:ext cx="6101860" cy="1200329"/>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Summary:</a:t>
            </a:r>
          </a:p>
          <a:p>
            <a:pPr marL="285750" indent="-285750">
              <a:buFont typeface="Arial" panose="020B0604020202020204" pitchFamily="34" charset="0"/>
              <a:buChar char="•"/>
            </a:pPr>
            <a:r>
              <a:rPr lang="en-US" dirty="0">
                <a:latin typeface="CMU Serif Roman" panose="02000603000000000000" pitchFamily="2" charset="0"/>
                <a:ea typeface="CMU Serif Roman" panose="02000603000000000000" pitchFamily="2" charset="0"/>
                <a:cs typeface="CMU Serif Roman" panose="02000603000000000000" pitchFamily="2" charset="0"/>
              </a:rPr>
              <a:t>22 Features (including feature engineering)</a:t>
            </a:r>
          </a:p>
          <a:p>
            <a:pPr marL="285750" indent="-285750">
              <a:buFont typeface="Arial" panose="020B0604020202020204" pitchFamily="34" charset="0"/>
              <a:buChar char="•"/>
            </a:pPr>
            <a:r>
              <a:rPr lang="en-US" dirty="0">
                <a:latin typeface="CMU Serif Roman" panose="02000603000000000000" pitchFamily="2" charset="0"/>
                <a:ea typeface="CMU Serif Roman" panose="02000603000000000000" pitchFamily="2" charset="0"/>
                <a:cs typeface="CMU Serif Roman" panose="02000603000000000000" pitchFamily="2" charset="0"/>
              </a:rPr>
              <a:t>Timeframe: 02-Jan-2016 to 31-Dec-2018</a:t>
            </a:r>
          </a:p>
          <a:p>
            <a:pPr marL="285750" indent="-285750">
              <a:buFont typeface="Arial" panose="020B0604020202020204" pitchFamily="34" charset="0"/>
              <a:buChar char="•"/>
            </a:pPr>
            <a:r>
              <a:rPr lang="en-US" dirty="0">
                <a:latin typeface="CMU Serif Roman" panose="02000603000000000000" pitchFamily="2" charset="0"/>
                <a:ea typeface="CMU Serif Roman" panose="02000603000000000000" pitchFamily="2" charset="0"/>
                <a:cs typeface="CMU Serif Roman" panose="02000603000000000000" pitchFamily="2" charset="0"/>
              </a:rPr>
              <a:t>Total observations: 359392</a:t>
            </a:r>
          </a:p>
        </p:txBody>
      </p:sp>
      <p:pic>
        <p:nvPicPr>
          <p:cNvPr id="14" name="Graphic 13" descr="Document">
            <a:extLst>
              <a:ext uri="{FF2B5EF4-FFF2-40B4-BE49-F238E27FC236}">
                <a16:creationId xmlns:a16="http://schemas.microsoft.com/office/drawing/2014/main" id="{54E7A403-FB64-0D47-1E41-A7066DEC4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7644" y="3338364"/>
            <a:ext cx="914400" cy="914400"/>
          </a:xfrm>
          <a:prstGeom prst="rect">
            <a:avLst/>
          </a:prstGeom>
        </p:spPr>
      </p:pic>
      <p:pic>
        <p:nvPicPr>
          <p:cNvPr id="19" name="Graphic 18" descr="Database">
            <a:extLst>
              <a:ext uri="{FF2B5EF4-FFF2-40B4-BE49-F238E27FC236}">
                <a16:creationId xmlns:a16="http://schemas.microsoft.com/office/drawing/2014/main" id="{3A83B242-1621-5BE8-ADEA-71C25D1332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5551714"/>
            <a:ext cx="914400" cy="914400"/>
          </a:xfrm>
          <a:prstGeom prst="rect">
            <a:avLst/>
          </a:prstGeom>
        </p:spPr>
      </p:pic>
      <p:sp>
        <p:nvSpPr>
          <p:cNvPr id="22" name="TextBox 21">
            <a:extLst>
              <a:ext uri="{FF2B5EF4-FFF2-40B4-BE49-F238E27FC236}">
                <a16:creationId xmlns:a16="http://schemas.microsoft.com/office/drawing/2014/main" id="{23B1BB43-9E7E-3115-EEE3-6820746A6F92}"/>
              </a:ext>
            </a:extLst>
          </p:cNvPr>
          <p:cNvSpPr txBox="1"/>
          <p:nvPr/>
        </p:nvSpPr>
        <p:spPr>
          <a:xfrm>
            <a:off x="5251858" y="6488668"/>
            <a:ext cx="1688283" cy="369332"/>
          </a:xfrm>
          <a:prstGeom prst="rect">
            <a:avLst/>
          </a:prstGeom>
          <a:noFill/>
        </p:spPr>
        <p:txBody>
          <a:bodyPr wrap="none" rtlCol="0">
            <a:spAutoFit/>
          </a:bodyPr>
          <a:lstStyle/>
          <a:p>
            <a:r>
              <a:rPr lang="en-VN" dirty="0">
                <a:latin typeface="CMU Serif Roman" panose="02000603000000000000" pitchFamily="2" charset="0"/>
                <a:ea typeface="CMU Serif Roman" panose="02000603000000000000" pitchFamily="2" charset="0"/>
                <a:cs typeface="CMU Serif Roman" panose="02000603000000000000" pitchFamily="2" charset="0"/>
              </a:rPr>
              <a:t>Full dataframe</a:t>
            </a:r>
          </a:p>
        </p:txBody>
      </p:sp>
      <p:sp>
        <p:nvSpPr>
          <p:cNvPr id="34" name="TextBox 33">
            <a:extLst>
              <a:ext uri="{FF2B5EF4-FFF2-40B4-BE49-F238E27FC236}">
                <a16:creationId xmlns:a16="http://schemas.microsoft.com/office/drawing/2014/main" id="{31C99F7A-003B-5DE6-0027-8F8A09139C01}"/>
              </a:ext>
            </a:extLst>
          </p:cNvPr>
          <p:cNvSpPr txBox="1"/>
          <p:nvPr/>
        </p:nvSpPr>
        <p:spPr>
          <a:xfrm>
            <a:off x="1493182" y="4294159"/>
            <a:ext cx="1603324" cy="369332"/>
          </a:xfrm>
          <a:prstGeom prst="rect">
            <a:avLst/>
          </a:prstGeom>
          <a:noFill/>
        </p:spPr>
        <p:txBody>
          <a:bodyPr wrap="none" rtlCol="0">
            <a:spAutoFit/>
          </a:bodyPr>
          <a:lstStyle/>
          <a:p>
            <a:r>
              <a:rPr lang="en-VN" dirty="0">
                <a:latin typeface="CMU Serif Roman" panose="02000603000000000000" pitchFamily="2" charset="0"/>
                <a:ea typeface="CMU Serif Roman" panose="02000603000000000000" pitchFamily="2" charset="0"/>
                <a:cs typeface="CMU Serif Roman" panose="02000603000000000000" pitchFamily="2" charset="0"/>
              </a:rPr>
              <a:t>Cab_data.csv</a:t>
            </a:r>
          </a:p>
        </p:txBody>
      </p:sp>
      <p:pic>
        <p:nvPicPr>
          <p:cNvPr id="35" name="Graphic 34" descr="Document">
            <a:extLst>
              <a:ext uri="{FF2B5EF4-FFF2-40B4-BE49-F238E27FC236}">
                <a16:creationId xmlns:a16="http://schemas.microsoft.com/office/drawing/2014/main" id="{320787EE-7FF7-5160-D510-DAA5D5D0B3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0665" y="3338364"/>
            <a:ext cx="914400" cy="914400"/>
          </a:xfrm>
          <a:prstGeom prst="rect">
            <a:avLst/>
          </a:prstGeom>
        </p:spPr>
      </p:pic>
      <p:sp>
        <p:nvSpPr>
          <p:cNvPr id="36" name="TextBox 35">
            <a:extLst>
              <a:ext uri="{FF2B5EF4-FFF2-40B4-BE49-F238E27FC236}">
                <a16:creationId xmlns:a16="http://schemas.microsoft.com/office/drawing/2014/main" id="{BCE7080B-4720-A452-B647-63BC151C5E9B}"/>
              </a:ext>
            </a:extLst>
          </p:cNvPr>
          <p:cNvSpPr txBox="1"/>
          <p:nvPr/>
        </p:nvSpPr>
        <p:spPr>
          <a:xfrm>
            <a:off x="3947462" y="4294159"/>
            <a:ext cx="1540806" cy="369332"/>
          </a:xfrm>
          <a:prstGeom prst="rect">
            <a:avLst/>
          </a:prstGeom>
          <a:noFill/>
        </p:spPr>
        <p:txBody>
          <a:bodyPr wrap="none" rtlCol="0">
            <a:spAutoFit/>
          </a:bodyPr>
          <a:lstStyle/>
          <a:p>
            <a:r>
              <a:rPr lang="en-VN" dirty="0">
                <a:latin typeface="CMU Serif Roman" panose="02000603000000000000" pitchFamily="2" charset="0"/>
                <a:ea typeface="CMU Serif Roman" panose="02000603000000000000" pitchFamily="2" charset="0"/>
                <a:cs typeface="CMU Serif Roman" panose="02000603000000000000" pitchFamily="2" charset="0"/>
              </a:rPr>
              <a:t>Customer.</a:t>
            </a:r>
            <a:r>
              <a:rPr lang="en-VN" dirty="0">
                <a:latin typeface="CMU Serif Roman" panose="02000603000000000000" pitchFamily="2" charset="0"/>
                <a:ea typeface="CMU Serif Roman" panose="02000603000000000000" pitchFamily="2" charset="0"/>
                <a:cs typeface="CMU Serif Roman" panose="02000603000000000000" pitchFamily="2" charset="0"/>
              </a:rPr>
              <a:t>csv</a:t>
            </a:r>
          </a:p>
        </p:txBody>
      </p:sp>
      <p:pic>
        <p:nvPicPr>
          <p:cNvPr id="37" name="Graphic 36" descr="Document">
            <a:extLst>
              <a:ext uri="{FF2B5EF4-FFF2-40B4-BE49-F238E27FC236}">
                <a16:creationId xmlns:a16="http://schemas.microsoft.com/office/drawing/2014/main" id="{C3B09B2F-C9F2-255C-2E7D-9A8A995FC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79455" y="3338364"/>
            <a:ext cx="914400" cy="914400"/>
          </a:xfrm>
          <a:prstGeom prst="rect">
            <a:avLst/>
          </a:prstGeom>
        </p:spPr>
      </p:pic>
      <p:sp>
        <p:nvSpPr>
          <p:cNvPr id="38" name="TextBox 37">
            <a:extLst>
              <a:ext uri="{FF2B5EF4-FFF2-40B4-BE49-F238E27FC236}">
                <a16:creationId xmlns:a16="http://schemas.microsoft.com/office/drawing/2014/main" id="{92ECB3D1-FDBF-58BF-7218-8ACDCF4F2FE2}"/>
              </a:ext>
            </a:extLst>
          </p:cNvPr>
          <p:cNvSpPr txBox="1"/>
          <p:nvPr/>
        </p:nvSpPr>
        <p:spPr>
          <a:xfrm>
            <a:off x="6650835" y="4294159"/>
            <a:ext cx="1771639" cy="369332"/>
          </a:xfrm>
          <a:prstGeom prst="rect">
            <a:avLst/>
          </a:prstGeom>
          <a:noFill/>
        </p:spPr>
        <p:txBody>
          <a:bodyPr wrap="none" rtlCol="0">
            <a:spAutoFit/>
          </a:bodyPr>
          <a:lstStyle/>
          <a:p>
            <a:r>
              <a:rPr lang="en-VN" dirty="0">
                <a:latin typeface="CMU Serif Roman" panose="02000603000000000000" pitchFamily="2" charset="0"/>
                <a:ea typeface="CMU Serif Roman" panose="02000603000000000000" pitchFamily="2" charset="0"/>
                <a:cs typeface="CMU Serif Roman" panose="02000603000000000000" pitchFamily="2" charset="0"/>
              </a:rPr>
              <a:t>Transaction.</a:t>
            </a:r>
            <a:r>
              <a:rPr lang="en-VN" dirty="0">
                <a:latin typeface="CMU Serif Roman" panose="02000603000000000000" pitchFamily="2" charset="0"/>
                <a:ea typeface="CMU Serif Roman" panose="02000603000000000000" pitchFamily="2" charset="0"/>
                <a:cs typeface="CMU Serif Roman" panose="02000603000000000000" pitchFamily="2" charset="0"/>
              </a:rPr>
              <a:t>csv</a:t>
            </a:r>
          </a:p>
        </p:txBody>
      </p:sp>
      <p:pic>
        <p:nvPicPr>
          <p:cNvPr id="42" name="Graphic 41" descr="Document">
            <a:extLst>
              <a:ext uri="{FF2B5EF4-FFF2-40B4-BE49-F238E27FC236}">
                <a16:creationId xmlns:a16="http://schemas.microsoft.com/office/drawing/2014/main" id="{B9E06400-02EC-D927-FC5C-740FC42C32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187" y="3338364"/>
            <a:ext cx="914400" cy="914400"/>
          </a:xfrm>
          <a:prstGeom prst="rect">
            <a:avLst/>
          </a:prstGeom>
        </p:spPr>
      </p:pic>
      <p:sp>
        <p:nvSpPr>
          <p:cNvPr id="43" name="TextBox 42">
            <a:extLst>
              <a:ext uri="{FF2B5EF4-FFF2-40B4-BE49-F238E27FC236}">
                <a16:creationId xmlns:a16="http://schemas.microsoft.com/office/drawing/2014/main" id="{BD49A066-E691-91A2-C441-69A5BDACA3C7}"/>
              </a:ext>
            </a:extLst>
          </p:cNvPr>
          <p:cNvSpPr txBox="1"/>
          <p:nvPr/>
        </p:nvSpPr>
        <p:spPr>
          <a:xfrm>
            <a:off x="9620883" y="4297672"/>
            <a:ext cx="1007007" cy="369332"/>
          </a:xfrm>
          <a:prstGeom prst="rect">
            <a:avLst/>
          </a:prstGeom>
          <a:noFill/>
        </p:spPr>
        <p:txBody>
          <a:bodyPr wrap="none" rtlCol="0">
            <a:spAutoFit/>
          </a:bodyPr>
          <a:lstStyle/>
          <a:p>
            <a:r>
              <a:rPr lang="en-VN" dirty="0">
                <a:latin typeface="CMU Serif Roman" panose="02000603000000000000" pitchFamily="2" charset="0"/>
                <a:ea typeface="CMU Serif Roman" panose="02000603000000000000" pitchFamily="2" charset="0"/>
                <a:cs typeface="CMU Serif Roman" panose="02000603000000000000" pitchFamily="2" charset="0"/>
              </a:rPr>
              <a:t>City.</a:t>
            </a:r>
            <a:r>
              <a:rPr lang="en-VN" dirty="0">
                <a:latin typeface="CMU Serif Roman" panose="02000603000000000000" pitchFamily="2" charset="0"/>
                <a:ea typeface="CMU Serif Roman" panose="02000603000000000000" pitchFamily="2" charset="0"/>
                <a:cs typeface="CMU Serif Roman" panose="02000603000000000000" pitchFamily="2" charset="0"/>
              </a:rPr>
              <a:t>csv</a:t>
            </a:r>
          </a:p>
        </p:txBody>
      </p:sp>
      <p:cxnSp>
        <p:nvCxnSpPr>
          <p:cNvPr id="24" name="Straight Arrow Connector 23">
            <a:extLst>
              <a:ext uri="{FF2B5EF4-FFF2-40B4-BE49-F238E27FC236}">
                <a16:creationId xmlns:a16="http://schemas.microsoft.com/office/drawing/2014/main" id="{37A7F4DB-46AF-803F-C63C-5D94517D4646}"/>
              </a:ext>
            </a:extLst>
          </p:cNvPr>
          <p:cNvCxnSpPr>
            <a:stCxn id="34" idx="2"/>
            <a:endCxn id="19" idx="1"/>
          </p:cNvCxnSpPr>
          <p:nvPr/>
        </p:nvCxnSpPr>
        <p:spPr>
          <a:xfrm>
            <a:off x="2294844" y="4663491"/>
            <a:ext cx="3343956" cy="1345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C0161E9-3BC7-BAF9-A149-F4B5A1975CD2}"/>
              </a:ext>
            </a:extLst>
          </p:cNvPr>
          <p:cNvCxnSpPr>
            <a:cxnSpLocks/>
            <a:stCxn id="36" idx="2"/>
            <a:endCxn id="19" idx="0"/>
          </p:cNvCxnSpPr>
          <p:nvPr/>
        </p:nvCxnSpPr>
        <p:spPr>
          <a:xfrm>
            <a:off x="4717865" y="4663491"/>
            <a:ext cx="1378135" cy="888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93579C6-2906-2E95-53C4-F7165F9EB9E1}"/>
              </a:ext>
            </a:extLst>
          </p:cNvPr>
          <p:cNvCxnSpPr>
            <a:cxnSpLocks/>
            <a:stCxn id="38" idx="2"/>
            <a:endCxn id="19" idx="0"/>
          </p:cNvCxnSpPr>
          <p:nvPr/>
        </p:nvCxnSpPr>
        <p:spPr>
          <a:xfrm flipH="1">
            <a:off x="6096000" y="4663491"/>
            <a:ext cx="1440655" cy="888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5701BBE-3C61-6208-F16E-DBF0D58AE5D0}"/>
              </a:ext>
            </a:extLst>
          </p:cNvPr>
          <p:cNvCxnSpPr>
            <a:cxnSpLocks/>
            <a:stCxn id="43" idx="2"/>
            <a:endCxn id="19" idx="3"/>
          </p:cNvCxnSpPr>
          <p:nvPr/>
        </p:nvCxnSpPr>
        <p:spPr>
          <a:xfrm flipH="1">
            <a:off x="6553200" y="4667004"/>
            <a:ext cx="3571187" cy="1341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1. Exploratory data analysis</a:t>
            </a:r>
          </a:p>
        </p:txBody>
      </p:sp>
      <p:sp>
        <p:nvSpPr>
          <p:cNvPr id="26" name="TextBox 25">
            <a:extLst>
              <a:ext uri="{FF2B5EF4-FFF2-40B4-BE49-F238E27FC236}">
                <a16:creationId xmlns:a16="http://schemas.microsoft.com/office/drawing/2014/main" id="{B00C8445-725C-A353-E25F-0506F9071CD4}"/>
              </a:ext>
            </a:extLst>
          </p:cNvPr>
          <p:cNvSpPr txBox="1"/>
          <p:nvPr/>
        </p:nvSpPr>
        <p:spPr>
          <a:xfrm>
            <a:off x="458377" y="1727308"/>
            <a:ext cx="6101860" cy="369332"/>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Insight #1</a:t>
            </a:r>
          </a:p>
        </p:txBody>
      </p:sp>
      <p:pic>
        <p:nvPicPr>
          <p:cNvPr id="3" name="Picture 2">
            <a:extLst>
              <a:ext uri="{FF2B5EF4-FFF2-40B4-BE49-F238E27FC236}">
                <a16:creationId xmlns:a16="http://schemas.microsoft.com/office/drawing/2014/main" id="{7252FA6C-894C-E403-182A-FA0D7BE05ACF}"/>
              </a:ext>
            </a:extLst>
          </p:cNvPr>
          <p:cNvPicPr>
            <a:picLocks noChangeAspect="1"/>
          </p:cNvPicPr>
          <p:nvPr/>
        </p:nvPicPr>
        <p:blipFill>
          <a:blip r:embed="rId2"/>
          <a:stretch>
            <a:fillRect/>
          </a:stretch>
        </p:blipFill>
        <p:spPr>
          <a:xfrm>
            <a:off x="2252296" y="1418943"/>
            <a:ext cx="6387612" cy="5439057"/>
          </a:xfrm>
          <a:prstGeom prst="rect">
            <a:avLst/>
          </a:prstGeom>
        </p:spPr>
      </p:pic>
      <p:sp>
        <p:nvSpPr>
          <p:cNvPr id="23" name="TextBox 22">
            <a:extLst>
              <a:ext uri="{FF2B5EF4-FFF2-40B4-BE49-F238E27FC236}">
                <a16:creationId xmlns:a16="http://schemas.microsoft.com/office/drawing/2014/main" id="{010C4EA4-E85A-12A2-95C9-4D6F3E2B0B7B}"/>
              </a:ext>
            </a:extLst>
          </p:cNvPr>
          <p:cNvSpPr txBox="1"/>
          <p:nvPr/>
        </p:nvSpPr>
        <p:spPr>
          <a:xfrm>
            <a:off x="8778529" y="2096640"/>
            <a:ext cx="3310595" cy="2185214"/>
          </a:xfrm>
          <a:prstGeom prst="rect">
            <a:avLst/>
          </a:prstGeom>
          <a:noFill/>
        </p:spPr>
        <p:txBody>
          <a:bodyPr wrap="square">
            <a:spAutoFit/>
          </a:bodyPr>
          <a:lstStyle/>
          <a:p>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Weekends </a:t>
            </a:r>
            <a:r>
              <a:rPr lang="en-US" b="1" i="0" u="none" strike="noStrike" dirty="0">
                <a:solidFill>
                  <a:schemeClr val="accent2">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(Fri, Sat, Sun)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accounted for </a:t>
            </a:r>
            <a:r>
              <a:rPr lang="en-US" sz="2800" b="1" i="0" u="none" strike="noStrike" dirty="0">
                <a:solidFill>
                  <a:schemeClr val="accent2">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64%</a:t>
            </a:r>
            <a:r>
              <a:rPr lang="en-US" sz="2000"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of the transaction. </a:t>
            </a:r>
          </a:p>
          <a:p>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Businesses should prepare more workforce and resources on the weekend occasion</a:t>
            </a:r>
            <a:endParaRPr lang="en-VN" dirty="0">
              <a:latin typeface="CMU Serif Roman" panose="02000603000000000000" pitchFamily="2" charset="0"/>
              <a:ea typeface="CMU Serif Roman" panose="02000603000000000000" pitchFamily="2" charset="0"/>
              <a:cs typeface="CMU Serif Roman" panose="02000603000000000000" pitchFamily="2" charset="0"/>
            </a:endParaRPr>
          </a:p>
        </p:txBody>
      </p:sp>
    </p:spTree>
    <p:extLst>
      <p:ext uri="{BB962C8B-B14F-4D97-AF65-F5344CB8AC3E}">
        <p14:creationId xmlns:p14="http://schemas.microsoft.com/office/powerpoint/2010/main" val="84021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1. Exploratory data analysis</a:t>
            </a:r>
          </a:p>
        </p:txBody>
      </p:sp>
      <p:sp>
        <p:nvSpPr>
          <p:cNvPr id="26" name="TextBox 25">
            <a:extLst>
              <a:ext uri="{FF2B5EF4-FFF2-40B4-BE49-F238E27FC236}">
                <a16:creationId xmlns:a16="http://schemas.microsoft.com/office/drawing/2014/main" id="{B00C8445-725C-A353-E25F-0506F9071CD4}"/>
              </a:ext>
            </a:extLst>
          </p:cNvPr>
          <p:cNvSpPr txBox="1"/>
          <p:nvPr/>
        </p:nvSpPr>
        <p:spPr>
          <a:xfrm>
            <a:off x="458377" y="1727308"/>
            <a:ext cx="6101860" cy="369332"/>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Insight #2</a:t>
            </a:r>
          </a:p>
        </p:txBody>
      </p:sp>
      <p:sp>
        <p:nvSpPr>
          <p:cNvPr id="23" name="TextBox 22">
            <a:extLst>
              <a:ext uri="{FF2B5EF4-FFF2-40B4-BE49-F238E27FC236}">
                <a16:creationId xmlns:a16="http://schemas.microsoft.com/office/drawing/2014/main" id="{010C4EA4-E85A-12A2-95C9-4D6F3E2B0B7B}"/>
              </a:ext>
            </a:extLst>
          </p:cNvPr>
          <p:cNvSpPr txBox="1"/>
          <p:nvPr/>
        </p:nvSpPr>
        <p:spPr>
          <a:xfrm>
            <a:off x="8778529" y="2096640"/>
            <a:ext cx="3310595" cy="2185214"/>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Customer’s income segment</a:t>
            </a:r>
            <a:r>
              <a:rPr lang="en-VN" dirty="0">
                <a:latin typeface="CMU Serif Roman" panose="02000603000000000000" pitchFamily="2" charset="0"/>
                <a:ea typeface="CMU Serif Roman" panose="02000603000000000000" pitchFamily="2" charset="0"/>
                <a:cs typeface="CMU Serif Roman" panose="02000603000000000000" pitchFamily="2" charset="0"/>
              </a:rPr>
              <a:t> from </a:t>
            </a:r>
            <a:r>
              <a:rPr lang="en-VN" b="1" dirty="0">
                <a:solidFill>
                  <a:schemeClr val="accent6">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2k-25k USD/month </a:t>
            </a:r>
            <a:r>
              <a:rPr lang="en-VN" dirty="0">
                <a:latin typeface="CMU Serif Roman" panose="02000603000000000000" pitchFamily="2" charset="0"/>
                <a:ea typeface="CMU Serif Roman" panose="02000603000000000000" pitchFamily="2" charset="0"/>
                <a:cs typeface="CMU Serif Roman" panose="02000603000000000000" pitchFamily="2" charset="0"/>
              </a:rPr>
              <a:t>accounted for </a:t>
            </a:r>
            <a:r>
              <a:rPr lang="en-VN" sz="2800" b="1" dirty="0">
                <a:solidFill>
                  <a:schemeClr val="accent6">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91% </a:t>
            </a:r>
            <a:r>
              <a:rPr lang="en-VN" dirty="0">
                <a:latin typeface="CMU Serif Roman" panose="02000603000000000000" pitchFamily="2" charset="0"/>
                <a:ea typeface="CMU Serif Roman" panose="02000603000000000000" pitchFamily="2" charset="0"/>
                <a:cs typeface="CMU Serif Roman" panose="02000603000000000000" pitchFamily="2" charset="0"/>
              </a:rPr>
              <a:t>of the total transaction. </a:t>
            </a:r>
          </a:p>
          <a:p>
            <a:endParaRPr lang="en-VN" dirty="0">
              <a:latin typeface="CMU Serif Roman" panose="02000603000000000000" pitchFamily="2" charset="0"/>
              <a:ea typeface="CMU Serif Roman" panose="02000603000000000000" pitchFamily="2" charset="0"/>
              <a:cs typeface="CMU Serif Roman" panose="02000603000000000000" pitchFamily="2" charset="0"/>
            </a:endParaRPr>
          </a:p>
          <a:p>
            <a:r>
              <a:rPr lang="en-VN" dirty="0">
                <a:latin typeface="CMU Serif Roman" panose="02000603000000000000" pitchFamily="2" charset="0"/>
                <a:ea typeface="CMU Serif Roman" panose="02000603000000000000" pitchFamily="2" charset="0"/>
                <a:cs typeface="CMU Serif Roman" panose="02000603000000000000" pitchFamily="2" charset="0"/>
              </a:rPr>
              <a:t>Marketing campaign should focus on these groups.</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pic>
        <p:nvPicPr>
          <p:cNvPr id="4" name="Picture 3">
            <a:extLst>
              <a:ext uri="{FF2B5EF4-FFF2-40B4-BE49-F238E27FC236}">
                <a16:creationId xmlns:a16="http://schemas.microsoft.com/office/drawing/2014/main" id="{B1CEC81C-F593-5F0F-412B-6B2DC068A84A}"/>
              </a:ext>
            </a:extLst>
          </p:cNvPr>
          <p:cNvPicPr>
            <a:picLocks noChangeAspect="1"/>
          </p:cNvPicPr>
          <p:nvPr/>
        </p:nvPicPr>
        <p:blipFill>
          <a:blip r:embed="rId2"/>
          <a:stretch>
            <a:fillRect/>
          </a:stretch>
        </p:blipFill>
        <p:spPr>
          <a:xfrm>
            <a:off x="2050598" y="1416217"/>
            <a:ext cx="6345771" cy="5381856"/>
          </a:xfrm>
          <a:prstGeom prst="rect">
            <a:avLst/>
          </a:prstGeom>
        </p:spPr>
      </p:pic>
    </p:spTree>
    <p:extLst>
      <p:ext uri="{BB962C8B-B14F-4D97-AF65-F5344CB8AC3E}">
        <p14:creationId xmlns:p14="http://schemas.microsoft.com/office/powerpoint/2010/main" val="346366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1. Exploratory data analysis</a:t>
            </a:r>
          </a:p>
        </p:txBody>
      </p:sp>
      <p:sp>
        <p:nvSpPr>
          <p:cNvPr id="26" name="TextBox 25">
            <a:extLst>
              <a:ext uri="{FF2B5EF4-FFF2-40B4-BE49-F238E27FC236}">
                <a16:creationId xmlns:a16="http://schemas.microsoft.com/office/drawing/2014/main" id="{B00C8445-725C-A353-E25F-0506F9071CD4}"/>
              </a:ext>
            </a:extLst>
          </p:cNvPr>
          <p:cNvSpPr txBox="1"/>
          <p:nvPr/>
        </p:nvSpPr>
        <p:spPr>
          <a:xfrm>
            <a:off x="458377" y="1727308"/>
            <a:ext cx="6101860" cy="369332"/>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Insight #4</a:t>
            </a:r>
          </a:p>
        </p:txBody>
      </p:sp>
      <p:sp>
        <p:nvSpPr>
          <p:cNvPr id="23" name="TextBox 22">
            <a:extLst>
              <a:ext uri="{FF2B5EF4-FFF2-40B4-BE49-F238E27FC236}">
                <a16:creationId xmlns:a16="http://schemas.microsoft.com/office/drawing/2014/main" id="{010C4EA4-E85A-12A2-95C9-4D6F3E2B0B7B}"/>
              </a:ext>
            </a:extLst>
          </p:cNvPr>
          <p:cNvSpPr txBox="1"/>
          <p:nvPr/>
        </p:nvSpPr>
        <p:spPr>
          <a:xfrm>
            <a:off x="8567514" y="2096640"/>
            <a:ext cx="3284517" cy="2616101"/>
          </a:xfrm>
          <a:prstGeom prst="rect">
            <a:avLst/>
          </a:prstGeom>
          <a:noFill/>
        </p:spPr>
        <p:txBody>
          <a:bodyPr wrap="square">
            <a:spAutoFit/>
          </a:bodyPr>
          <a:lstStyle/>
          <a:p>
            <a:r>
              <a:rPr lang="en-US" sz="2800" b="1" dirty="0">
                <a:solidFill>
                  <a:srgbClr val="7030A0"/>
                </a:solidFill>
                <a:latin typeface="CMU SERIF ROMAN" panose="02000603000000000000" pitchFamily="2" charset="0"/>
                <a:ea typeface="CMU SERIF ROMAN" panose="02000603000000000000" pitchFamily="2" charset="0"/>
                <a:cs typeface="CMU SERIF ROMAN" panose="02000603000000000000" pitchFamily="2" charset="0"/>
              </a:rPr>
              <a:t>New York </a:t>
            </a:r>
            <a:r>
              <a:rPr lang="en-US" dirty="0">
                <a:latin typeface="CMU Serif Roman" panose="02000603000000000000" pitchFamily="2" charset="0"/>
                <a:ea typeface="CMU Serif Roman" panose="02000603000000000000" pitchFamily="2" charset="0"/>
                <a:cs typeface="CMU Serif Roman" panose="02000603000000000000" pitchFamily="2" charset="0"/>
              </a:rPr>
              <a:t>has the highest </a:t>
            </a:r>
            <a:r>
              <a:rPr lang="en-US" b="1" dirty="0">
                <a:solidFill>
                  <a:srgbClr val="7030A0"/>
                </a:solidFill>
                <a:latin typeface="CMU SERIF ROMAN" panose="02000603000000000000" pitchFamily="2" charset="0"/>
                <a:ea typeface="CMU SERIF ROMAN" panose="02000603000000000000" pitchFamily="2" charset="0"/>
                <a:cs typeface="CMU SERIF ROMAN" panose="02000603000000000000" pitchFamily="2" charset="0"/>
              </a:rPr>
              <a:t>Profit/km </a:t>
            </a:r>
            <a:r>
              <a:rPr lang="en-US" dirty="0">
                <a:latin typeface="CMU Serif Roman" panose="02000603000000000000" pitchFamily="2" charset="0"/>
                <a:ea typeface="CMU Serif Roman" panose="02000603000000000000" pitchFamily="2" charset="0"/>
                <a:cs typeface="CMU Serif Roman" panose="02000603000000000000" pitchFamily="2" charset="0"/>
              </a:rPr>
              <a:t>out of any city (mean &gt; </a:t>
            </a:r>
            <a:r>
              <a:rPr lang="en-US" sz="2800" b="1" dirty="0">
                <a:solidFill>
                  <a:srgbClr val="7030A0"/>
                </a:solidFill>
                <a:latin typeface="CMU SERIF ROMAN" panose="02000603000000000000" pitchFamily="2" charset="0"/>
                <a:ea typeface="CMU SERIF ROMAN" panose="02000603000000000000" pitchFamily="2" charset="0"/>
                <a:cs typeface="CMU SERIF ROMAN" panose="02000603000000000000" pitchFamily="2" charset="0"/>
              </a:rPr>
              <a:t>10$</a:t>
            </a:r>
            <a:r>
              <a:rPr lang="en-US" dirty="0">
                <a:latin typeface="CMU Serif Roman" panose="02000603000000000000" pitchFamily="2" charset="0"/>
                <a:ea typeface="CMU Serif Roman" panose="02000603000000000000" pitchFamily="2" charset="0"/>
                <a:cs typeface="CMU Serif Roman" panose="02000603000000000000" pitchFamily="2" charset="0"/>
              </a:rPr>
              <a:t>)</a:t>
            </a:r>
          </a:p>
          <a:p>
            <a:endParaRPr lang="en-US" dirty="0">
              <a:latin typeface="CMU Serif Roman" panose="02000603000000000000" pitchFamily="2" charset="0"/>
              <a:ea typeface="CMU Serif Roman" panose="02000603000000000000" pitchFamily="2" charset="0"/>
              <a:cs typeface="CMU Serif Roman" panose="02000603000000000000" pitchFamily="2" charset="0"/>
            </a:endParaRPr>
          </a:p>
          <a:p>
            <a:r>
              <a:rPr lang="en-US" dirty="0">
                <a:latin typeface="CMU Serif Roman" panose="02000603000000000000" pitchFamily="2" charset="0"/>
                <a:ea typeface="CMU Serif Roman" panose="02000603000000000000" pitchFamily="2" charset="0"/>
                <a:cs typeface="CMU Serif Roman" panose="02000603000000000000" pitchFamily="2" charset="0"/>
              </a:rPr>
              <a:t>We can focus of the New York to increase the profit / or invest in other city to increase coverage, depend on strategy.</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pic>
        <p:nvPicPr>
          <p:cNvPr id="6" name="Picture 5">
            <a:extLst>
              <a:ext uri="{FF2B5EF4-FFF2-40B4-BE49-F238E27FC236}">
                <a16:creationId xmlns:a16="http://schemas.microsoft.com/office/drawing/2014/main" id="{13D77DEA-7577-0805-576F-D50E5C9DE832}"/>
              </a:ext>
            </a:extLst>
          </p:cNvPr>
          <p:cNvPicPr>
            <a:picLocks noChangeAspect="1"/>
          </p:cNvPicPr>
          <p:nvPr/>
        </p:nvPicPr>
        <p:blipFill>
          <a:blip r:embed="rId2"/>
          <a:stretch>
            <a:fillRect/>
          </a:stretch>
        </p:blipFill>
        <p:spPr>
          <a:xfrm>
            <a:off x="1649271" y="1688406"/>
            <a:ext cx="6918243" cy="5109667"/>
          </a:xfrm>
          <a:prstGeom prst="rect">
            <a:avLst/>
          </a:prstGeom>
        </p:spPr>
      </p:pic>
    </p:spTree>
    <p:extLst>
      <p:ext uri="{BB962C8B-B14F-4D97-AF65-F5344CB8AC3E}">
        <p14:creationId xmlns:p14="http://schemas.microsoft.com/office/powerpoint/2010/main" val="147679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1. Exploratory data analysis</a:t>
            </a:r>
          </a:p>
        </p:txBody>
      </p:sp>
      <p:sp>
        <p:nvSpPr>
          <p:cNvPr id="26" name="TextBox 25">
            <a:extLst>
              <a:ext uri="{FF2B5EF4-FFF2-40B4-BE49-F238E27FC236}">
                <a16:creationId xmlns:a16="http://schemas.microsoft.com/office/drawing/2014/main" id="{B00C8445-725C-A353-E25F-0506F9071CD4}"/>
              </a:ext>
            </a:extLst>
          </p:cNvPr>
          <p:cNvSpPr txBox="1"/>
          <p:nvPr/>
        </p:nvSpPr>
        <p:spPr>
          <a:xfrm>
            <a:off x="458377" y="1727308"/>
            <a:ext cx="6101860" cy="369332"/>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Insight #3</a:t>
            </a:r>
          </a:p>
        </p:txBody>
      </p:sp>
      <p:sp>
        <p:nvSpPr>
          <p:cNvPr id="23" name="TextBox 22">
            <a:extLst>
              <a:ext uri="{FF2B5EF4-FFF2-40B4-BE49-F238E27FC236}">
                <a16:creationId xmlns:a16="http://schemas.microsoft.com/office/drawing/2014/main" id="{010C4EA4-E85A-12A2-95C9-4D6F3E2B0B7B}"/>
              </a:ext>
            </a:extLst>
          </p:cNvPr>
          <p:cNvSpPr txBox="1"/>
          <p:nvPr/>
        </p:nvSpPr>
        <p:spPr>
          <a:xfrm>
            <a:off x="8567514" y="2096640"/>
            <a:ext cx="3495533" cy="1908215"/>
          </a:xfrm>
          <a:prstGeom prst="rect">
            <a:avLst/>
          </a:prstGeom>
          <a:noFill/>
        </p:spPr>
        <p:txBody>
          <a:bodyPr wrap="square">
            <a:spAutoFit/>
          </a:bodyPr>
          <a:lstStyle/>
          <a:p>
            <a:r>
              <a:rPr lang="en-US" dirty="0">
                <a:latin typeface="CMU Serif Roman" panose="02000603000000000000" pitchFamily="2" charset="0"/>
                <a:ea typeface="CMU Serif Roman" panose="02000603000000000000" pitchFamily="2" charset="0"/>
                <a:cs typeface="CMU Serif Roman" panose="02000603000000000000" pitchFamily="2" charset="0"/>
              </a:rPr>
              <a:t>The customer’s age bracket</a:t>
            </a:r>
            <a:r>
              <a:rPr lang="en-VN" dirty="0">
                <a:latin typeface="CMU Serif Roman" panose="02000603000000000000" pitchFamily="2" charset="0"/>
                <a:ea typeface="CMU Serif Roman" panose="02000603000000000000" pitchFamily="2" charset="0"/>
                <a:cs typeface="CMU Serif Roman" panose="02000603000000000000" pitchFamily="2" charset="0"/>
              </a:rPr>
              <a:t> from </a:t>
            </a:r>
            <a:r>
              <a:rPr lang="en-VN" b="1" dirty="0">
                <a:solidFill>
                  <a:schemeClr val="accent2">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18-40</a:t>
            </a:r>
            <a:r>
              <a:rPr lang="en-VN" b="1" dirty="0">
                <a:solidFill>
                  <a:schemeClr val="accent6">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 </a:t>
            </a:r>
            <a:r>
              <a:rPr lang="en-VN" dirty="0">
                <a:latin typeface="CMU Serif Roman" panose="02000603000000000000" pitchFamily="2" charset="0"/>
                <a:ea typeface="CMU Serif Roman" panose="02000603000000000000" pitchFamily="2" charset="0"/>
                <a:cs typeface="CMU Serif Roman" panose="02000603000000000000" pitchFamily="2" charset="0"/>
              </a:rPr>
              <a:t>accounted for </a:t>
            </a:r>
            <a:r>
              <a:rPr lang="en-VN" sz="2800" b="1" dirty="0">
                <a:solidFill>
                  <a:schemeClr val="accent2">
                    <a:lumMod val="75000"/>
                  </a:schemeClr>
                </a:solidFill>
                <a:latin typeface="CMU Serif Roman" panose="02000603000000000000" pitchFamily="2" charset="0"/>
                <a:ea typeface="CMU Serif Roman" panose="02000603000000000000" pitchFamily="2" charset="0"/>
                <a:cs typeface="CMU Serif Roman" panose="02000603000000000000" pitchFamily="2" charset="0"/>
              </a:rPr>
              <a:t>73% </a:t>
            </a:r>
            <a:r>
              <a:rPr lang="en-VN" dirty="0">
                <a:latin typeface="CMU Serif Roman" panose="02000603000000000000" pitchFamily="2" charset="0"/>
                <a:ea typeface="CMU Serif Roman" panose="02000603000000000000" pitchFamily="2" charset="0"/>
                <a:cs typeface="CMU Serif Roman" panose="02000603000000000000" pitchFamily="2" charset="0"/>
              </a:rPr>
              <a:t>of the total transaction. </a:t>
            </a:r>
          </a:p>
          <a:p>
            <a:endParaRPr lang="en-VN" dirty="0">
              <a:latin typeface="CMU Serif Roman" panose="02000603000000000000" pitchFamily="2" charset="0"/>
              <a:ea typeface="CMU Serif Roman" panose="02000603000000000000" pitchFamily="2" charset="0"/>
              <a:cs typeface="CMU Serif Roman" panose="02000603000000000000" pitchFamily="2" charset="0"/>
            </a:endParaRPr>
          </a:p>
          <a:p>
            <a:r>
              <a:rPr lang="en-VN" dirty="0">
                <a:latin typeface="CMU Serif Roman" panose="02000603000000000000" pitchFamily="2" charset="0"/>
                <a:ea typeface="CMU Serif Roman" panose="02000603000000000000" pitchFamily="2" charset="0"/>
                <a:cs typeface="CMU Serif Roman" panose="02000603000000000000" pitchFamily="2" charset="0"/>
              </a:rPr>
              <a:t>The marketing campaign should focus on this sector.</a:t>
            </a:r>
            <a:endParaRPr lang="en-US" dirty="0">
              <a:latin typeface="CMU Serif Roman" panose="02000603000000000000" pitchFamily="2" charset="0"/>
              <a:ea typeface="CMU Serif Roman" panose="02000603000000000000" pitchFamily="2" charset="0"/>
              <a:cs typeface="CMU Serif Roman" panose="02000603000000000000" pitchFamily="2" charset="0"/>
            </a:endParaRPr>
          </a:p>
        </p:txBody>
      </p:sp>
      <p:pic>
        <p:nvPicPr>
          <p:cNvPr id="3" name="Picture 2">
            <a:extLst>
              <a:ext uri="{FF2B5EF4-FFF2-40B4-BE49-F238E27FC236}">
                <a16:creationId xmlns:a16="http://schemas.microsoft.com/office/drawing/2014/main" id="{1205D52D-9D71-6923-3F30-55840CAA7D71}"/>
              </a:ext>
            </a:extLst>
          </p:cNvPr>
          <p:cNvPicPr>
            <a:picLocks noChangeAspect="1"/>
          </p:cNvPicPr>
          <p:nvPr/>
        </p:nvPicPr>
        <p:blipFill>
          <a:blip r:embed="rId2"/>
          <a:stretch>
            <a:fillRect/>
          </a:stretch>
        </p:blipFill>
        <p:spPr>
          <a:xfrm>
            <a:off x="2083777" y="1472223"/>
            <a:ext cx="6217534" cy="5309577"/>
          </a:xfrm>
          <a:prstGeom prst="rect">
            <a:avLst/>
          </a:prstGeom>
        </p:spPr>
      </p:pic>
    </p:spTree>
    <p:extLst>
      <p:ext uri="{BB962C8B-B14F-4D97-AF65-F5344CB8AC3E}">
        <p14:creationId xmlns:p14="http://schemas.microsoft.com/office/powerpoint/2010/main" val="293202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mj-lt"/>
            </a:endParaRPr>
          </a:p>
        </p:txBody>
      </p:sp>
      <p:sp>
        <p:nvSpPr>
          <p:cNvPr id="18" name="Title 16">
            <a:extLst>
              <a:ext uri="{FF2B5EF4-FFF2-40B4-BE49-F238E27FC236}">
                <a16:creationId xmlns:a16="http://schemas.microsoft.com/office/drawing/2014/main" id="{7A317DDB-748A-84D9-45AD-9D1CBB15F47C}"/>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2. </a:t>
            </a:r>
            <a:r>
              <a:rPr lang="en-US"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Finding the most profitable Cab company </a:t>
            </a:r>
          </a:p>
        </p:txBody>
      </p:sp>
      <p:sp>
        <p:nvSpPr>
          <p:cNvPr id="21" name="TextBox 20">
            <a:extLst>
              <a:ext uri="{FF2B5EF4-FFF2-40B4-BE49-F238E27FC236}">
                <a16:creationId xmlns:a16="http://schemas.microsoft.com/office/drawing/2014/main" id="{9BE82878-310D-5124-CD71-9C53BDCCEDD1}"/>
              </a:ext>
            </a:extLst>
          </p:cNvPr>
          <p:cNvSpPr txBox="1"/>
          <p:nvPr/>
        </p:nvSpPr>
        <p:spPr>
          <a:xfrm>
            <a:off x="2622259" y="2923062"/>
            <a:ext cx="8638671" cy="2308324"/>
          </a:xfrm>
          <a:prstGeom prst="rect">
            <a:avLst/>
          </a:prstGeom>
          <a:noFill/>
        </p:spPr>
        <p:txBody>
          <a:bodyPr wrap="square">
            <a:spAutoFit/>
          </a:bodyPr>
          <a:lstStyle/>
          <a:p>
            <a:r>
              <a:rPr lang="en-US" sz="3200" dirty="0">
                <a:latin typeface="CMU Serif Roman" panose="02000603000000000000" pitchFamily="2" charset="0"/>
                <a:ea typeface="CMU Serif Roman" panose="02000603000000000000" pitchFamily="2" charset="0"/>
                <a:cs typeface="CMU Serif Roman" panose="02000603000000000000" pitchFamily="2" charset="0"/>
              </a:rPr>
              <a:t>3 main criteria to determine the investment:</a:t>
            </a:r>
          </a:p>
          <a:p>
            <a:endParaRPr lang="en-US" sz="2800" dirty="0">
              <a:latin typeface="CMU Serif Roman" panose="02000603000000000000" pitchFamily="2" charset="0"/>
              <a:ea typeface="CMU Serif Roman" panose="02000603000000000000" pitchFamily="2" charset="0"/>
              <a:cs typeface="CMU Serif Roman" panose="02000603000000000000" pitchFamily="2" charset="0"/>
            </a:endParaRPr>
          </a:p>
          <a:p>
            <a:pPr marL="971550" lvl="1" indent="-514350">
              <a:buAutoNum type="arabicPeriod"/>
            </a:pPr>
            <a:r>
              <a:rPr lang="en-US" sz="2800" dirty="0">
                <a:latin typeface="CMU Serif Roman" panose="02000603000000000000" pitchFamily="2" charset="0"/>
                <a:ea typeface="CMU Serif Roman" panose="02000603000000000000" pitchFamily="2" charset="0"/>
                <a:cs typeface="CMU Serif Roman" panose="02000603000000000000" pitchFamily="2" charset="0"/>
              </a:rPr>
              <a:t>Total profit</a:t>
            </a:r>
          </a:p>
          <a:p>
            <a:pPr marL="971550" lvl="1" indent="-514350">
              <a:buAutoNum type="arabicPeriod"/>
            </a:pPr>
            <a:r>
              <a:rPr lang="en-US" sz="2800" dirty="0">
                <a:latin typeface="CMU Serif Roman" panose="02000603000000000000" pitchFamily="2" charset="0"/>
                <a:ea typeface="CMU Serif Roman" panose="02000603000000000000" pitchFamily="2" charset="0"/>
                <a:cs typeface="CMU Serif Roman" panose="02000603000000000000" pitchFamily="2" charset="0"/>
              </a:rPr>
              <a:t>Average profit/km</a:t>
            </a:r>
          </a:p>
          <a:p>
            <a:pPr marL="971550" lvl="1" indent="-514350">
              <a:buAutoNum type="arabicPeriod"/>
            </a:pPr>
            <a:r>
              <a:rPr lang="en-US" sz="2800" dirty="0">
                <a:latin typeface="CMU Serif Roman" panose="02000603000000000000" pitchFamily="2" charset="0"/>
                <a:ea typeface="CMU Serif Roman" panose="02000603000000000000" pitchFamily="2" charset="0"/>
                <a:cs typeface="CMU Serif Roman" panose="02000603000000000000" pitchFamily="2" charset="0"/>
              </a:rPr>
              <a:t>Total number of transaction</a:t>
            </a:r>
          </a:p>
        </p:txBody>
      </p:sp>
    </p:spTree>
    <p:extLst>
      <p:ext uri="{BB962C8B-B14F-4D97-AF65-F5344CB8AC3E}">
        <p14:creationId xmlns:p14="http://schemas.microsoft.com/office/powerpoint/2010/main" val="150221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mj-lt"/>
            </a:endParaRPr>
          </a:p>
        </p:txBody>
      </p:sp>
      <p:sp>
        <p:nvSpPr>
          <p:cNvPr id="18" name="Title 16">
            <a:extLst>
              <a:ext uri="{FF2B5EF4-FFF2-40B4-BE49-F238E27FC236}">
                <a16:creationId xmlns:a16="http://schemas.microsoft.com/office/drawing/2014/main" id="{7A317DDB-748A-84D9-45AD-9D1CBB15F47C}"/>
              </a:ext>
            </a:extLst>
          </p:cNvPr>
          <p:cNvSpPr txBox="1">
            <a:spLocks/>
          </p:cNvSpPr>
          <p:nvPr/>
        </p:nvSpPr>
        <p:spPr>
          <a:xfrm>
            <a:off x="838200" y="59927"/>
            <a:ext cx="11184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2. </a:t>
            </a:r>
            <a:r>
              <a:rPr lang="en-US" dirty="0">
                <a:solidFill>
                  <a:schemeClr val="accent2"/>
                </a:solidFill>
                <a:latin typeface="CMU Serif Roman" panose="02000603000000000000" pitchFamily="2" charset="0"/>
                <a:ea typeface="CMU Serif Roman" panose="02000603000000000000" pitchFamily="2" charset="0"/>
                <a:cs typeface="CMU Serif Roman" panose="02000603000000000000" pitchFamily="2" charset="0"/>
              </a:rPr>
              <a:t>Finding the most profitable Cab company </a:t>
            </a:r>
          </a:p>
        </p:txBody>
      </p:sp>
      <p:sp>
        <p:nvSpPr>
          <p:cNvPr id="21" name="TextBox 20">
            <a:extLst>
              <a:ext uri="{FF2B5EF4-FFF2-40B4-BE49-F238E27FC236}">
                <a16:creationId xmlns:a16="http://schemas.microsoft.com/office/drawing/2014/main" id="{9BE82878-310D-5124-CD71-9C53BDCCEDD1}"/>
              </a:ext>
            </a:extLst>
          </p:cNvPr>
          <p:cNvSpPr txBox="1"/>
          <p:nvPr/>
        </p:nvSpPr>
        <p:spPr>
          <a:xfrm>
            <a:off x="-169070" y="1114680"/>
            <a:ext cx="8638671" cy="954107"/>
          </a:xfrm>
          <a:prstGeom prst="rect">
            <a:avLst/>
          </a:prstGeom>
          <a:noFill/>
        </p:spPr>
        <p:txBody>
          <a:bodyPr wrap="square">
            <a:spAutoFit/>
          </a:bodyPr>
          <a:lstStyle/>
          <a:p>
            <a:endParaRPr lang="en-US" sz="2800" dirty="0">
              <a:latin typeface="CMU Serif Roman" panose="02000603000000000000" pitchFamily="2" charset="0"/>
              <a:ea typeface="CMU Serif Roman" panose="02000603000000000000" pitchFamily="2" charset="0"/>
              <a:cs typeface="CMU Serif Roman" panose="02000603000000000000" pitchFamily="2" charset="0"/>
            </a:endParaRPr>
          </a:p>
          <a:p>
            <a:pPr marL="971550" lvl="1" indent="-514350">
              <a:buAutoNum type="arabicPeriod"/>
            </a:pPr>
            <a:r>
              <a:rPr lang="en-US" sz="2800" dirty="0">
                <a:latin typeface="CMU Serif Roman" panose="02000603000000000000" pitchFamily="2" charset="0"/>
                <a:ea typeface="CMU Serif Roman" panose="02000603000000000000" pitchFamily="2" charset="0"/>
                <a:cs typeface="CMU Serif Roman" panose="02000603000000000000" pitchFamily="2" charset="0"/>
              </a:rPr>
              <a:t>Total profit</a:t>
            </a:r>
          </a:p>
        </p:txBody>
      </p:sp>
      <p:pic>
        <p:nvPicPr>
          <p:cNvPr id="10" name="Picture 9">
            <a:extLst>
              <a:ext uri="{FF2B5EF4-FFF2-40B4-BE49-F238E27FC236}">
                <a16:creationId xmlns:a16="http://schemas.microsoft.com/office/drawing/2014/main" id="{1ACBDA86-6149-B868-AA4C-AE7ECACAF84D}"/>
              </a:ext>
            </a:extLst>
          </p:cNvPr>
          <p:cNvPicPr>
            <a:picLocks noChangeAspect="1"/>
          </p:cNvPicPr>
          <p:nvPr/>
        </p:nvPicPr>
        <p:blipFill>
          <a:blip r:embed="rId2"/>
          <a:stretch>
            <a:fillRect/>
          </a:stretch>
        </p:blipFill>
        <p:spPr>
          <a:xfrm>
            <a:off x="1945054" y="2221122"/>
            <a:ext cx="8157308" cy="4576951"/>
          </a:xfrm>
          <a:prstGeom prst="rect">
            <a:avLst/>
          </a:prstGeom>
        </p:spPr>
      </p:pic>
      <p:sp>
        <p:nvSpPr>
          <p:cNvPr id="23" name="TextBox 22">
            <a:extLst>
              <a:ext uri="{FF2B5EF4-FFF2-40B4-BE49-F238E27FC236}">
                <a16:creationId xmlns:a16="http://schemas.microsoft.com/office/drawing/2014/main" id="{D6A7E41B-C169-656C-8253-78C1455B384C}"/>
              </a:ext>
            </a:extLst>
          </p:cNvPr>
          <p:cNvSpPr txBox="1"/>
          <p:nvPr/>
        </p:nvSpPr>
        <p:spPr>
          <a:xfrm>
            <a:off x="3342542" y="3458308"/>
            <a:ext cx="5506916" cy="2400657"/>
          </a:xfrm>
          <a:prstGeom prst="rect">
            <a:avLst/>
          </a:prstGeom>
          <a:noFill/>
        </p:spPr>
        <p:txBody>
          <a:bodyPr wrap="square">
            <a:spAutoFit/>
          </a:bodyPr>
          <a:lstStyle/>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The Yellow Cab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had a substantial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higher Profit compared to the </a:t>
            </a:r>
            <a:r>
              <a:rPr lang="en-US" b="0" i="0" u="none" strike="noStrike" dirty="0">
                <a:solidFill>
                  <a:srgbClr val="FF6DFF"/>
                </a:solidFill>
                <a:effectLst/>
                <a:latin typeface="CMU Serif Roman" panose="02000603000000000000" pitchFamily="2" charset="0"/>
                <a:ea typeface="CMU Serif Roman" panose="02000603000000000000" pitchFamily="2" charset="0"/>
                <a:cs typeface="CMU Serif Roman" panose="02000603000000000000" pitchFamily="2" charset="0"/>
              </a:rPr>
              <a:t>Pink Cab</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t>
            </a:r>
            <a:b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br>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pPr algn="l">
              <a:buFont typeface="Arial" panose="020B0604020202020204" pitchFamily="34" charset="0"/>
              <a:buChar char="•"/>
            </a:pPr>
            <a:r>
              <a:rPr lang="en-US" dirty="0">
                <a:latin typeface="CMU Serif Roman" panose="02000603000000000000" pitchFamily="2" charset="0"/>
                <a:ea typeface="CMU Serif Roman" panose="02000603000000000000" pitchFamily="2" charset="0"/>
                <a:cs typeface="CMU Serif Roman" panose="02000603000000000000" pitchFamily="2" charset="0"/>
              </a:rPr>
              <a:t>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Both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companies had a decrease in Profit in 2018.</a:t>
            </a:r>
          </a:p>
          <a:p>
            <a:pPr algn="l">
              <a:buFont typeface="Arial" panose="020B0604020202020204" pitchFamily="34" charset="0"/>
              <a:buChar char="•"/>
            </a:pPr>
            <a:endPar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endParaRPr>
          </a:p>
          <a:p>
            <a:pPr algn="l">
              <a:buFont typeface="Arial" panose="020B0604020202020204" pitchFamily="34" charset="0"/>
              <a:buChar char="•"/>
            </a:pP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US"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The Yellow Cab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had a decrease that lower around </a:t>
            </a:r>
            <a:r>
              <a:rPr lang="en-US" sz="2400" b="0" i="0" u="none" strike="noStrike" dirty="0">
                <a:solidFill>
                  <a:schemeClr val="accent4">
                    <a:lumMod val="75000"/>
                  </a:schemeClr>
                </a:solidFill>
                <a:effectLst/>
                <a:latin typeface="CMU Serif Roman" panose="02000603000000000000" pitchFamily="2" charset="0"/>
                <a:ea typeface="CMU Serif Roman" panose="02000603000000000000" pitchFamily="2" charset="0"/>
                <a:cs typeface="CMU Serif Roman" panose="02000603000000000000" pitchFamily="2" charset="0"/>
              </a:rPr>
              <a:t>3 million $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in the Profit. However,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it </a:t>
            </a:r>
            <a:r>
              <a:rPr lang="en-US" dirty="0">
                <a:latin typeface="CMU Serif Roman" panose="02000603000000000000" pitchFamily="2" charset="0"/>
                <a:ea typeface="CMU Serif Roman" panose="02000603000000000000" pitchFamily="2" charset="0"/>
                <a:cs typeface="CMU Serif Roman" panose="02000603000000000000" pitchFamily="2" charset="0"/>
              </a:rPr>
              <a:t>was</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US" b="0" i="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still relatively high and nearly as much as in 2016.</a:t>
            </a:r>
          </a:p>
        </p:txBody>
      </p:sp>
    </p:spTree>
    <p:extLst>
      <p:ext uri="{BB962C8B-B14F-4D97-AF65-F5344CB8AC3E}">
        <p14:creationId xmlns:p14="http://schemas.microsoft.com/office/powerpoint/2010/main" val="384811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2725</TotalTime>
  <Words>743</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CMU SERIF ROMAN</vt:lpstr>
      <vt:lpstr>CMU SERIF ROMAN</vt:lpstr>
      <vt:lpstr>Office Theme</vt:lpstr>
      <vt:lpstr>PowerPoint Presentation</vt:lpstr>
      <vt:lpstr>Background –G2M(cab industry) case study</vt:lpstr>
      <vt:lpstr>1. Exploratory data analysis</vt:lpstr>
      <vt:lpstr>1. Exploratory data analysis</vt:lpstr>
      <vt:lpstr>1. Exploratory data analysis</vt:lpstr>
      <vt:lpstr>1. Exploratory data analysis</vt:lpstr>
      <vt:lpstr>1. Exploratory data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Huu Thien Nguyen</cp:lastModifiedBy>
  <cp:revision>175</cp:revision>
  <cp:lastPrinted>2019-08-24T08:13:50Z</cp:lastPrinted>
  <dcterms:created xsi:type="dcterms:W3CDTF">2019-08-19T15:39:24Z</dcterms:created>
  <dcterms:modified xsi:type="dcterms:W3CDTF">2022-05-19T22:47:32Z</dcterms:modified>
</cp:coreProperties>
</file>