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1" r:id="rId5"/>
    <p:sldId id="272" r:id="rId6"/>
    <p:sldId id="273" r:id="rId7"/>
    <p:sldId id="274" r:id="rId8"/>
    <p:sldId id="283" r:id="rId9"/>
    <p:sldId id="276" r:id="rId10"/>
    <p:sldId id="275" r:id="rId11"/>
    <p:sldId id="278" r:id="rId12"/>
    <p:sldId id="277" r:id="rId13"/>
    <p:sldId id="280" r:id="rId14"/>
    <p:sldId id="27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6"/>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311398" y="2325467"/>
            <a:ext cx="9746579" cy="2492990"/>
          </a:xfrm>
          <a:prstGeom prst="rect">
            <a:avLst/>
          </a:prstGeom>
          <a:solidFill>
            <a:srgbClr val="3B3B3B"/>
          </a:solidFill>
        </p:spPr>
        <p:txBody>
          <a:bodyPr wrap="none" rtlCol="0">
            <a:spAutoFit/>
          </a:bodyPr>
          <a:lstStyle/>
          <a:p>
            <a:r>
              <a:rPr lang="en-US" sz="4800" dirty="0">
                <a:solidFill>
                  <a:srgbClr val="FF6600"/>
                </a:solidFill>
              </a:rPr>
              <a:t>G2M Case Study: Cab Investment Firm</a:t>
            </a:r>
          </a:p>
          <a:p>
            <a:r>
              <a:rPr lang="en-US" sz="4000" dirty="0"/>
              <a:t>Data Glacier Virtual Internship</a:t>
            </a:r>
          </a:p>
          <a:p>
            <a:endParaRPr lang="en-US" sz="4000" dirty="0"/>
          </a:p>
          <a:p>
            <a:r>
              <a:rPr lang="en-US" sz="2800" b="1" dirty="0"/>
              <a:t>9/16/2023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55890" y="-5655891"/>
            <a:ext cx="880220" cy="12192001"/>
          </a:xfrm>
          <a:solidFill>
            <a:srgbClr val="3B3B3B"/>
          </a:solidFill>
        </p:spPr>
        <p:txBody>
          <a:bodyPr vert="vert270" anchor="t" anchorCtr="0">
            <a:normAutofit/>
          </a:bodyPr>
          <a:lstStyle/>
          <a:p>
            <a:r>
              <a:rPr lang="en-US" sz="4600" b="1" dirty="0">
                <a:solidFill>
                  <a:srgbClr val="FF6600"/>
                </a:solidFill>
              </a:rPr>
              <a:t>Profit Analysis (Quarterly)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CF945A0B-600C-A87E-9D9D-14AC3033A42B}"/>
              </a:ext>
            </a:extLst>
          </p:cNvPr>
          <p:cNvSpPr>
            <a:spLocks noGrp="1"/>
          </p:cNvSpPr>
          <p:nvPr>
            <p:ph type="subTitle" idx="1"/>
          </p:nvPr>
        </p:nvSpPr>
        <p:spPr>
          <a:xfrm>
            <a:off x="827313" y="1241607"/>
            <a:ext cx="3849620" cy="5119280"/>
          </a:xfrm>
        </p:spPr>
        <p:txBody>
          <a:bodyPr>
            <a:normAutofit/>
          </a:bodyPr>
          <a:lstStyle/>
          <a:p>
            <a:pPr algn="l"/>
            <a:r>
              <a:rPr lang="en-US" sz="2000" dirty="0"/>
              <a:t>For each quarter we can see that each companies profit is different.</a:t>
            </a:r>
          </a:p>
          <a:p>
            <a:pPr algn="l"/>
            <a:endParaRPr lang="en-US" sz="2000" dirty="0"/>
          </a:p>
          <a:p>
            <a:pPr algn="l"/>
            <a:r>
              <a:rPr lang="en-US" sz="2000" dirty="0"/>
              <a:t>Yellow Cab company tends to do better in quarters 2 and 4 while Pink Cab company tends to make more profit in quarters 3 and 4.</a:t>
            </a:r>
          </a:p>
          <a:p>
            <a:pPr algn="l"/>
            <a:endParaRPr lang="en-US" sz="2000" dirty="0"/>
          </a:p>
          <a:p>
            <a:pPr algn="l"/>
            <a:r>
              <a:rPr lang="en-US" sz="2000" dirty="0"/>
              <a:t>This means that Yellow Cab is probably located in cities where intense weather occurs while Pink Cab has a tendency to do well in colder months. </a:t>
            </a:r>
          </a:p>
        </p:txBody>
      </p:sp>
      <p:pic>
        <p:nvPicPr>
          <p:cNvPr id="5" name="Picture 4" descr="A table with numbers and a few words&#10;&#10;Description automatically generated with medium confidence">
            <a:extLst>
              <a:ext uri="{FF2B5EF4-FFF2-40B4-BE49-F238E27FC236}">
                <a16:creationId xmlns:a16="http://schemas.microsoft.com/office/drawing/2014/main" id="{81D516B9-6EFB-2256-D56A-F8754354A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4550" y="2037475"/>
            <a:ext cx="6696075" cy="3324225"/>
          </a:xfrm>
          <a:prstGeom prst="rect">
            <a:avLst/>
          </a:prstGeom>
        </p:spPr>
      </p:pic>
    </p:spTree>
    <p:extLst>
      <p:ext uri="{BB962C8B-B14F-4D97-AF65-F5344CB8AC3E}">
        <p14:creationId xmlns:p14="http://schemas.microsoft.com/office/powerpoint/2010/main" val="536265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55890" y="-5655891"/>
            <a:ext cx="880220" cy="12192001"/>
          </a:xfrm>
          <a:solidFill>
            <a:srgbClr val="3B3B3B"/>
          </a:solidFill>
        </p:spPr>
        <p:txBody>
          <a:bodyPr vert="vert270" anchor="t" anchorCtr="0">
            <a:normAutofit/>
          </a:bodyPr>
          <a:lstStyle/>
          <a:p>
            <a:r>
              <a:rPr lang="en-US" sz="4600" b="1" dirty="0">
                <a:solidFill>
                  <a:srgbClr val="FF6600"/>
                </a:solidFill>
              </a:rPr>
              <a:t>City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CF945A0B-600C-A87E-9D9D-14AC3033A42B}"/>
              </a:ext>
            </a:extLst>
          </p:cNvPr>
          <p:cNvSpPr>
            <a:spLocks noGrp="1"/>
          </p:cNvSpPr>
          <p:nvPr>
            <p:ph type="subTitle" idx="1"/>
          </p:nvPr>
        </p:nvSpPr>
        <p:spPr>
          <a:xfrm>
            <a:off x="827313" y="1145920"/>
            <a:ext cx="10998437" cy="880221"/>
          </a:xfrm>
        </p:spPr>
        <p:txBody>
          <a:bodyPr>
            <a:normAutofit lnSpcReduction="10000"/>
          </a:bodyPr>
          <a:lstStyle/>
          <a:p>
            <a:pPr algn="l"/>
            <a:r>
              <a:rPr lang="en-US" sz="2000" dirty="0"/>
              <a:t>Here is the City breakdown of our data. Yellow cab does the best in New York City with over 80000 transactions while Pink Cab did the best in Los Angeles with approximately 20000 observations. Thus, Yellow Cab tends to gain the most data and profit in New York compared to most other cities.</a:t>
            </a:r>
          </a:p>
        </p:txBody>
      </p:sp>
      <p:pic>
        <p:nvPicPr>
          <p:cNvPr id="5" name="Picture 4" descr="A graph of different colored bars&#10;&#10;Description automatically generated with medium confidence">
            <a:extLst>
              <a:ext uri="{FF2B5EF4-FFF2-40B4-BE49-F238E27FC236}">
                <a16:creationId xmlns:a16="http://schemas.microsoft.com/office/drawing/2014/main" id="{58261DBD-7168-E71B-76F8-758F8A95F0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096" y="2097248"/>
            <a:ext cx="11468011" cy="4027326"/>
          </a:xfrm>
          <a:prstGeom prst="rect">
            <a:avLst/>
          </a:prstGeom>
        </p:spPr>
      </p:pic>
    </p:spTree>
    <p:extLst>
      <p:ext uri="{BB962C8B-B14F-4D97-AF65-F5344CB8AC3E}">
        <p14:creationId xmlns:p14="http://schemas.microsoft.com/office/powerpoint/2010/main" val="2729898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55890" y="-5655891"/>
            <a:ext cx="880220" cy="12192001"/>
          </a:xfrm>
          <a:solidFill>
            <a:srgbClr val="3B3B3B"/>
          </a:solidFill>
        </p:spPr>
        <p:txBody>
          <a:bodyPr vert="vert270" anchor="t" anchorCtr="0">
            <a:normAutofit/>
          </a:bodyPr>
          <a:lstStyle/>
          <a:p>
            <a:r>
              <a:rPr lang="en-US" sz="4600" b="1" dirty="0">
                <a:solidFill>
                  <a:srgbClr val="FF6600"/>
                </a:solidFill>
              </a:rPr>
              <a:t>Profit Analysis (by City)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descr="A table with numbers and names&#10;&#10;Description automatically generated">
            <a:extLst>
              <a:ext uri="{FF2B5EF4-FFF2-40B4-BE49-F238E27FC236}">
                <a16:creationId xmlns:a16="http://schemas.microsoft.com/office/drawing/2014/main" id="{A072FC8E-1656-052E-EBEE-EB504810D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011" y="1194318"/>
            <a:ext cx="5408989" cy="4841421"/>
          </a:xfrm>
          <a:prstGeom prst="rect">
            <a:avLst/>
          </a:prstGeom>
        </p:spPr>
      </p:pic>
      <p:pic>
        <p:nvPicPr>
          <p:cNvPr id="8" name="Picture 7" descr="A table of numbers and letters&#10;&#10;Description automatically generated">
            <a:extLst>
              <a:ext uri="{FF2B5EF4-FFF2-40B4-BE49-F238E27FC236}">
                <a16:creationId xmlns:a16="http://schemas.microsoft.com/office/drawing/2014/main" id="{9849B47B-7EBA-6D62-7723-A498BE7B4F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2429" y="1595536"/>
            <a:ext cx="5766302" cy="4440204"/>
          </a:xfrm>
          <a:prstGeom prst="rect">
            <a:avLst/>
          </a:prstGeom>
        </p:spPr>
      </p:pic>
    </p:spTree>
    <p:extLst>
      <p:ext uri="{BB962C8B-B14F-4D97-AF65-F5344CB8AC3E}">
        <p14:creationId xmlns:p14="http://schemas.microsoft.com/office/powerpoint/2010/main" val="2789246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55890" y="-5655891"/>
            <a:ext cx="880220" cy="12192001"/>
          </a:xfrm>
          <a:solidFill>
            <a:srgbClr val="3B3B3B"/>
          </a:solidFill>
        </p:spPr>
        <p:txBody>
          <a:bodyPr vert="vert270" anchor="t" anchorCtr="0">
            <a:normAutofit/>
          </a:bodyPr>
          <a:lstStyle/>
          <a:p>
            <a:r>
              <a:rPr lang="en-US" sz="4600" b="1" dirty="0">
                <a:solidFill>
                  <a:srgbClr val="FF6600"/>
                </a:solidFill>
              </a:rPr>
              <a:t>Age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CF945A0B-600C-A87E-9D9D-14AC3033A42B}"/>
              </a:ext>
            </a:extLst>
          </p:cNvPr>
          <p:cNvSpPr>
            <a:spLocks noGrp="1"/>
          </p:cNvSpPr>
          <p:nvPr>
            <p:ph type="subTitle" idx="1"/>
          </p:nvPr>
        </p:nvSpPr>
        <p:spPr>
          <a:xfrm>
            <a:off x="433133" y="1133448"/>
            <a:ext cx="11500720" cy="1525776"/>
          </a:xfrm>
        </p:spPr>
        <p:txBody>
          <a:bodyPr>
            <a:normAutofit fontScale="85000" lnSpcReduction="10000"/>
          </a:bodyPr>
          <a:lstStyle/>
          <a:p>
            <a:pPr algn="l"/>
            <a:r>
              <a:rPr lang="en-US" sz="2000" dirty="0"/>
              <a:t>Finally, there seems to be a trend in the way younger people are taking Ubers to get around.</a:t>
            </a:r>
          </a:p>
          <a:p>
            <a:pPr algn="l"/>
            <a:r>
              <a:rPr lang="en-US" sz="2000" dirty="0"/>
              <a:t>But is that true?</a:t>
            </a:r>
          </a:p>
          <a:p>
            <a:pPr algn="l"/>
            <a:endParaRPr lang="en-US" sz="2000" dirty="0"/>
          </a:p>
          <a:p>
            <a:pPr algn="l"/>
            <a:r>
              <a:rPr lang="en-US" sz="2000" dirty="0"/>
              <a:t>Taking a look at the graph below, we can see that people in their 20s and 30s are spending the most of cab rides for both companies. New York, for example, is not a place that tends to have older people due to it not being a great place for retirement. </a:t>
            </a:r>
          </a:p>
        </p:txBody>
      </p:sp>
      <p:pic>
        <p:nvPicPr>
          <p:cNvPr id="5" name="Picture 4" descr="A close-up of a graph&#10;&#10;Description automatically generated">
            <a:extLst>
              <a:ext uri="{FF2B5EF4-FFF2-40B4-BE49-F238E27FC236}">
                <a16:creationId xmlns:a16="http://schemas.microsoft.com/office/drawing/2014/main" id="{B4CFAD0A-21AB-24D9-1EDF-3A8049EE6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40" y="2771191"/>
            <a:ext cx="10355282" cy="3374713"/>
          </a:xfrm>
          <a:prstGeom prst="rect">
            <a:avLst/>
          </a:prstGeom>
        </p:spPr>
      </p:pic>
    </p:spTree>
    <p:extLst>
      <p:ext uri="{BB962C8B-B14F-4D97-AF65-F5344CB8AC3E}">
        <p14:creationId xmlns:p14="http://schemas.microsoft.com/office/powerpoint/2010/main" val="2730496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55890" y="-5655891"/>
            <a:ext cx="880220" cy="12192001"/>
          </a:xfrm>
          <a:solidFill>
            <a:srgbClr val="3B3B3B"/>
          </a:solidFill>
        </p:spPr>
        <p:txBody>
          <a:bodyPr vert="vert270" anchor="t" anchorCtr="0">
            <a:normAutofit/>
          </a:bodyPr>
          <a:lstStyle/>
          <a:p>
            <a:r>
              <a:rPr lang="en-US" sz="4600" b="1" dirty="0">
                <a:solidFill>
                  <a:srgbClr val="FF6600"/>
                </a:solidFill>
              </a:rPr>
              <a:t>Recommendations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CF945A0B-600C-A87E-9D9D-14AC3033A42B}"/>
              </a:ext>
            </a:extLst>
          </p:cNvPr>
          <p:cNvSpPr>
            <a:spLocks noGrp="1"/>
          </p:cNvSpPr>
          <p:nvPr>
            <p:ph type="subTitle" idx="1"/>
          </p:nvPr>
        </p:nvSpPr>
        <p:spPr>
          <a:xfrm>
            <a:off x="871670" y="1488011"/>
            <a:ext cx="10998437" cy="5049522"/>
          </a:xfrm>
        </p:spPr>
        <p:txBody>
          <a:bodyPr>
            <a:normAutofit/>
          </a:bodyPr>
          <a:lstStyle/>
          <a:p>
            <a:pPr algn="l"/>
            <a:r>
              <a:rPr lang="en-US" sz="2000" dirty="0"/>
              <a:t>After looking at the numbers and graphs, we believe that Yellow Cab would be a better investment for a couple of reasons:</a:t>
            </a:r>
          </a:p>
          <a:p>
            <a:pPr marL="285750" indent="-285750" algn="l">
              <a:buFont typeface="Arial" panose="020B0604020202020204" pitchFamily="34" charset="0"/>
              <a:buChar char="•"/>
            </a:pPr>
            <a:r>
              <a:rPr lang="en-US" sz="1800" dirty="0"/>
              <a:t>Locations: Not only does Yellow Cab company have more locations that they operate in, but also they tend to dominate in those markets. </a:t>
            </a:r>
          </a:p>
          <a:p>
            <a:pPr marL="285750" indent="-285750" algn="l">
              <a:buFont typeface="Arial" panose="020B0604020202020204" pitchFamily="34" charset="0"/>
              <a:buChar char="•"/>
            </a:pPr>
            <a:r>
              <a:rPr lang="en-US" sz="1800" dirty="0"/>
              <a:t>Quarterly Profit: Due to their location base, Yellow cab tends to do better in quarters 2 and 4. Since they dominate the New York market and since it gets hot and cold in the summer and winter months, people tend to take cabs more to get out of the cold which results in more money.</a:t>
            </a:r>
          </a:p>
          <a:p>
            <a:pPr marL="285750" indent="-285750" algn="l">
              <a:buFont typeface="Arial" panose="020B0604020202020204" pitchFamily="34" charset="0"/>
              <a:buChar char="•"/>
            </a:pPr>
            <a:r>
              <a:rPr lang="en-US" sz="1800" dirty="0"/>
              <a:t>Yearly Profit: Yellow Cab within the two years made around 42 million dollars while Pink Cab only made 5 million.</a:t>
            </a:r>
          </a:p>
          <a:p>
            <a:pPr marL="285750" indent="-285750" algn="l">
              <a:buFont typeface="Arial" panose="020B0604020202020204" pitchFamily="34" charset="0"/>
              <a:buChar char="•"/>
            </a:pPr>
            <a:r>
              <a:rPr lang="en-US" sz="1800" dirty="0"/>
              <a:t>Volume: Yellow Cab not only has more volume, but charges more per transaction than Pink Cab does.</a:t>
            </a:r>
          </a:p>
          <a:p>
            <a:pPr marL="285750" indent="-285750" algn="l">
              <a:buFont typeface="Arial" panose="020B0604020202020204" pitchFamily="34" charset="0"/>
              <a:buChar char="•"/>
            </a:pPr>
            <a:r>
              <a:rPr lang="en-US" sz="1800" dirty="0"/>
              <a:t>Age Group: Yellow Cab just like Pink Cab appeals to younger audiences more than older audiences, but for people in their 20s Yellow cab made 80000 transactions while Pink Cab only made 20000 transactions for the two years.</a:t>
            </a:r>
          </a:p>
          <a:p>
            <a:pPr marL="285750" indent="-285750" algn="l">
              <a:buFont typeface="Arial" panose="020B0604020202020204" pitchFamily="34" charset="0"/>
              <a:buChar char="•"/>
            </a:pPr>
            <a:r>
              <a:rPr lang="en-US" sz="1800" dirty="0"/>
              <a:t>Kilometers travelled and Price Charged: Both companies on average are travelling the same distance, but Yellow Cab is making more profit by  charging more.</a:t>
            </a:r>
          </a:p>
          <a:p>
            <a:pPr algn="l"/>
            <a:r>
              <a:rPr lang="en-US" sz="2000" dirty="0"/>
              <a:t>Thus, we believe that Yellow Cab Company would be the best company to invest in for the future.</a:t>
            </a:r>
            <a:endParaRPr lang="en-US" sz="1800" dirty="0"/>
          </a:p>
        </p:txBody>
      </p:sp>
    </p:spTree>
    <p:extLst>
      <p:ext uri="{BB962C8B-B14F-4D97-AF65-F5344CB8AC3E}">
        <p14:creationId xmlns:p14="http://schemas.microsoft.com/office/powerpoint/2010/main" val="1627958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Background of Case Study</a:t>
            </a:r>
          </a:p>
          <a:p>
            <a:pPr algn="just"/>
            <a:r>
              <a:rPr lang="en-US" sz="2800" dirty="0">
                <a:solidFill>
                  <a:srgbClr val="FF6600"/>
                </a:solidFill>
              </a:rPr>
              <a:t>         Understanding the Data</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55890" y="-5655891"/>
            <a:ext cx="880220" cy="12192001"/>
          </a:xfrm>
          <a:solidFill>
            <a:srgbClr val="3B3B3B"/>
          </a:solidFill>
        </p:spPr>
        <p:txBody>
          <a:bodyPr vert="vert270" anchor="t" anchorCtr="0">
            <a:normAutofit/>
          </a:bodyPr>
          <a:lstStyle/>
          <a:p>
            <a:r>
              <a:rPr lang="en-US" sz="4600" b="1" dirty="0">
                <a:solidFill>
                  <a:srgbClr val="FF6600"/>
                </a:solidFill>
              </a:rPr>
              <a:t>Background of Case Study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CF945A0B-600C-A87E-9D9D-14AC3033A42B}"/>
              </a:ext>
            </a:extLst>
          </p:cNvPr>
          <p:cNvSpPr>
            <a:spLocks noGrp="1"/>
          </p:cNvSpPr>
          <p:nvPr>
            <p:ph type="subTitle" idx="1"/>
          </p:nvPr>
        </p:nvSpPr>
        <p:spPr>
          <a:xfrm>
            <a:off x="871670" y="1488011"/>
            <a:ext cx="10998437" cy="5049522"/>
          </a:xfrm>
        </p:spPr>
        <p:txBody>
          <a:bodyPr>
            <a:normAutofit/>
          </a:bodyPr>
          <a:lstStyle/>
          <a:p>
            <a:pPr marL="342900" indent="-342900" algn="l">
              <a:buFont typeface="Arial" panose="020B0604020202020204" pitchFamily="34" charset="0"/>
              <a:buChar char="•"/>
            </a:pPr>
            <a:r>
              <a:rPr lang="en-US" sz="2000"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Goal: XYZ is interested in using actionable insights to help them identify the right company to make their investment. Thus, this presentation’s goal is to recommend the best company based on the data.</a:t>
            </a:r>
          </a:p>
          <a:p>
            <a:pPr marL="342900" indent="-342900" algn="l">
              <a:buFont typeface="Arial" panose="020B0604020202020204" pitchFamily="34" charset="0"/>
              <a:buChar char="•"/>
            </a:pPr>
            <a:endParaRPr lang="en-US" sz="1600" dirty="0"/>
          </a:p>
          <a:p>
            <a:pPr marL="342900" indent="-342900" algn="l">
              <a:buFont typeface="Arial" panose="020B0604020202020204" pitchFamily="34" charset="0"/>
              <a:buChar char="•"/>
            </a:pPr>
            <a:r>
              <a:rPr lang="en-US" sz="2000" dirty="0"/>
              <a:t>There are 2 cab companies to look at:</a:t>
            </a:r>
          </a:p>
          <a:p>
            <a:pPr marL="800100" lvl="1" indent="-342900" algn="l">
              <a:buFont typeface="Arial" panose="020B0604020202020204" pitchFamily="34" charset="0"/>
              <a:buChar char="•"/>
            </a:pPr>
            <a:r>
              <a:rPr lang="en-US" b="1" dirty="0">
                <a:solidFill>
                  <a:schemeClr val="bg1"/>
                </a:solidFill>
                <a:highlight>
                  <a:srgbClr val="FF00FF"/>
                </a:highlight>
              </a:rPr>
              <a:t>Pink Cab Company</a:t>
            </a:r>
          </a:p>
          <a:p>
            <a:pPr marL="800100" lvl="1" indent="-342900" algn="l">
              <a:buFont typeface="Arial" panose="020B0604020202020204" pitchFamily="34" charset="0"/>
              <a:buChar char="•"/>
            </a:pPr>
            <a:r>
              <a:rPr lang="en-US" b="1" dirty="0">
                <a:highlight>
                  <a:srgbClr val="FFFF00"/>
                </a:highlight>
              </a:rPr>
              <a:t>Yellow Cab Company</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Now, let’s move on to understanding the data we’ve been given.</a:t>
            </a:r>
          </a:p>
        </p:txBody>
      </p:sp>
    </p:spTree>
    <p:extLst>
      <p:ext uri="{BB962C8B-B14F-4D97-AF65-F5344CB8AC3E}">
        <p14:creationId xmlns:p14="http://schemas.microsoft.com/office/powerpoint/2010/main" val="2621305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55890" y="-5655891"/>
            <a:ext cx="880220" cy="12192001"/>
          </a:xfrm>
          <a:solidFill>
            <a:srgbClr val="3B3B3B"/>
          </a:solidFill>
        </p:spPr>
        <p:txBody>
          <a:bodyPr vert="vert270" anchor="t" anchorCtr="0">
            <a:normAutofit/>
          </a:bodyPr>
          <a:lstStyle/>
          <a:p>
            <a:r>
              <a:rPr lang="en-US" sz="4600" b="1" dirty="0">
                <a:solidFill>
                  <a:srgbClr val="FF6600"/>
                </a:solidFill>
              </a:rPr>
              <a:t>Understanding the Data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CF945A0B-600C-A87E-9D9D-14AC3033A42B}"/>
              </a:ext>
            </a:extLst>
          </p:cNvPr>
          <p:cNvSpPr>
            <a:spLocks noGrp="1"/>
          </p:cNvSpPr>
          <p:nvPr>
            <p:ph type="subTitle" idx="1"/>
          </p:nvPr>
        </p:nvSpPr>
        <p:spPr>
          <a:xfrm>
            <a:off x="871670" y="1488011"/>
            <a:ext cx="10998437" cy="5049522"/>
          </a:xfrm>
        </p:spPr>
        <p:txBody>
          <a:bodyPr>
            <a:normAutofit/>
          </a:bodyPr>
          <a:lstStyle/>
          <a:p>
            <a:pPr algn="l"/>
            <a:r>
              <a:rPr lang="en-US" sz="2000" dirty="0"/>
              <a:t>XYZ provided 4 individual datasets:</a:t>
            </a:r>
          </a:p>
          <a:p>
            <a:pPr marL="742950" lvl="1" indent="-285750" algn="l">
              <a:buFont typeface="Arial" panose="020B0604020202020204" pitchFamily="34" charset="0"/>
              <a:buChar char="•"/>
            </a:pPr>
            <a:r>
              <a:rPr lang="en-US" sz="1800" b="1" i="0" dirty="0">
                <a:solidFill>
                  <a:srgbClr val="2D3B45"/>
                </a:solidFill>
                <a:effectLst/>
                <a:latin typeface="Lato Extended"/>
              </a:rPr>
              <a:t>Cab_Data.csv – </a:t>
            </a:r>
            <a:r>
              <a:rPr lang="en-US" sz="1800" b="0" i="0" dirty="0">
                <a:solidFill>
                  <a:srgbClr val="2D3B45"/>
                </a:solidFill>
                <a:effectLst/>
                <a:latin typeface="Lato Extended"/>
              </a:rPr>
              <a:t>this file includes details of transaction for 2 cab companies</a:t>
            </a:r>
          </a:p>
          <a:p>
            <a:pPr marL="742950" lvl="1" indent="-285750" algn="l">
              <a:buFont typeface="Arial" panose="020B0604020202020204" pitchFamily="34" charset="0"/>
              <a:buChar char="•"/>
            </a:pPr>
            <a:r>
              <a:rPr lang="en-US" sz="1800" b="1" i="0" dirty="0">
                <a:solidFill>
                  <a:srgbClr val="2D3B45"/>
                </a:solidFill>
                <a:effectLst/>
                <a:latin typeface="Lato Extended"/>
              </a:rPr>
              <a:t>Customer_ID.csv</a:t>
            </a:r>
            <a:r>
              <a:rPr lang="en-US" sz="1800" b="0" i="0" dirty="0">
                <a:solidFill>
                  <a:srgbClr val="2D3B45"/>
                </a:solidFill>
                <a:effectLst/>
                <a:latin typeface="Lato Extended"/>
              </a:rPr>
              <a:t> – this is a mapping table that contains a unique identifier which links the customer’s demographic details</a:t>
            </a:r>
          </a:p>
          <a:p>
            <a:pPr marL="742950" lvl="1" indent="-285750" algn="l">
              <a:buFont typeface="Arial" panose="020B0604020202020204" pitchFamily="34" charset="0"/>
              <a:buChar char="•"/>
            </a:pPr>
            <a:r>
              <a:rPr lang="en-US" sz="1800" b="1" i="0" dirty="0">
                <a:solidFill>
                  <a:srgbClr val="2D3B45"/>
                </a:solidFill>
                <a:effectLst/>
                <a:latin typeface="Lato Extended"/>
              </a:rPr>
              <a:t>Transaction_ID.csv – </a:t>
            </a:r>
            <a:r>
              <a:rPr lang="en-US" sz="1800" b="0" i="0" dirty="0">
                <a:solidFill>
                  <a:srgbClr val="2D3B45"/>
                </a:solidFill>
                <a:effectLst/>
                <a:latin typeface="Lato Extended"/>
              </a:rPr>
              <a:t>this is a mapping table that contains transaction to customer mapping and payment mode</a:t>
            </a:r>
          </a:p>
          <a:p>
            <a:pPr marL="742950" lvl="1" indent="-285750" algn="l">
              <a:buFont typeface="Arial" panose="020B0604020202020204" pitchFamily="34" charset="0"/>
              <a:buChar char="•"/>
            </a:pPr>
            <a:r>
              <a:rPr lang="en-US" sz="1800" b="1" i="0" dirty="0">
                <a:solidFill>
                  <a:srgbClr val="2D3B45"/>
                </a:solidFill>
                <a:effectLst/>
                <a:latin typeface="Lato Extended"/>
              </a:rPr>
              <a:t>City.csv – </a:t>
            </a:r>
            <a:r>
              <a:rPr lang="en-US" sz="1800" b="0" i="0" dirty="0">
                <a:solidFill>
                  <a:srgbClr val="2D3B45"/>
                </a:solidFill>
                <a:effectLst/>
                <a:latin typeface="Lato Extended"/>
              </a:rPr>
              <a:t>this file contains list of US cities, their population and number of cab users</a:t>
            </a:r>
          </a:p>
          <a:p>
            <a:pPr marL="285750" indent="-285750" algn="l">
              <a:buFont typeface="Arial" panose="020B0604020202020204" pitchFamily="34" charset="0"/>
              <a:buChar char="•"/>
            </a:pPr>
            <a:endParaRPr lang="en-US" sz="2000" dirty="0">
              <a:solidFill>
                <a:srgbClr val="2D3B45"/>
              </a:solidFill>
              <a:latin typeface="Lato Extended"/>
            </a:endParaRPr>
          </a:p>
          <a:p>
            <a:pPr marL="285750" indent="-285750" algn="l">
              <a:buFont typeface="Arial" panose="020B0604020202020204" pitchFamily="34" charset="0"/>
              <a:buChar char="•"/>
            </a:pPr>
            <a:r>
              <a:rPr lang="en-US" sz="2000" b="0" i="0" dirty="0">
                <a:solidFill>
                  <a:srgbClr val="2D3B45"/>
                </a:solidFill>
                <a:effectLst/>
              </a:rPr>
              <a:t>Thus, this data was merged into one master data set based on the Cab data as it contained both the </a:t>
            </a:r>
            <a:r>
              <a:rPr lang="en-US" sz="2000" b="0" i="0" dirty="0" err="1">
                <a:solidFill>
                  <a:srgbClr val="2D3B45"/>
                </a:solidFill>
                <a:effectLst/>
              </a:rPr>
              <a:t>Transaction_ID</a:t>
            </a:r>
            <a:r>
              <a:rPr lang="en-US" sz="2000" b="0" i="0" dirty="0">
                <a:solidFill>
                  <a:srgbClr val="2D3B45"/>
                </a:solidFill>
                <a:effectLst/>
              </a:rPr>
              <a:t> and the City for each transaction. </a:t>
            </a:r>
          </a:p>
          <a:p>
            <a:pPr marL="742950" lvl="1" indent="-285750" algn="l">
              <a:buFont typeface="Arial" panose="020B0604020202020204" pitchFamily="34" charset="0"/>
              <a:buChar char="•"/>
            </a:pPr>
            <a:endParaRPr lang="en-US" sz="1600" b="0" i="0" dirty="0">
              <a:solidFill>
                <a:srgbClr val="2D3B45"/>
              </a:solidFill>
              <a:effectLst/>
              <a:latin typeface="Lato Extended"/>
            </a:endParaRPr>
          </a:p>
          <a:p>
            <a:pPr marL="342900" indent="-342900" algn="l">
              <a:buFont typeface="Arial" panose="020B0604020202020204" pitchFamily="34" charset="0"/>
              <a:buChar char="•"/>
            </a:pPr>
            <a:r>
              <a:rPr lang="en-US" sz="2000" dirty="0"/>
              <a:t>The time period of data we are interested in is from January 31</a:t>
            </a:r>
            <a:r>
              <a:rPr lang="en-US" sz="2000" baseline="30000" dirty="0"/>
              <a:t>st</a:t>
            </a:r>
            <a:r>
              <a:rPr lang="en-US" sz="2000" dirty="0"/>
              <a:t>, 2016 to December 31</a:t>
            </a:r>
            <a:r>
              <a:rPr lang="en-US" sz="2000" baseline="30000" dirty="0"/>
              <a:t>st</a:t>
            </a:r>
            <a:r>
              <a:rPr lang="en-US" sz="2000" dirty="0"/>
              <a:t>, 2018.</a:t>
            </a:r>
          </a:p>
        </p:txBody>
      </p:sp>
    </p:spTree>
    <p:extLst>
      <p:ext uri="{BB962C8B-B14F-4D97-AF65-F5344CB8AC3E}">
        <p14:creationId xmlns:p14="http://schemas.microsoft.com/office/powerpoint/2010/main" val="40487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55890" y="-5655891"/>
            <a:ext cx="880220" cy="12192001"/>
          </a:xfrm>
          <a:solidFill>
            <a:srgbClr val="3B3B3B"/>
          </a:solidFill>
        </p:spPr>
        <p:txBody>
          <a:bodyPr vert="vert270" anchor="t" anchorCtr="0">
            <a:normAutofit/>
          </a:bodyPr>
          <a:lstStyle/>
          <a:p>
            <a:r>
              <a:rPr lang="en-US" sz="4600" b="1" dirty="0">
                <a:solidFill>
                  <a:srgbClr val="FF6600"/>
                </a:solidFill>
              </a:rPr>
              <a:t>Assumptions About the Data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CF945A0B-600C-A87E-9D9D-14AC3033A42B}"/>
              </a:ext>
            </a:extLst>
          </p:cNvPr>
          <p:cNvSpPr>
            <a:spLocks noGrp="1"/>
          </p:cNvSpPr>
          <p:nvPr>
            <p:ph type="subTitle" idx="1"/>
          </p:nvPr>
        </p:nvSpPr>
        <p:spPr>
          <a:xfrm>
            <a:off x="871670" y="1488011"/>
            <a:ext cx="10998437" cy="5049522"/>
          </a:xfrm>
        </p:spPr>
        <p:txBody>
          <a:bodyPr>
            <a:normAutofit/>
          </a:bodyPr>
          <a:lstStyle/>
          <a:p>
            <a:pPr marL="457200" indent="-457200" algn="l">
              <a:buAutoNum type="arabicPeriod"/>
            </a:pPr>
            <a:r>
              <a:rPr lang="en-US" sz="2000" dirty="0"/>
              <a:t>For the city data set, the column "Users" will be treated as the number of Cab users within that city.</a:t>
            </a:r>
          </a:p>
          <a:p>
            <a:pPr algn="l"/>
            <a:r>
              <a:rPr lang="en-US" sz="2000" dirty="0"/>
              <a:t> </a:t>
            </a:r>
          </a:p>
          <a:p>
            <a:pPr algn="l"/>
            <a:r>
              <a:rPr lang="en-US" sz="2000" dirty="0"/>
              <a:t>2. The "Date of Travel" Column is in days from 1900 (1899, 12, 31 since 1900 was a leap year) which is the excel default original timestamp. Thus, the Date was converted and filtered the data for the time period specified and removed NA values for if the data had no date.</a:t>
            </a:r>
          </a:p>
          <a:p>
            <a:pPr algn="l"/>
            <a:endParaRPr lang="en-US" sz="2000" dirty="0"/>
          </a:p>
          <a:p>
            <a:pPr algn="l"/>
            <a:r>
              <a:rPr lang="en-US" sz="2000" dirty="0"/>
              <a:t>3. After filtering the master data set to the specified dates of the data we want to look at there are no other NA value columns. This means that the master data without the NAs give us a clearer picture of who and what we are dealing with.</a:t>
            </a:r>
          </a:p>
          <a:p>
            <a:pPr algn="l"/>
            <a:endParaRPr lang="en-US" sz="2000" dirty="0"/>
          </a:p>
          <a:p>
            <a:pPr algn="l"/>
            <a:r>
              <a:rPr lang="en-US" sz="2000" dirty="0"/>
              <a:t>4. The data recorded by each company was accurate and the missing values from one company were due to a lack of records.</a:t>
            </a:r>
          </a:p>
        </p:txBody>
      </p:sp>
    </p:spTree>
    <p:extLst>
      <p:ext uri="{BB962C8B-B14F-4D97-AF65-F5344CB8AC3E}">
        <p14:creationId xmlns:p14="http://schemas.microsoft.com/office/powerpoint/2010/main" val="2203557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55890" y="-5655891"/>
            <a:ext cx="880220" cy="12192001"/>
          </a:xfrm>
          <a:solidFill>
            <a:srgbClr val="3B3B3B"/>
          </a:solidFill>
        </p:spPr>
        <p:txBody>
          <a:bodyPr vert="vert270" anchor="t" anchorCtr="0">
            <a:normAutofit/>
          </a:bodyPr>
          <a:lstStyle/>
          <a:p>
            <a:r>
              <a:rPr lang="en-US" sz="4600" b="1" dirty="0">
                <a:solidFill>
                  <a:srgbClr val="FF6600"/>
                </a:solidFill>
              </a:rPr>
              <a:t>Checking for Outliers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CF945A0B-600C-A87E-9D9D-14AC3033A42B}"/>
              </a:ext>
            </a:extLst>
          </p:cNvPr>
          <p:cNvSpPr>
            <a:spLocks noGrp="1"/>
          </p:cNvSpPr>
          <p:nvPr>
            <p:ph type="subTitle" idx="1"/>
          </p:nvPr>
        </p:nvSpPr>
        <p:spPr>
          <a:xfrm>
            <a:off x="827313" y="1160841"/>
            <a:ext cx="4514062" cy="5049522"/>
          </a:xfrm>
        </p:spPr>
        <p:txBody>
          <a:bodyPr>
            <a:normAutofit/>
          </a:bodyPr>
          <a:lstStyle/>
          <a:p>
            <a:pPr algn="l"/>
            <a:r>
              <a:rPr lang="en-US" sz="2000" dirty="0"/>
              <a:t>We can see that most of the variables for the data don’t have outliers.</a:t>
            </a:r>
          </a:p>
          <a:p>
            <a:pPr algn="l"/>
            <a:endParaRPr lang="en-US" sz="2000" dirty="0"/>
          </a:p>
          <a:p>
            <a:pPr algn="l"/>
            <a:r>
              <a:rPr lang="en-US" sz="2000" dirty="0"/>
              <a:t>It is reasonable to assume for the analysis that most of the data is normally distributed.</a:t>
            </a:r>
          </a:p>
          <a:p>
            <a:pPr algn="l"/>
            <a:endParaRPr lang="en-US" sz="2000" dirty="0"/>
          </a:p>
          <a:p>
            <a:pPr algn="l"/>
            <a:r>
              <a:rPr lang="en-US" sz="2000" dirty="0"/>
              <a:t>All of this is true except for the Price Charged variable which has a ton of outliers. Thus the price charged does go all the way into the $2000 dollar range. However, since we don’t know the full details of how long each trip was, I won’t be treating them as outliers.</a:t>
            </a:r>
          </a:p>
        </p:txBody>
      </p:sp>
      <p:pic>
        <p:nvPicPr>
          <p:cNvPr id="5" name="Picture 4" descr="A green rectangular object with black lines&#10;&#10;Description automatically generated">
            <a:extLst>
              <a:ext uri="{FF2B5EF4-FFF2-40B4-BE49-F238E27FC236}">
                <a16:creationId xmlns:a16="http://schemas.microsoft.com/office/drawing/2014/main" id="{DDCAC0C4-6A6F-F61D-BD62-966F9D558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569" y="962624"/>
            <a:ext cx="3021265" cy="2015803"/>
          </a:xfrm>
          <a:prstGeom prst="rect">
            <a:avLst/>
          </a:prstGeom>
        </p:spPr>
      </p:pic>
      <p:pic>
        <p:nvPicPr>
          <p:cNvPr id="8" name="Picture 7" descr="A graph with a red rectangle and black lines&#10;&#10;Description automatically generated">
            <a:extLst>
              <a:ext uri="{FF2B5EF4-FFF2-40B4-BE49-F238E27FC236}">
                <a16:creationId xmlns:a16="http://schemas.microsoft.com/office/drawing/2014/main" id="{BF190463-6D68-8BDE-329A-53AD0EEE7A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5265" y="926092"/>
            <a:ext cx="3043469" cy="2020824"/>
          </a:xfrm>
          <a:prstGeom prst="rect">
            <a:avLst/>
          </a:prstGeom>
        </p:spPr>
      </p:pic>
      <p:pic>
        <p:nvPicPr>
          <p:cNvPr id="10" name="Picture 9" descr="A blue rectangle with black lines&#10;&#10;Description automatically generated">
            <a:extLst>
              <a:ext uri="{FF2B5EF4-FFF2-40B4-BE49-F238E27FC236}">
                <a16:creationId xmlns:a16="http://schemas.microsoft.com/office/drawing/2014/main" id="{DEC7E7C4-0A24-8F95-601E-42BDCC3B81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6569" y="2978427"/>
            <a:ext cx="2950501" cy="2020824"/>
          </a:xfrm>
          <a:prstGeom prst="rect">
            <a:avLst/>
          </a:prstGeom>
        </p:spPr>
      </p:pic>
      <p:pic>
        <p:nvPicPr>
          <p:cNvPr id="12" name="Picture 11" descr="A graph with a number of objects&#10;&#10;Description automatically generated with medium confidence">
            <a:extLst>
              <a:ext uri="{FF2B5EF4-FFF2-40B4-BE49-F238E27FC236}">
                <a16:creationId xmlns:a16="http://schemas.microsoft.com/office/drawing/2014/main" id="{6036EED2-3AE4-7785-0934-A905953FF7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64489" y="2946916"/>
            <a:ext cx="2694245" cy="2015803"/>
          </a:xfrm>
          <a:prstGeom prst="rect">
            <a:avLst/>
          </a:prstGeom>
        </p:spPr>
      </p:pic>
      <p:pic>
        <p:nvPicPr>
          <p:cNvPr id="14" name="Picture 13" descr="A green rectangular object with white text&#10;&#10;Description automatically generated">
            <a:extLst>
              <a:ext uri="{FF2B5EF4-FFF2-40B4-BE49-F238E27FC236}">
                <a16:creationId xmlns:a16="http://schemas.microsoft.com/office/drawing/2014/main" id="{4C3B6A77-5250-0CB1-A62C-6040A3D2D8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93902" y="4999335"/>
            <a:ext cx="3231995" cy="1865145"/>
          </a:xfrm>
          <a:prstGeom prst="rect">
            <a:avLst/>
          </a:prstGeom>
        </p:spPr>
      </p:pic>
    </p:spTree>
    <p:extLst>
      <p:ext uri="{BB962C8B-B14F-4D97-AF65-F5344CB8AC3E}">
        <p14:creationId xmlns:p14="http://schemas.microsoft.com/office/powerpoint/2010/main" val="3707918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55890" y="-5655891"/>
            <a:ext cx="880220" cy="12192001"/>
          </a:xfrm>
          <a:solidFill>
            <a:srgbClr val="3B3B3B"/>
          </a:solidFill>
        </p:spPr>
        <p:txBody>
          <a:bodyPr vert="vert270" anchor="t" anchorCtr="0">
            <a:normAutofit/>
          </a:bodyPr>
          <a:lstStyle/>
          <a:p>
            <a:endParaRPr lang="en-US" sz="46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CF945A0B-600C-A87E-9D9D-14AC3033A42B}"/>
              </a:ext>
            </a:extLst>
          </p:cNvPr>
          <p:cNvSpPr>
            <a:spLocks noGrp="1"/>
          </p:cNvSpPr>
          <p:nvPr>
            <p:ph type="subTitle" idx="1"/>
          </p:nvPr>
        </p:nvSpPr>
        <p:spPr>
          <a:xfrm>
            <a:off x="871670" y="1324947"/>
            <a:ext cx="3690999" cy="4641794"/>
          </a:xfrm>
        </p:spPr>
        <p:txBody>
          <a:bodyPr>
            <a:normAutofit fontScale="92500" lnSpcReduction="20000"/>
          </a:bodyPr>
          <a:lstStyle/>
          <a:p>
            <a:pPr algn="l"/>
            <a:r>
              <a:rPr lang="en-US" sz="2000" dirty="0"/>
              <a:t>We can see from the graph to the right that not only does yellow have more volume of transactions, but also they charge higher rates to people. </a:t>
            </a:r>
          </a:p>
          <a:p>
            <a:pPr algn="l"/>
            <a:endParaRPr lang="en-US" sz="2000" dirty="0"/>
          </a:p>
          <a:p>
            <a:pPr algn="l"/>
            <a:r>
              <a:rPr lang="en-US" sz="2000" dirty="0"/>
              <a:t>This is important for our analysis since it means that yellow overall recorded better transactions than pink did. Thus, pink had a lot of NA values for their data which makes it unreliable for analysis.</a:t>
            </a:r>
          </a:p>
          <a:p>
            <a:pPr algn="l"/>
            <a:endParaRPr lang="en-US" sz="2000" dirty="0"/>
          </a:p>
          <a:p>
            <a:pPr algn="l"/>
            <a:r>
              <a:rPr lang="en-US" sz="2000" dirty="0"/>
              <a:t>Yellow already seems like the better company due to their volume of data alone, but lets break down the Profit between each company.</a:t>
            </a:r>
          </a:p>
        </p:txBody>
      </p:sp>
      <p:pic>
        <p:nvPicPr>
          <p:cNvPr id="5" name="Picture 4" descr="A graph of a number of yellow cabs&#10;&#10;Description automatically generated">
            <a:extLst>
              <a:ext uri="{FF2B5EF4-FFF2-40B4-BE49-F238E27FC236}">
                <a16:creationId xmlns:a16="http://schemas.microsoft.com/office/drawing/2014/main" id="{F8C5EF8A-7191-676B-01B5-B7394F0B4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4339" y="1464573"/>
            <a:ext cx="6148072" cy="4641794"/>
          </a:xfrm>
          <a:prstGeom prst="rect">
            <a:avLst/>
          </a:prstGeom>
        </p:spPr>
      </p:pic>
    </p:spTree>
    <p:extLst>
      <p:ext uri="{BB962C8B-B14F-4D97-AF65-F5344CB8AC3E}">
        <p14:creationId xmlns:p14="http://schemas.microsoft.com/office/powerpoint/2010/main" val="3591818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55890" y="-5655891"/>
            <a:ext cx="880220" cy="12192001"/>
          </a:xfrm>
          <a:solidFill>
            <a:srgbClr val="3B3B3B"/>
          </a:solidFill>
        </p:spPr>
        <p:txBody>
          <a:bodyPr vert="vert270" anchor="t" anchorCtr="0">
            <a:normAutofit/>
          </a:bodyPr>
          <a:lstStyle/>
          <a:p>
            <a:r>
              <a:rPr lang="en-US" sz="4600" b="1" dirty="0">
                <a:solidFill>
                  <a:srgbClr val="FF6600"/>
                </a:solidFill>
              </a:rPr>
              <a:t>Analysis (Per Company)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CF945A0B-600C-A87E-9D9D-14AC3033A42B}"/>
              </a:ext>
            </a:extLst>
          </p:cNvPr>
          <p:cNvSpPr>
            <a:spLocks noGrp="1"/>
          </p:cNvSpPr>
          <p:nvPr>
            <p:ph type="subTitle" idx="1"/>
          </p:nvPr>
        </p:nvSpPr>
        <p:spPr>
          <a:xfrm>
            <a:off x="659362" y="1304327"/>
            <a:ext cx="3250165" cy="4484799"/>
          </a:xfrm>
        </p:spPr>
        <p:txBody>
          <a:bodyPr>
            <a:normAutofit/>
          </a:bodyPr>
          <a:lstStyle/>
          <a:p>
            <a:pPr algn="l"/>
            <a:r>
              <a:rPr lang="en-US" sz="2000" dirty="0"/>
              <a:t>To calculate the profit of each company we need to first look at what each company is doing in terms of their Kilometers travelled, price charged, and cost of trip. </a:t>
            </a:r>
          </a:p>
          <a:p>
            <a:pPr algn="l"/>
            <a:endParaRPr lang="en-US" sz="2000" dirty="0"/>
          </a:p>
          <a:p>
            <a:pPr algn="l"/>
            <a:r>
              <a:rPr lang="en-US" sz="2000" dirty="0"/>
              <a:t>We can see that Yellow Cab on average is travelling around the same amount of Kilometers but charging more and spending more per trip.</a:t>
            </a:r>
          </a:p>
          <a:p>
            <a:pPr algn="l"/>
            <a:endParaRPr lang="en-US" sz="2000" dirty="0"/>
          </a:p>
          <a:p>
            <a:pPr algn="l"/>
            <a:endParaRPr lang="en-US" sz="2000" dirty="0"/>
          </a:p>
        </p:txBody>
      </p:sp>
      <p:pic>
        <p:nvPicPr>
          <p:cNvPr id="5" name="Picture 4" descr="A screenshot of a computer&#10;&#10;Description automatically generated">
            <a:extLst>
              <a:ext uri="{FF2B5EF4-FFF2-40B4-BE49-F238E27FC236}">
                <a16:creationId xmlns:a16="http://schemas.microsoft.com/office/drawing/2014/main" id="{731C3C54-5DD3-55CD-FA45-7201107BB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8942" y="4228667"/>
            <a:ext cx="7666456" cy="2308866"/>
          </a:xfrm>
          <a:prstGeom prst="rect">
            <a:avLst/>
          </a:prstGeom>
        </p:spPr>
      </p:pic>
      <p:sp>
        <p:nvSpPr>
          <p:cNvPr id="7" name="TextBox 6">
            <a:extLst>
              <a:ext uri="{FF2B5EF4-FFF2-40B4-BE49-F238E27FC236}">
                <a16:creationId xmlns:a16="http://schemas.microsoft.com/office/drawing/2014/main" id="{B742AFE7-D798-F366-20B4-5728E509B212}"/>
              </a:ext>
            </a:extLst>
          </p:cNvPr>
          <p:cNvSpPr txBox="1"/>
          <p:nvPr/>
        </p:nvSpPr>
        <p:spPr>
          <a:xfrm>
            <a:off x="4988767" y="1559252"/>
            <a:ext cx="7203233" cy="1292662"/>
          </a:xfrm>
          <a:prstGeom prst="rect">
            <a:avLst/>
          </a:prstGeom>
          <a:noFill/>
        </p:spPr>
        <p:txBody>
          <a:bodyPr wrap="square" rtlCol="0">
            <a:spAutoFit/>
          </a:bodyPr>
          <a:lstStyle/>
          <a:p>
            <a:r>
              <a:rPr lang="en-US" dirty="0"/>
              <a:t>To calculate profit for this analysis, I used the formula below:</a:t>
            </a:r>
          </a:p>
          <a:p>
            <a:endParaRPr lang="en-US" dirty="0"/>
          </a:p>
          <a:p>
            <a:endParaRPr lang="en-US" dirty="0"/>
          </a:p>
          <a:p>
            <a:r>
              <a:rPr lang="en-US" sz="2400" b="1" dirty="0"/>
              <a:t>Profit =  Sum of Price Charged – Sum of Cost of Trip</a:t>
            </a:r>
          </a:p>
        </p:txBody>
      </p:sp>
    </p:spTree>
    <p:extLst>
      <p:ext uri="{BB962C8B-B14F-4D97-AF65-F5344CB8AC3E}">
        <p14:creationId xmlns:p14="http://schemas.microsoft.com/office/powerpoint/2010/main" val="2494581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55890" y="-5655891"/>
            <a:ext cx="880220" cy="12192001"/>
          </a:xfrm>
          <a:solidFill>
            <a:srgbClr val="3B3B3B"/>
          </a:solidFill>
        </p:spPr>
        <p:txBody>
          <a:bodyPr vert="vert270" anchor="t" anchorCtr="0">
            <a:normAutofit/>
          </a:bodyPr>
          <a:lstStyle/>
          <a:p>
            <a:r>
              <a:rPr lang="en-US" sz="4600" b="1" dirty="0">
                <a:solidFill>
                  <a:srgbClr val="FF6600"/>
                </a:solidFill>
              </a:rPr>
              <a:t>Profit Analysis (Yearly)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descr="A screenshot of a graph&#10;&#10;Description automatically generated">
            <a:extLst>
              <a:ext uri="{FF2B5EF4-FFF2-40B4-BE49-F238E27FC236}">
                <a16:creationId xmlns:a16="http://schemas.microsoft.com/office/drawing/2014/main" id="{0CF47CDE-AC30-F3D1-74F9-FE84FF7C0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50" y="3429000"/>
            <a:ext cx="11772900" cy="2638425"/>
          </a:xfrm>
          <a:prstGeom prst="rect">
            <a:avLst/>
          </a:prstGeom>
        </p:spPr>
      </p:pic>
      <p:sp>
        <p:nvSpPr>
          <p:cNvPr id="7" name="TextBox 6">
            <a:extLst>
              <a:ext uri="{FF2B5EF4-FFF2-40B4-BE49-F238E27FC236}">
                <a16:creationId xmlns:a16="http://schemas.microsoft.com/office/drawing/2014/main" id="{4E37AB64-5FF7-E975-5AA4-2505B8AF08B7}"/>
              </a:ext>
            </a:extLst>
          </p:cNvPr>
          <p:cNvSpPr txBox="1"/>
          <p:nvPr/>
        </p:nvSpPr>
        <p:spPr>
          <a:xfrm>
            <a:off x="307910" y="1138335"/>
            <a:ext cx="11383347" cy="2031325"/>
          </a:xfrm>
          <a:prstGeom prst="rect">
            <a:avLst/>
          </a:prstGeom>
          <a:noFill/>
        </p:spPr>
        <p:txBody>
          <a:bodyPr wrap="square" rtlCol="0">
            <a:spAutoFit/>
          </a:bodyPr>
          <a:lstStyle/>
          <a:p>
            <a:r>
              <a:rPr lang="en-US" dirty="0"/>
              <a:t>Yearly analysis shows below that the profit per year is drastically different between each company with the Yellow Cab company profiting 10x the amount that Pink Cab makes. 2017 was the best year for both companies making an extra 25% of their annual income from the previous year. </a:t>
            </a:r>
          </a:p>
          <a:p>
            <a:endParaRPr lang="en-US" dirty="0"/>
          </a:p>
          <a:p>
            <a:r>
              <a:rPr lang="en-US" dirty="0"/>
              <a:t>We can also see that for each KM travelled Yellow Cab Company is making 3 times the Profit per KM for Pink Cab Company. These numbers are staggering as Pink Cab only 1-2 million dollars in profit per year while Yellow makes 13-16 million.  Next, let’s break this down by quarter.</a:t>
            </a:r>
          </a:p>
        </p:txBody>
      </p:sp>
    </p:spTree>
    <p:extLst>
      <p:ext uri="{BB962C8B-B14F-4D97-AF65-F5344CB8AC3E}">
        <p14:creationId xmlns:p14="http://schemas.microsoft.com/office/powerpoint/2010/main" val="37482533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Powerpoint Template</Template>
  <TotalTime>120</TotalTime>
  <Words>1311</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Lato Extended</vt:lpstr>
      <vt:lpstr>Office Theme</vt:lpstr>
      <vt:lpstr>PowerPoint Presentation</vt:lpstr>
      <vt:lpstr>   Agenda</vt:lpstr>
      <vt:lpstr>Background of Case Study</vt:lpstr>
      <vt:lpstr>Understanding the Data</vt:lpstr>
      <vt:lpstr>Assumptions About the Data</vt:lpstr>
      <vt:lpstr>Checking for Outliers</vt:lpstr>
      <vt:lpstr>PowerPoint Presentation</vt:lpstr>
      <vt:lpstr>Analysis (Per Company)</vt:lpstr>
      <vt:lpstr>Profit Analysis (Yearly)</vt:lpstr>
      <vt:lpstr>Profit Analysis (Quarterly)</vt:lpstr>
      <vt:lpstr>City Analysis</vt:lpstr>
      <vt:lpstr>Profit Analysis (by City)</vt:lpstr>
      <vt:lpstr>Age</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Connor Bryson</dc:creator>
  <cp:lastModifiedBy>Connor Bryson</cp:lastModifiedBy>
  <cp:revision>12</cp:revision>
  <dcterms:created xsi:type="dcterms:W3CDTF">2023-09-16T20:11:40Z</dcterms:created>
  <dcterms:modified xsi:type="dcterms:W3CDTF">2023-09-17T15:48:51Z</dcterms:modified>
</cp:coreProperties>
</file>