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HelveticaNeue-italic.fntdata"/><Relationship Id="rId6" Type="http://schemas.openxmlformats.org/officeDocument/2006/relationships/notesMaster" Target="notesMasters/notesMaster1.xml"/><Relationship Id="rId18"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5b5cd4d4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75b5cd4d45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5b5cd4d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75b5cd4d45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5599aced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75599aced5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5b5cd4d4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75b5cd4d45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5599aced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75599aced5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5599aced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75599aced5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5599aced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75599aced5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5599aced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75599aced5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5599aced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75599aced5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5599aced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75599aced5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7"/>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p:nvPr>
            <p:ph idx="2" type="pic"/>
          </p:nvPr>
        </p:nvSpPr>
        <p:spPr>
          <a:xfrm>
            <a:off x="3887391" y="740569"/>
            <a:ext cx="4629300" cy="3655200"/>
          </a:xfrm>
          <a:prstGeom prst="rect">
            <a:avLst/>
          </a:prstGeom>
          <a:noFill/>
          <a:ln>
            <a:noFill/>
          </a:ln>
        </p:spPr>
      </p:sp>
      <p:sp>
        <p:nvSpPr>
          <p:cNvPr id="77" name="Google Shape;77;p17"/>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4" name="Google Shape;84;p18"/>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5" name="Google Shape;8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1"/>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0" name="Google Shape;100;p21"/>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2" name="Google Shape;102;p2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6" name="Shape 106"/>
        <p:cNvGrpSpPr/>
        <p:nvPr/>
      </p:nvGrpSpPr>
      <p:grpSpPr>
        <a:xfrm>
          <a:off x="0" y="0"/>
          <a:ext cx="0" cy="0"/>
          <a:chOff x="0" y="0"/>
          <a:chExt cx="0" cy="0"/>
        </a:xfrm>
      </p:grpSpPr>
      <p:sp>
        <p:nvSpPr>
          <p:cNvPr id="107" name="Google Shape;107;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9" name="Google Shape;109;p22"/>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334" y="0"/>
            <a:ext cx="1744265" cy="1744265"/>
          </a:xfrm>
          <a:prstGeom prst="rect">
            <a:avLst/>
          </a:prstGeom>
          <a:noFill/>
          <a:ln>
            <a:noFill/>
          </a:ln>
        </p:spPr>
      </p:pic>
      <p:sp>
        <p:nvSpPr>
          <p:cNvPr id="130" name="Google Shape;130;p25"/>
          <p:cNvSpPr txBox="1"/>
          <p:nvPr/>
        </p:nvSpPr>
        <p:spPr>
          <a:xfrm>
            <a:off x="653653" y="1784747"/>
            <a:ext cx="6654300" cy="27168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6600"/>
              </a:buClr>
              <a:buSzPts val="5000"/>
              <a:buFont typeface="Calibri"/>
              <a:buNone/>
            </a:pPr>
            <a:r>
              <a:rPr i="0" lang="en" sz="5000" u="none" cap="none" strike="noStrike">
                <a:solidFill>
                  <a:srgbClr val="FF6600"/>
                </a:solidFill>
                <a:latin typeface="Calibri"/>
                <a:ea typeface="Calibri"/>
                <a:cs typeface="Calibri"/>
                <a:sym typeface="Calibri"/>
              </a:rPr>
              <a:t>Exploratory Data Analy</a:t>
            </a:r>
            <a:r>
              <a:rPr b="0" i="0" lang="en" sz="5000" u="none" cap="none" strike="noStrike">
                <a:solidFill>
                  <a:srgbClr val="FF6600"/>
                </a:solidFill>
                <a:latin typeface="Calibri"/>
                <a:ea typeface="Calibri"/>
                <a:cs typeface="Calibri"/>
                <a:sym typeface="Calibri"/>
              </a:rPr>
              <a:t>sis</a:t>
            </a:r>
            <a:endParaRPr sz="1100">
              <a:solidFill>
                <a:srgbClr val="FF6600"/>
              </a:solidFill>
            </a:endParaRPr>
          </a:p>
          <a:p>
            <a:pPr indent="0" lvl="0" marL="0" marR="0" rtl="0" algn="l">
              <a:lnSpc>
                <a:spcPct val="100000"/>
              </a:lnSpc>
              <a:spcBef>
                <a:spcPts val="0"/>
              </a:spcBef>
              <a:spcAft>
                <a:spcPts val="0"/>
              </a:spcAft>
              <a:buClr>
                <a:schemeClr val="dk1"/>
              </a:buClr>
              <a:buSzPts val="3000"/>
              <a:buFont typeface="Calibri"/>
              <a:buNone/>
            </a:pPr>
            <a:r>
              <a:rPr b="0" i="0" lang="en" sz="2100" u="none" cap="none" strike="noStrike">
                <a:solidFill>
                  <a:schemeClr val="dk1"/>
                </a:solidFill>
                <a:latin typeface="Calibri"/>
                <a:ea typeface="Calibri"/>
                <a:cs typeface="Calibri"/>
                <a:sym typeface="Calibri"/>
              </a:rPr>
              <a:t>&lt;</a:t>
            </a:r>
            <a:r>
              <a:rPr lang="en" sz="2100">
                <a:latin typeface="Calibri"/>
                <a:ea typeface="Calibri"/>
                <a:cs typeface="Calibri"/>
                <a:sym typeface="Calibri"/>
              </a:rPr>
              <a:t>G2M insight for Cab Investment firm</a:t>
            </a:r>
            <a:r>
              <a:rPr b="0" i="0" lang="en" sz="2100" u="none" cap="none" strike="noStrike">
                <a:solidFill>
                  <a:schemeClr val="dk1"/>
                </a:solidFill>
                <a:latin typeface="Calibri"/>
                <a:ea typeface="Calibri"/>
                <a:cs typeface="Calibri"/>
                <a:sym typeface="Calibri"/>
              </a:rPr>
              <a:t>&gt;</a:t>
            </a:r>
            <a:endParaRPr sz="2100"/>
          </a:p>
          <a:p>
            <a:pPr indent="0" lvl="0" marL="0" marR="0" rtl="0" algn="l">
              <a:lnSpc>
                <a:spcPct val="100000"/>
              </a:lnSpc>
              <a:spcBef>
                <a:spcPts val="0"/>
              </a:spcBef>
              <a:spcAft>
                <a:spcPts val="0"/>
              </a:spcAft>
              <a:buClr>
                <a:schemeClr val="dk1"/>
              </a:buClr>
              <a:buSzPts val="3000"/>
              <a:buFont typeface="Calibri"/>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Calibri"/>
              <a:buNone/>
            </a:pPr>
            <a:r>
              <a:rPr b="1" lang="en" sz="2100">
                <a:solidFill>
                  <a:schemeClr val="dk1"/>
                </a:solidFill>
                <a:latin typeface="Calibri"/>
                <a:ea typeface="Calibri"/>
                <a:cs typeface="Calibri"/>
                <a:sym typeface="Calibri"/>
              </a:rPr>
              <a:t>&lt;August 20th, 2023&gt;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4294967295"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4500"/>
              <a:buFont typeface="Calibri"/>
              <a:buNone/>
            </a:pP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a:p>
        </p:txBody>
      </p:sp>
      <p:sp>
        <p:nvSpPr>
          <p:cNvPr id="213" name="Google Shape;213;p34"/>
          <p:cNvSpPr txBox="1"/>
          <p:nvPr>
            <p:ph idx="4294967295" type="subTitle"/>
          </p:nvPr>
        </p:nvSpPr>
        <p:spPr>
          <a:xfrm>
            <a:off x="4299857" y="0"/>
            <a:ext cx="4844100" cy="5143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t/>
            </a:r>
            <a:endParaRPr sz="1800">
              <a:solidFill>
                <a:srgbClr val="FF6600"/>
              </a:solidFill>
            </a:endParaRPr>
          </a:p>
          <a:p>
            <a:pPr indent="0" lvl="0" marL="0" marR="0" rtl="0" algn="ctr">
              <a:lnSpc>
                <a:spcPct val="90000"/>
              </a:lnSpc>
              <a:spcBef>
                <a:spcPts val="0"/>
              </a:spcBef>
              <a:spcAft>
                <a:spcPts val="0"/>
              </a:spcAft>
              <a:buClr>
                <a:schemeClr val="dk1"/>
              </a:buClr>
              <a:buSzPts val="1800"/>
              <a:buFont typeface="Arial"/>
              <a:buNone/>
            </a:pPr>
            <a:r>
              <a:rPr lang="en" sz="4000">
                <a:solidFill>
                  <a:srgbClr val="FF6600"/>
                </a:solidFill>
              </a:rPr>
              <a:t>Thank You</a:t>
            </a:r>
            <a:endParaRPr sz="4000">
              <a:solidFill>
                <a:srgbClr val="FF6600"/>
              </a:solidFill>
            </a:endParaRPr>
          </a:p>
          <a:p>
            <a:pPr indent="0" lvl="0" marL="0" marR="0" rtl="0" algn="just">
              <a:lnSpc>
                <a:spcPct val="90000"/>
              </a:lnSpc>
              <a:spcBef>
                <a:spcPts val="800"/>
              </a:spcBef>
              <a:spcAft>
                <a:spcPts val="0"/>
              </a:spcAft>
              <a:buClr>
                <a:srgbClr val="FF6600"/>
              </a:buClr>
              <a:buSzPts val="1800"/>
              <a:buFont typeface="Arial"/>
              <a:buNone/>
            </a:pPr>
            <a:r>
              <a:rPr b="0" i="0" lang="en" sz="1800" u="none" cap="none" strike="noStrike">
                <a:solidFill>
                  <a:srgbClr val="FF6600"/>
                </a:solidFill>
                <a:latin typeface="Calibri"/>
                <a:ea typeface="Calibri"/>
                <a:cs typeface="Calibri"/>
                <a:sym typeface="Calibri"/>
              </a:rPr>
              <a:t>   </a:t>
            </a:r>
            <a:endParaRPr/>
          </a:p>
          <a:p>
            <a:pPr indent="0" lvl="0" marL="0" marR="0" rtl="0" algn="just">
              <a:lnSpc>
                <a:spcPct val="90000"/>
              </a:lnSpc>
              <a:spcBef>
                <a:spcPts val="800"/>
              </a:spcBef>
              <a:spcAft>
                <a:spcPts val="0"/>
              </a:spcAft>
              <a:buClr>
                <a:srgbClr val="FF6600"/>
              </a:buClr>
              <a:buSzPts val="2100"/>
              <a:buFont typeface="Arial"/>
              <a:buNone/>
            </a:pPr>
            <a:r>
              <a:rPr b="0" i="0" lang="en" sz="2100" u="none" cap="none" strike="noStrike">
                <a:solidFill>
                  <a:srgbClr val="FF6600"/>
                </a:solidFill>
                <a:latin typeface="Calibri"/>
                <a:ea typeface="Calibri"/>
                <a:cs typeface="Calibri"/>
                <a:sym typeface="Calibri"/>
              </a:rPr>
              <a:t>         </a:t>
            </a:r>
            <a:endParaRPr/>
          </a:p>
          <a:p>
            <a:pPr indent="0" lvl="0" marL="0" marR="0" rtl="0" algn="just">
              <a:lnSpc>
                <a:spcPct val="90000"/>
              </a:lnSpc>
              <a:spcBef>
                <a:spcPts val="800"/>
              </a:spcBef>
              <a:spcAft>
                <a:spcPts val="0"/>
              </a:spcAft>
              <a:buClr>
                <a:srgbClr val="FF6600"/>
              </a:buClr>
              <a:buSzPts val="2100"/>
              <a:buFont typeface="Arial"/>
              <a:buNone/>
            </a:pPr>
            <a:r>
              <a:rPr b="0" i="0" lang="en" sz="2100" u="none" cap="none" strike="noStrike">
                <a:solidFill>
                  <a:srgbClr val="FF6600"/>
                </a:solidFill>
                <a:latin typeface="Calibri"/>
                <a:ea typeface="Calibri"/>
                <a:cs typeface="Calibri"/>
                <a:sym typeface="Calibri"/>
              </a:rPr>
              <a:t>         </a:t>
            </a:r>
            <a:endParaRPr/>
          </a:p>
          <a:p>
            <a:pPr indent="0" lvl="0" marL="0" marR="0" rtl="0" algn="ctr">
              <a:lnSpc>
                <a:spcPct val="90000"/>
              </a:lnSpc>
              <a:spcBef>
                <a:spcPts val="800"/>
              </a:spcBef>
              <a:spcAft>
                <a:spcPts val="0"/>
              </a:spcAft>
              <a:buClr>
                <a:schemeClr val="dk1"/>
              </a:buClr>
              <a:buSzPts val="2400"/>
              <a:buFont typeface="Arial"/>
              <a:buNone/>
            </a:pPr>
            <a:r>
              <a:t/>
            </a:r>
            <a:endParaRPr b="0" i="0" sz="2400" u="none" cap="none" strike="noStrike">
              <a:solidFill>
                <a:srgbClr val="FF6600"/>
              </a:solidFill>
              <a:latin typeface="Calibri"/>
              <a:ea typeface="Calibri"/>
              <a:cs typeface="Calibri"/>
              <a:sym typeface="Calibri"/>
            </a:endParaRPr>
          </a:p>
          <a:p>
            <a:pPr indent="0" lvl="0" marL="0" marR="0" rtl="0" algn="ctr">
              <a:lnSpc>
                <a:spcPct val="90000"/>
              </a:lnSpc>
              <a:spcBef>
                <a:spcPts val="800"/>
              </a:spcBef>
              <a:spcAft>
                <a:spcPts val="0"/>
              </a:spcAft>
              <a:buClr>
                <a:schemeClr val="dk1"/>
              </a:buClr>
              <a:buSzPts val="1800"/>
              <a:buFont typeface="Arial"/>
              <a:buNone/>
            </a:pPr>
            <a:r>
              <a:t/>
            </a:r>
            <a:endParaRPr b="0" i="0" sz="1800" u="none" cap="none" strike="noStrike">
              <a:solidFill>
                <a:srgbClr val="FF6600"/>
              </a:solidFill>
              <a:latin typeface="Calibri"/>
              <a:ea typeface="Calibri"/>
              <a:cs typeface="Calibri"/>
              <a:sym typeface="Calibri"/>
            </a:endParaRPr>
          </a:p>
          <a:p>
            <a:pPr indent="0" lvl="0" marL="0" marR="0" rtl="0" algn="ctr">
              <a:lnSpc>
                <a:spcPct val="90000"/>
              </a:lnSpc>
              <a:spcBef>
                <a:spcPts val="800"/>
              </a:spcBef>
              <a:spcAft>
                <a:spcPts val="0"/>
              </a:spcAft>
              <a:buClr>
                <a:schemeClr val="dk1"/>
              </a:buClr>
              <a:buSzPts val="1800"/>
              <a:buFont typeface="Arial"/>
              <a:buNone/>
            </a:pPr>
            <a:r>
              <a:t/>
            </a:r>
            <a:endParaRPr b="0" i="0" sz="1800" u="none" cap="none" strike="noStrike">
              <a:solidFill>
                <a:srgbClr val="FF6600"/>
              </a:solidFill>
              <a:latin typeface="Calibri"/>
              <a:ea typeface="Calibri"/>
              <a:cs typeface="Calibri"/>
              <a:sym typeface="Calibri"/>
            </a:endParaRPr>
          </a:p>
        </p:txBody>
      </p:sp>
      <p:pic>
        <p:nvPicPr>
          <p:cNvPr id="214" name="Google Shape;214;p34"/>
          <p:cNvPicPr preferRelativeResize="0"/>
          <p:nvPr/>
        </p:nvPicPr>
        <p:blipFill rotWithShape="1">
          <a:blip r:embed="rId3">
            <a:alphaModFix/>
          </a:blip>
          <a:srcRect b="0" l="0" r="0" t="0"/>
          <a:stretch/>
        </p:blipFill>
        <p:spPr>
          <a:xfrm>
            <a:off x="0" y="4398169"/>
            <a:ext cx="1240632" cy="7453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4294967295" type="ctrTitle"/>
          </p:nvPr>
        </p:nvSpPr>
        <p:spPr>
          <a:xfrm>
            <a:off x="0" y="0"/>
            <a:ext cx="9144000" cy="12780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457200" marR="0" rtl="0" algn="ctr">
              <a:lnSpc>
                <a:spcPct val="90000"/>
              </a:lnSpc>
              <a:spcBef>
                <a:spcPts val="0"/>
              </a:spcBef>
              <a:spcAft>
                <a:spcPts val="0"/>
              </a:spcAft>
              <a:buNone/>
            </a:pPr>
            <a:r>
              <a:t/>
            </a:r>
            <a:endParaRPr sz="4400">
              <a:solidFill>
                <a:srgbClr val="FF6600"/>
              </a:solidFill>
            </a:endParaRPr>
          </a:p>
          <a:p>
            <a:pPr indent="0" lvl="0" marL="457200" marR="0" rtl="0" algn="ctr">
              <a:lnSpc>
                <a:spcPct val="90000"/>
              </a:lnSpc>
              <a:spcBef>
                <a:spcPts val="0"/>
              </a:spcBef>
              <a:spcAft>
                <a:spcPts val="0"/>
              </a:spcAft>
              <a:buNone/>
            </a:pPr>
            <a:r>
              <a:rPr lang="en" sz="4400">
                <a:solidFill>
                  <a:srgbClr val="FF6600"/>
                </a:solidFill>
              </a:rPr>
              <a:t>Background - G2M Cab Industry</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36" name="Google Shape;136;p26"/>
          <p:cNvPicPr preferRelativeResize="0"/>
          <p:nvPr/>
        </p:nvPicPr>
        <p:blipFill rotWithShape="1">
          <a:blip r:embed="rId3">
            <a:alphaModFix/>
          </a:blip>
          <a:srcRect b="0" l="0" r="0" t="0"/>
          <a:stretch/>
        </p:blipFill>
        <p:spPr>
          <a:xfrm>
            <a:off x="0" y="4398169"/>
            <a:ext cx="1240632" cy="745331"/>
          </a:xfrm>
          <a:prstGeom prst="rect">
            <a:avLst/>
          </a:prstGeom>
          <a:noFill/>
          <a:ln>
            <a:noFill/>
          </a:ln>
        </p:spPr>
      </p:pic>
      <p:sp>
        <p:nvSpPr>
          <p:cNvPr id="137" name="Google Shape;137;p26"/>
          <p:cNvSpPr txBox="1"/>
          <p:nvPr/>
        </p:nvSpPr>
        <p:spPr>
          <a:xfrm>
            <a:off x="334200" y="1544675"/>
            <a:ext cx="8475600" cy="2976000"/>
          </a:xfrm>
          <a:prstGeom prst="rect">
            <a:avLst/>
          </a:prstGeom>
          <a:solidFill>
            <a:schemeClr val="lt1"/>
          </a:solid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Char char="●"/>
            </a:pPr>
            <a:r>
              <a:rPr lang="en" sz="1200">
                <a:solidFill>
                  <a:srgbClr val="2D3B45"/>
                </a:solidFill>
                <a:highlight>
                  <a:srgbClr val="FFFFFF"/>
                </a:highlight>
                <a:latin typeface="Helvetica Neue"/>
                <a:ea typeface="Helvetica Neue"/>
                <a:cs typeface="Helvetica Neue"/>
                <a:sym typeface="Helvetica Neue"/>
              </a:rPr>
              <a:t>XYZ is a private firm in US. Due to remarkable growth in the Cab Industry in last few years and multiple key players in the market, it is planning for an investment in Cab industry</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a:p>
            <a:pPr indent="-304800" lvl="0" marL="457200" rtl="0" algn="l">
              <a:spcBef>
                <a:spcPts val="0"/>
              </a:spcBef>
              <a:spcAft>
                <a:spcPts val="0"/>
              </a:spcAft>
              <a:buSzPts val="1200"/>
              <a:buChar char="●"/>
            </a:pPr>
            <a:r>
              <a:rPr lang="en" sz="1200">
                <a:solidFill>
                  <a:srgbClr val="2D3B45"/>
                </a:solidFill>
                <a:highlight>
                  <a:srgbClr val="FFFFFF"/>
                </a:highlight>
                <a:latin typeface="Helvetica Neue"/>
                <a:ea typeface="Helvetica Neue"/>
                <a:cs typeface="Helvetica Neue"/>
                <a:sym typeface="Helvetica Neue"/>
              </a:rPr>
              <a:t>Give a clear view of of which company is worth investing.</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200">
                <a:solidFill>
                  <a:srgbClr val="2D3B45"/>
                </a:solidFill>
                <a:highlight>
                  <a:srgbClr val="FFFFFF"/>
                </a:highlight>
                <a:latin typeface="Helvetica Neue"/>
                <a:ea typeface="Helvetica Neue"/>
                <a:cs typeface="Helvetica Neue"/>
                <a:sym typeface="Helvetica Neue"/>
              </a:rPr>
              <a:t>The steps taken to analyze data</a:t>
            </a:r>
            <a:endParaRPr sz="1200">
              <a:solidFill>
                <a:srgbClr val="2D3B45"/>
              </a:solidFill>
              <a:highlight>
                <a:srgbClr val="FFFFFF"/>
              </a:highlight>
              <a:latin typeface="Helvetica Neue"/>
              <a:ea typeface="Helvetica Neue"/>
              <a:cs typeface="Helvetica Neue"/>
              <a:sym typeface="Helvetica Neue"/>
            </a:endParaRPr>
          </a:p>
          <a:p>
            <a:pPr indent="-304800" lvl="0" marL="457200" rtl="0" algn="l">
              <a:spcBef>
                <a:spcPts val="0"/>
              </a:spcBef>
              <a:spcAft>
                <a:spcPts val="0"/>
              </a:spcAft>
              <a:buClr>
                <a:srgbClr val="2D3B45"/>
              </a:buClr>
              <a:buSzPts val="1200"/>
              <a:buFont typeface="Helvetica Neue"/>
              <a:buChar char="●"/>
            </a:pPr>
            <a:r>
              <a:rPr lang="en" sz="1200">
                <a:solidFill>
                  <a:srgbClr val="2D3B45"/>
                </a:solidFill>
                <a:highlight>
                  <a:srgbClr val="FFFFFF"/>
                </a:highlight>
                <a:latin typeface="Helvetica Neue"/>
                <a:ea typeface="Helvetica Neue"/>
                <a:cs typeface="Helvetica Neue"/>
                <a:sym typeface="Helvetica Neue"/>
              </a:rPr>
              <a:t>Understanding Data.</a:t>
            </a:r>
            <a:endParaRPr sz="1200">
              <a:solidFill>
                <a:srgbClr val="2D3B45"/>
              </a:solidFill>
              <a:highlight>
                <a:srgbClr val="FFFFFF"/>
              </a:highlight>
              <a:latin typeface="Helvetica Neue"/>
              <a:ea typeface="Helvetica Neue"/>
              <a:cs typeface="Helvetica Neue"/>
              <a:sym typeface="Helvetica Neue"/>
            </a:endParaRPr>
          </a:p>
          <a:p>
            <a:pPr indent="-304800" lvl="0" marL="457200" rtl="0" algn="l">
              <a:spcBef>
                <a:spcPts val="0"/>
              </a:spcBef>
              <a:spcAft>
                <a:spcPts val="0"/>
              </a:spcAft>
              <a:buClr>
                <a:srgbClr val="2D3B45"/>
              </a:buClr>
              <a:buSzPts val="1200"/>
              <a:buFont typeface="Helvetica Neue"/>
              <a:buChar char="●"/>
            </a:pPr>
            <a:r>
              <a:rPr lang="en" sz="1200">
                <a:solidFill>
                  <a:srgbClr val="2D3B45"/>
                </a:solidFill>
                <a:highlight>
                  <a:srgbClr val="FFFFFF"/>
                </a:highlight>
                <a:latin typeface="Helvetica Neue"/>
                <a:ea typeface="Helvetica Neue"/>
                <a:cs typeface="Helvetica Neue"/>
                <a:sym typeface="Helvetica Neue"/>
              </a:rPr>
              <a:t>Finding Common Patterns.</a:t>
            </a:r>
            <a:endParaRPr sz="1200">
              <a:solidFill>
                <a:srgbClr val="2D3B45"/>
              </a:solidFill>
              <a:highlight>
                <a:srgbClr val="FFFFFF"/>
              </a:highlight>
              <a:latin typeface="Helvetica Neue"/>
              <a:ea typeface="Helvetica Neue"/>
              <a:cs typeface="Helvetica Neue"/>
              <a:sym typeface="Helvetica Neue"/>
            </a:endParaRPr>
          </a:p>
          <a:p>
            <a:pPr indent="-304800" lvl="0" marL="457200" rtl="0" algn="l">
              <a:spcBef>
                <a:spcPts val="0"/>
              </a:spcBef>
              <a:spcAft>
                <a:spcPts val="0"/>
              </a:spcAft>
              <a:buClr>
                <a:srgbClr val="2D3B45"/>
              </a:buClr>
              <a:buSzPts val="1200"/>
              <a:buFont typeface="Helvetica Neue"/>
              <a:buChar char="●"/>
            </a:pPr>
            <a:r>
              <a:rPr lang="en" sz="1200">
                <a:solidFill>
                  <a:srgbClr val="2D3B45"/>
                </a:solidFill>
                <a:highlight>
                  <a:srgbClr val="FFFFFF"/>
                </a:highlight>
                <a:latin typeface="Helvetica Neue"/>
                <a:ea typeface="Helvetica Neue"/>
                <a:cs typeface="Helvetica Neue"/>
                <a:sym typeface="Helvetica Neue"/>
              </a:rPr>
              <a:t>Finding profitable Cab Company.</a:t>
            </a:r>
            <a:endParaRPr sz="1200">
              <a:solidFill>
                <a:srgbClr val="2D3B45"/>
              </a:solidFill>
              <a:highlight>
                <a:srgbClr val="FFFFFF"/>
              </a:highlight>
              <a:latin typeface="Helvetica Neue"/>
              <a:ea typeface="Helvetica Neue"/>
              <a:cs typeface="Helvetica Neue"/>
              <a:sym typeface="Helvetica Neue"/>
            </a:endParaRPr>
          </a:p>
          <a:p>
            <a:pPr indent="-304800" lvl="0" marL="457200" rtl="0" algn="l">
              <a:spcBef>
                <a:spcPts val="0"/>
              </a:spcBef>
              <a:spcAft>
                <a:spcPts val="0"/>
              </a:spcAft>
              <a:buClr>
                <a:srgbClr val="2D3B45"/>
              </a:buClr>
              <a:buSzPts val="1200"/>
              <a:buFont typeface="Helvetica Neue"/>
              <a:buChar char="●"/>
            </a:pPr>
            <a:r>
              <a:rPr lang="en" sz="1200">
                <a:solidFill>
                  <a:srgbClr val="2D3B45"/>
                </a:solidFill>
                <a:highlight>
                  <a:srgbClr val="FFFFFF"/>
                </a:highlight>
                <a:latin typeface="Helvetica Neue"/>
                <a:ea typeface="Helvetica Neue"/>
                <a:cs typeface="Helvetica Neue"/>
                <a:sym typeface="Helvetica Neue"/>
              </a:rPr>
              <a:t>Choosing which company to Invest.</a:t>
            </a:r>
            <a:endParaRPr sz="1200">
              <a:solidFill>
                <a:srgbClr val="2D3B4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4294967295" type="ctrTitle"/>
          </p:nvPr>
        </p:nvSpPr>
        <p:spPr>
          <a:xfrm>
            <a:off x="-108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br>
              <a:rPr b="0" i="0" lang="en" sz="4500" u="none" cap="none" strike="noStrike">
                <a:solidFill>
                  <a:schemeClr val="dk1"/>
                </a:solidFill>
                <a:latin typeface="Calibri"/>
                <a:ea typeface="Calibri"/>
                <a:cs typeface="Calibri"/>
                <a:sym typeface="Calibri"/>
              </a:rPr>
            </a:br>
            <a:r>
              <a:rPr b="0" i="0" lang="en" sz="4500" u="none" cap="none" strike="noStrike">
                <a:solidFill>
                  <a:srgbClr val="FF6600"/>
                </a:solidFill>
                <a:latin typeface="Calibri"/>
                <a:ea typeface="Calibri"/>
                <a:cs typeface="Calibri"/>
                <a:sym typeface="Calibri"/>
              </a:rPr>
              <a:t>Dat</a:t>
            </a:r>
            <a:r>
              <a:rPr lang="en" sz="4500">
                <a:solidFill>
                  <a:srgbClr val="FF6600"/>
                </a:solidFill>
              </a:rPr>
              <a:t>a Analyses</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43" name="Google Shape;143;p27"/>
          <p:cNvPicPr preferRelativeResize="0"/>
          <p:nvPr/>
        </p:nvPicPr>
        <p:blipFill rotWithShape="1">
          <a:blip r:embed="rId3">
            <a:alphaModFix/>
          </a:blip>
          <a:srcRect b="0" l="0" r="0" t="0"/>
          <a:stretch/>
        </p:blipFill>
        <p:spPr>
          <a:xfrm>
            <a:off x="32375" y="4641974"/>
            <a:ext cx="1240625" cy="607850"/>
          </a:xfrm>
          <a:prstGeom prst="rect">
            <a:avLst/>
          </a:prstGeom>
          <a:noFill/>
          <a:ln>
            <a:noFill/>
          </a:ln>
        </p:spPr>
      </p:pic>
      <p:sp>
        <p:nvSpPr>
          <p:cNvPr id="144" name="Google Shape;144;p27"/>
          <p:cNvSpPr txBox="1"/>
          <p:nvPr/>
        </p:nvSpPr>
        <p:spPr>
          <a:xfrm>
            <a:off x="204900" y="1649775"/>
            <a:ext cx="4809300" cy="3113700"/>
          </a:xfrm>
          <a:prstGeom prst="rect">
            <a:avLst/>
          </a:prstGeom>
          <a:solidFill>
            <a:schemeClr val="lt1"/>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Timeframe of the data: 01/31/16 - 12/31/18</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17 Features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u="sng">
                <a:latin typeface="Calibri"/>
                <a:ea typeface="Calibri"/>
                <a:cs typeface="Calibri"/>
                <a:sym typeface="Calibri"/>
              </a:rPr>
              <a:t>Assumptions:</a:t>
            </a:r>
            <a:endParaRPr b="1" u="sng">
              <a:latin typeface="Calibri"/>
              <a:ea typeface="Calibri"/>
              <a:cs typeface="Calibri"/>
              <a:sym typeface="Calibri"/>
            </a:endParaRPr>
          </a:p>
          <a:p>
            <a:pPr indent="0" lvl="0" marL="0" rtl="0" algn="l">
              <a:spcBef>
                <a:spcPts val="0"/>
              </a:spcBef>
              <a:spcAft>
                <a:spcPts val="0"/>
              </a:spcAft>
              <a:buNone/>
            </a:pPr>
            <a:r>
              <a:t/>
            </a:r>
            <a:endParaRPr b="1" u="sng">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There would be some cities that have a the least use for a cab company and would not be profitable.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We would calculate profit based on the Price_Charged-Cost_of_trip.</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We will look the use of Cabs in </a:t>
            </a:r>
            <a:r>
              <a:rPr lang="en" sz="1300">
                <a:latin typeface="Calibri"/>
                <a:ea typeface="Calibri"/>
                <a:cs typeface="Calibri"/>
                <a:sym typeface="Calibri"/>
              </a:rPr>
              <a:t>each major city.</a:t>
            </a:r>
            <a:endParaRPr sz="1300">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grpSp>
        <p:nvGrpSpPr>
          <p:cNvPr id="145" name="Google Shape;145;p27"/>
          <p:cNvGrpSpPr/>
          <p:nvPr/>
        </p:nvGrpSpPr>
        <p:grpSpPr>
          <a:xfrm>
            <a:off x="5070785" y="1928949"/>
            <a:ext cx="3873936" cy="2028207"/>
            <a:chOff x="1702411" y="3452991"/>
            <a:chExt cx="5168694" cy="5142513"/>
          </a:xfrm>
        </p:grpSpPr>
        <p:grpSp>
          <p:nvGrpSpPr>
            <p:cNvPr id="146" name="Google Shape;146;p27"/>
            <p:cNvGrpSpPr/>
            <p:nvPr/>
          </p:nvGrpSpPr>
          <p:grpSpPr>
            <a:xfrm>
              <a:off x="1702411" y="3452991"/>
              <a:ext cx="5168694" cy="2356800"/>
              <a:chOff x="1702411" y="4026102"/>
              <a:chExt cx="5168694" cy="2356800"/>
            </a:xfrm>
          </p:grpSpPr>
          <p:sp>
            <p:nvSpPr>
              <p:cNvPr id="147" name="Google Shape;147;p27"/>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27"/>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27"/>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27"/>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27"/>
              <p:cNvSpPr txBox="1"/>
              <p:nvPr/>
            </p:nvSpPr>
            <p:spPr>
              <a:xfrm>
                <a:off x="1702411" y="5212301"/>
                <a:ext cx="1121400" cy="117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Cab_Data.csv </a:t>
                </a:r>
                <a:endParaRPr/>
              </a:p>
            </p:txBody>
          </p:sp>
          <p:sp>
            <p:nvSpPr>
              <p:cNvPr id="152" name="Google Shape;152;p27"/>
              <p:cNvSpPr txBox="1"/>
              <p:nvPr/>
            </p:nvSpPr>
            <p:spPr>
              <a:xfrm>
                <a:off x="3097359" y="5212301"/>
                <a:ext cx="1263900" cy="117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Customer_ID.csv </a:t>
                </a:r>
                <a:endParaRPr/>
              </a:p>
            </p:txBody>
          </p:sp>
          <p:sp>
            <p:nvSpPr>
              <p:cNvPr id="153" name="Google Shape;153;p27"/>
              <p:cNvSpPr txBox="1"/>
              <p:nvPr/>
            </p:nvSpPr>
            <p:spPr>
              <a:xfrm>
                <a:off x="4525356" y="5212302"/>
                <a:ext cx="1376400" cy="117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Transaction_ID.csv </a:t>
                </a:r>
                <a:endParaRPr/>
              </a:p>
            </p:txBody>
          </p:sp>
          <p:sp>
            <p:nvSpPr>
              <p:cNvPr id="154" name="Google Shape;154;p27"/>
              <p:cNvSpPr txBox="1"/>
              <p:nvPr/>
            </p:nvSpPr>
            <p:spPr>
              <a:xfrm>
                <a:off x="6120505" y="5212301"/>
                <a:ext cx="750600" cy="117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City.csv</a:t>
                </a:r>
                <a:endParaRPr/>
              </a:p>
            </p:txBody>
          </p:sp>
        </p:grpSp>
        <p:cxnSp>
          <p:nvCxnSpPr>
            <p:cNvPr id="155" name="Google Shape;155;p27"/>
            <p:cNvCxnSpPr/>
            <p:nvPr/>
          </p:nvCxnSpPr>
          <p:spPr>
            <a:xfrm>
              <a:off x="2624242" y="4379438"/>
              <a:ext cx="1826100" cy="1511400"/>
            </a:xfrm>
            <a:prstGeom prst="straightConnector1">
              <a:avLst/>
            </a:prstGeom>
            <a:noFill/>
            <a:ln cap="flat" cmpd="sng" w="9525">
              <a:solidFill>
                <a:srgbClr val="4472C4"/>
              </a:solidFill>
              <a:prstDash val="solid"/>
              <a:miter lim="800000"/>
              <a:headEnd len="sm" w="sm" type="none"/>
              <a:tailEnd len="med" w="med" type="triangle"/>
            </a:ln>
          </p:spPr>
        </p:cxnSp>
        <p:cxnSp>
          <p:nvCxnSpPr>
            <p:cNvPr id="156" name="Google Shape;156;p27"/>
            <p:cNvCxnSpPr/>
            <p:nvPr/>
          </p:nvCxnSpPr>
          <p:spPr>
            <a:xfrm flipH="1">
              <a:off x="5258626" y="4455645"/>
              <a:ext cx="782400" cy="1256400"/>
            </a:xfrm>
            <a:prstGeom prst="straightConnector1">
              <a:avLst/>
            </a:prstGeom>
            <a:noFill/>
            <a:ln cap="flat" cmpd="sng" w="9525">
              <a:solidFill>
                <a:srgbClr val="4472C4"/>
              </a:solidFill>
              <a:prstDash val="solid"/>
              <a:miter lim="800000"/>
              <a:headEnd len="sm" w="sm" type="none"/>
              <a:tailEnd len="med" w="med" type="triangle"/>
            </a:ln>
          </p:spPr>
        </p:cxnSp>
        <p:cxnSp>
          <p:nvCxnSpPr>
            <p:cNvPr id="157" name="Google Shape;157;p27"/>
            <p:cNvCxnSpPr/>
            <p:nvPr/>
          </p:nvCxnSpPr>
          <p:spPr>
            <a:xfrm>
              <a:off x="3729359" y="4367355"/>
              <a:ext cx="827700" cy="1334100"/>
            </a:xfrm>
            <a:prstGeom prst="straightConnector1">
              <a:avLst/>
            </a:prstGeom>
            <a:noFill/>
            <a:ln cap="flat" cmpd="sng" w="9525">
              <a:solidFill>
                <a:srgbClr val="4472C4"/>
              </a:solidFill>
              <a:prstDash val="solid"/>
              <a:miter lim="800000"/>
              <a:headEnd len="sm" w="sm" type="none"/>
              <a:tailEnd len="med" w="med" type="triangle"/>
            </a:ln>
          </p:spPr>
        </p:cxnSp>
        <p:cxnSp>
          <p:nvCxnSpPr>
            <p:cNvPr id="158" name="Google Shape;158;p27"/>
            <p:cNvCxnSpPr/>
            <p:nvPr/>
          </p:nvCxnSpPr>
          <p:spPr>
            <a:xfrm>
              <a:off x="4861033" y="4457496"/>
              <a:ext cx="0" cy="1167900"/>
            </a:xfrm>
            <a:prstGeom prst="straightConnector1">
              <a:avLst/>
            </a:prstGeom>
            <a:noFill/>
            <a:ln cap="flat" cmpd="sng" w="9525">
              <a:solidFill>
                <a:srgbClr val="4472C4"/>
              </a:solidFill>
              <a:prstDash val="solid"/>
              <a:miter lim="800000"/>
              <a:headEnd len="sm" w="sm" type="none"/>
              <a:tailEnd len="med" w="med" type="triangle"/>
            </a:ln>
          </p:spPr>
        </p:cxnSp>
        <p:sp>
          <p:nvSpPr>
            <p:cNvPr id="159" name="Google Shape;159;p27"/>
            <p:cNvSpPr/>
            <p:nvPr/>
          </p:nvSpPr>
          <p:spPr>
            <a:xfrm>
              <a:off x="4570553" y="5755223"/>
              <a:ext cx="662857" cy="926449"/>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27"/>
            <p:cNvSpPr txBox="1"/>
            <p:nvPr/>
          </p:nvSpPr>
          <p:spPr>
            <a:xfrm>
              <a:off x="4381330" y="6722304"/>
              <a:ext cx="1044000" cy="187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Final cab data</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4294967295" type="ctrTitle"/>
          </p:nvPr>
        </p:nvSpPr>
        <p:spPr>
          <a:xfrm>
            <a:off x="-1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r>
              <a:rPr lang="en" sz="4500">
                <a:solidFill>
                  <a:srgbClr val="FF6600"/>
                </a:solidFill>
              </a:rPr>
              <a:t>Profit </a:t>
            </a:r>
            <a:r>
              <a:rPr lang="en" sz="4500">
                <a:solidFill>
                  <a:srgbClr val="FF6600"/>
                </a:solidFill>
              </a:rPr>
              <a:t>Analysis (for each company)</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66" name="Google Shape;166;p28"/>
          <p:cNvPicPr preferRelativeResize="0"/>
          <p:nvPr/>
        </p:nvPicPr>
        <p:blipFill rotWithShape="1">
          <a:blip r:embed="rId3">
            <a:alphaModFix/>
          </a:blip>
          <a:srcRect b="0" l="0" r="0" t="0"/>
          <a:stretch/>
        </p:blipFill>
        <p:spPr>
          <a:xfrm>
            <a:off x="0" y="4398169"/>
            <a:ext cx="1240632" cy="745331"/>
          </a:xfrm>
          <a:prstGeom prst="rect">
            <a:avLst/>
          </a:prstGeom>
          <a:noFill/>
          <a:ln>
            <a:noFill/>
          </a:ln>
        </p:spPr>
      </p:pic>
      <p:pic>
        <p:nvPicPr>
          <p:cNvPr id="167" name="Google Shape;167;p28"/>
          <p:cNvPicPr preferRelativeResize="0"/>
          <p:nvPr/>
        </p:nvPicPr>
        <p:blipFill>
          <a:blip r:embed="rId4">
            <a:alphaModFix/>
          </a:blip>
          <a:stretch>
            <a:fillRect/>
          </a:stretch>
        </p:blipFill>
        <p:spPr>
          <a:xfrm>
            <a:off x="-100" y="1565725"/>
            <a:ext cx="2944851" cy="1940950"/>
          </a:xfrm>
          <a:prstGeom prst="rect">
            <a:avLst/>
          </a:prstGeom>
          <a:noFill/>
          <a:ln>
            <a:noFill/>
          </a:ln>
        </p:spPr>
      </p:pic>
      <p:pic>
        <p:nvPicPr>
          <p:cNvPr id="168" name="Google Shape;168;p28"/>
          <p:cNvPicPr preferRelativeResize="0"/>
          <p:nvPr/>
        </p:nvPicPr>
        <p:blipFill>
          <a:blip r:embed="rId5">
            <a:alphaModFix/>
          </a:blip>
          <a:stretch>
            <a:fillRect/>
          </a:stretch>
        </p:blipFill>
        <p:spPr>
          <a:xfrm>
            <a:off x="2966588" y="1583000"/>
            <a:ext cx="3210626" cy="1977500"/>
          </a:xfrm>
          <a:prstGeom prst="rect">
            <a:avLst/>
          </a:prstGeom>
          <a:noFill/>
          <a:ln>
            <a:noFill/>
          </a:ln>
        </p:spPr>
      </p:pic>
      <p:pic>
        <p:nvPicPr>
          <p:cNvPr id="169" name="Google Shape;169;p28"/>
          <p:cNvPicPr preferRelativeResize="0"/>
          <p:nvPr/>
        </p:nvPicPr>
        <p:blipFill>
          <a:blip r:embed="rId6">
            <a:alphaModFix/>
          </a:blip>
          <a:stretch>
            <a:fillRect/>
          </a:stretch>
        </p:blipFill>
        <p:spPr>
          <a:xfrm>
            <a:off x="6199075" y="1565725"/>
            <a:ext cx="2944850" cy="1940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4294967295" type="ctrTitle"/>
          </p:nvPr>
        </p:nvSpPr>
        <p:spPr>
          <a:xfrm>
            <a:off x="-1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r>
              <a:rPr lang="en" sz="4500">
                <a:solidFill>
                  <a:srgbClr val="FF6600"/>
                </a:solidFill>
              </a:rPr>
              <a:t>Profit Analysis (Annually)</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75" name="Google Shape;175;p29"/>
          <p:cNvPicPr preferRelativeResize="0"/>
          <p:nvPr/>
        </p:nvPicPr>
        <p:blipFill rotWithShape="1">
          <a:blip r:embed="rId3">
            <a:alphaModFix/>
          </a:blip>
          <a:srcRect b="0" l="0" r="0" t="0"/>
          <a:stretch/>
        </p:blipFill>
        <p:spPr>
          <a:xfrm>
            <a:off x="0" y="4398169"/>
            <a:ext cx="1240632" cy="745331"/>
          </a:xfrm>
          <a:prstGeom prst="rect">
            <a:avLst/>
          </a:prstGeom>
          <a:noFill/>
          <a:ln>
            <a:noFill/>
          </a:ln>
        </p:spPr>
      </p:pic>
      <p:pic>
        <p:nvPicPr>
          <p:cNvPr id="176" name="Google Shape;176;p29"/>
          <p:cNvPicPr preferRelativeResize="0"/>
          <p:nvPr/>
        </p:nvPicPr>
        <p:blipFill>
          <a:blip r:embed="rId4">
            <a:alphaModFix/>
          </a:blip>
          <a:stretch>
            <a:fillRect/>
          </a:stretch>
        </p:blipFill>
        <p:spPr>
          <a:xfrm>
            <a:off x="66726" y="1520700"/>
            <a:ext cx="4114025" cy="2596975"/>
          </a:xfrm>
          <a:prstGeom prst="rect">
            <a:avLst/>
          </a:prstGeom>
          <a:noFill/>
          <a:ln>
            <a:noFill/>
          </a:ln>
        </p:spPr>
      </p:pic>
      <p:pic>
        <p:nvPicPr>
          <p:cNvPr id="177" name="Google Shape;177;p29"/>
          <p:cNvPicPr preferRelativeResize="0"/>
          <p:nvPr/>
        </p:nvPicPr>
        <p:blipFill>
          <a:blip r:embed="rId5">
            <a:alphaModFix/>
          </a:blip>
          <a:stretch>
            <a:fillRect/>
          </a:stretch>
        </p:blipFill>
        <p:spPr>
          <a:xfrm>
            <a:off x="4180750" y="1556525"/>
            <a:ext cx="4198613" cy="2561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4294967295" type="ctrTitle"/>
          </p:nvPr>
        </p:nvSpPr>
        <p:spPr>
          <a:xfrm>
            <a:off x="-1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r>
              <a:rPr lang="en" sz="4500">
                <a:solidFill>
                  <a:srgbClr val="FF6600"/>
                </a:solidFill>
              </a:rPr>
              <a:t>Profit Analysis (City Basis)</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83" name="Google Shape;183;p30"/>
          <p:cNvPicPr preferRelativeResize="0"/>
          <p:nvPr/>
        </p:nvPicPr>
        <p:blipFill rotWithShape="1">
          <a:blip r:embed="rId3">
            <a:alphaModFix/>
          </a:blip>
          <a:srcRect b="0" l="0" r="0" t="0"/>
          <a:stretch/>
        </p:blipFill>
        <p:spPr>
          <a:xfrm>
            <a:off x="0" y="4398169"/>
            <a:ext cx="1240632" cy="745331"/>
          </a:xfrm>
          <a:prstGeom prst="rect">
            <a:avLst/>
          </a:prstGeom>
          <a:noFill/>
          <a:ln>
            <a:noFill/>
          </a:ln>
        </p:spPr>
      </p:pic>
      <p:pic>
        <p:nvPicPr>
          <p:cNvPr id="184" name="Google Shape;184;p30"/>
          <p:cNvPicPr preferRelativeResize="0"/>
          <p:nvPr/>
        </p:nvPicPr>
        <p:blipFill>
          <a:blip r:embed="rId4">
            <a:alphaModFix/>
          </a:blip>
          <a:stretch>
            <a:fillRect/>
          </a:stretch>
        </p:blipFill>
        <p:spPr>
          <a:xfrm>
            <a:off x="-100" y="1520700"/>
            <a:ext cx="5038475" cy="305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4294967295" type="ctrTitle"/>
          </p:nvPr>
        </p:nvSpPr>
        <p:spPr>
          <a:xfrm>
            <a:off x="-1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r>
              <a:rPr lang="en" sz="4500">
                <a:solidFill>
                  <a:srgbClr val="FF6600"/>
                </a:solidFill>
              </a:rPr>
              <a:t>Profit Analysis (Gender Group)</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90" name="Google Shape;190;p31"/>
          <p:cNvPicPr preferRelativeResize="0"/>
          <p:nvPr/>
        </p:nvPicPr>
        <p:blipFill rotWithShape="1">
          <a:blip r:embed="rId3">
            <a:alphaModFix/>
          </a:blip>
          <a:srcRect b="0" l="0" r="0" t="0"/>
          <a:stretch/>
        </p:blipFill>
        <p:spPr>
          <a:xfrm>
            <a:off x="0" y="4398169"/>
            <a:ext cx="1240632" cy="745331"/>
          </a:xfrm>
          <a:prstGeom prst="rect">
            <a:avLst/>
          </a:prstGeom>
          <a:noFill/>
          <a:ln>
            <a:noFill/>
          </a:ln>
        </p:spPr>
      </p:pic>
      <p:pic>
        <p:nvPicPr>
          <p:cNvPr id="191" name="Google Shape;191;p31"/>
          <p:cNvPicPr preferRelativeResize="0"/>
          <p:nvPr/>
        </p:nvPicPr>
        <p:blipFill>
          <a:blip r:embed="rId4">
            <a:alphaModFix/>
          </a:blip>
          <a:stretch>
            <a:fillRect/>
          </a:stretch>
        </p:blipFill>
        <p:spPr>
          <a:xfrm>
            <a:off x="34376" y="1580075"/>
            <a:ext cx="4474350" cy="2758725"/>
          </a:xfrm>
          <a:prstGeom prst="rect">
            <a:avLst/>
          </a:prstGeom>
          <a:noFill/>
          <a:ln>
            <a:noFill/>
          </a:ln>
        </p:spPr>
      </p:pic>
      <p:sp>
        <p:nvSpPr>
          <p:cNvPr id="192" name="Google Shape;192;p31"/>
          <p:cNvSpPr txBox="1"/>
          <p:nvPr/>
        </p:nvSpPr>
        <p:spPr>
          <a:xfrm>
            <a:off x="4755300" y="1609375"/>
            <a:ext cx="3954600" cy="290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The Gap is not much; however, there seems to be a bigger percentage in male users than female.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idx="4294967295" type="ctrTitle"/>
          </p:nvPr>
        </p:nvSpPr>
        <p:spPr>
          <a:xfrm>
            <a:off x="-1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r>
              <a:rPr lang="en" sz="4500">
                <a:solidFill>
                  <a:srgbClr val="FF6600"/>
                </a:solidFill>
              </a:rPr>
              <a:t>Profit Analysis (Age Group)</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198" name="Google Shape;198;p32"/>
          <p:cNvPicPr preferRelativeResize="0"/>
          <p:nvPr/>
        </p:nvPicPr>
        <p:blipFill rotWithShape="1">
          <a:blip r:embed="rId3">
            <a:alphaModFix/>
          </a:blip>
          <a:srcRect b="0" l="0" r="0" t="0"/>
          <a:stretch/>
        </p:blipFill>
        <p:spPr>
          <a:xfrm>
            <a:off x="0" y="4398169"/>
            <a:ext cx="1240632" cy="745331"/>
          </a:xfrm>
          <a:prstGeom prst="rect">
            <a:avLst/>
          </a:prstGeom>
          <a:noFill/>
          <a:ln>
            <a:noFill/>
          </a:ln>
        </p:spPr>
      </p:pic>
      <p:pic>
        <p:nvPicPr>
          <p:cNvPr id="199" name="Google Shape;199;p32"/>
          <p:cNvPicPr preferRelativeResize="0"/>
          <p:nvPr/>
        </p:nvPicPr>
        <p:blipFill>
          <a:blip r:embed="rId4">
            <a:alphaModFix/>
          </a:blip>
          <a:stretch>
            <a:fillRect/>
          </a:stretch>
        </p:blipFill>
        <p:spPr>
          <a:xfrm>
            <a:off x="-99" y="1520700"/>
            <a:ext cx="4638276" cy="2871950"/>
          </a:xfrm>
          <a:prstGeom prst="rect">
            <a:avLst/>
          </a:prstGeom>
          <a:noFill/>
          <a:ln>
            <a:noFill/>
          </a:ln>
        </p:spPr>
      </p:pic>
      <p:sp>
        <p:nvSpPr>
          <p:cNvPr id="200" name="Google Shape;200;p32"/>
          <p:cNvSpPr txBox="1"/>
          <p:nvPr/>
        </p:nvSpPr>
        <p:spPr>
          <a:xfrm>
            <a:off x="4981750" y="1730675"/>
            <a:ext cx="3671700" cy="272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For the Age group </a:t>
            </a:r>
            <a:r>
              <a:rPr lang="en">
                <a:latin typeface="Calibri"/>
                <a:ea typeface="Calibri"/>
                <a:cs typeface="Calibri"/>
                <a:sym typeface="Calibri"/>
              </a:rPr>
              <a:t>there</a:t>
            </a:r>
            <a:r>
              <a:rPr lang="en">
                <a:latin typeface="Calibri"/>
                <a:ea typeface="Calibri"/>
                <a:cs typeface="Calibri"/>
                <a:sym typeface="Calibri"/>
              </a:rPr>
              <a:t> isn’t a much change since they are all around the same percent.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4294967295" type="ctrTitle"/>
          </p:nvPr>
        </p:nvSpPr>
        <p:spPr>
          <a:xfrm>
            <a:off x="-100" y="0"/>
            <a:ext cx="9144000" cy="15207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Calibri"/>
              <a:buNone/>
            </a:pPr>
            <a:r>
              <a:rPr lang="en" sz="4500">
                <a:solidFill>
                  <a:srgbClr val="FF6600"/>
                </a:solidFill>
              </a:rPr>
              <a:t>Recommendation</a:t>
            </a: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br>
              <a:rPr b="0" i="0" lang="en" sz="4500" u="none" cap="none" strike="noStrike">
                <a:solidFill>
                  <a:schemeClr val="dk1"/>
                </a:solidFill>
                <a:latin typeface="Calibri"/>
                <a:ea typeface="Calibri"/>
                <a:cs typeface="Calibri"/>
                <a:sym typeface="Calibri"/>
              </a:rPr>
            </a:br>
            <a:endParaRPr b="1" sz="1550"/>
          </a:p>
        </p:txBody>
      </p:sp>
      <p:pic>
        <p:nvPicPr>
          <p:cNvPr id="206" name="Google Shape;206;p33"/>
          <p:cNvPicPr preferRelativeResize="0"/>
          <p:nvPr/>
        </p:nvPicPr>
        <p:blipFill rotWithShape="1">
          <a:blip r:embed="rId3">
            <a:alphaModFix/>
          </a:blip>
          <a:srcRect b="0" l="0" r="0" t="0"/>
          <a:stretch/>
        </p:blipFill>
        <p:spPr>
          <a:xfrm>
            <a:off x="0" y="4398169"/>
            <a:ext cx="1240632" cy="745331"/>
          </a:xfrm>
          <a:prstGeom prst="rect">
            <a:avLst/>
          </a:prstGeom>
          <a:noFill/>
          <a:ln>
            <a:noFill/>
          </a:ln>
        </p:spPr>
      </p:pic>
      <p:sp>
        <p:nvSpPr>
          <p:cNvPr id="207" name="Google Shape;207;p33"/>
          <p:cNvSpPr txBox="1"/>
          <p:nvPr/>
        </p:nvSpPr>
        <p:spPr>
          <a:xfrm>
            <a:off x="622725" y="1827725"/>
            <a:ext cx="7674900" cy="24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alibri"/>
                <a:ea typeface="Calibri"/>
                <a:cs typeface="Calibri"/>
                <a:sym typeface="Calibri"/>
              </a:rPr>
              <a:t>I strongly </a:t>
            </a:r>
            <a:r>
              <a:rPr b="1" lang="en" sz="1500">
                <a:latin typeface="Calibri"/>
                <a:ea typeface="Calibri"/>
                <a:cs typeface="Calibri"/>
                <a:sym typeface="Calibri"/>
              </a:rPr>
              <a:t>believe</a:t>
            </a:r>
            <a:r>
              <a:rPr b="1" lang="en" sz="1500">
                <a:latin typeface="Calibri"/>
                <a:ea typeface="Calibri"/>
                <a:cs typeface="Calibri"/>
                <a:sym typeface="Calibri"/>
              </a:rPr>
              <a:t> that it is </a:t>
            </a:r>
            <a:r>
              <a:rPr b="1" lang="en" sz="1500">
                <a:latin typeface="Calibri"/>
                <a:ea typeface="Calibri"/>
                <a:cs typeface="Calibri"/>
                <a:sym typeface="Calibri"/>
              </a:rPr>
              <a:t>important to consider the following factors:</a:t>
            </a:r>
            <a:endParaRPr b="1" sz="15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age group does not affect the profits for either side due to a percentage that is very similar for the four age groups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Yellow Cabs are mostly used more in general.</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Some of the data corresponds to the factor of having great areas in different cities and most of them low compared to a few cities.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use in both Genders differs by 4.00%</a:t>
            </a:r>
            <a:endParaRPr sz="1300">
              <a:latin typeface="Calibri"/>
              <a:ea typeface="Calibri"/>
              <a:cs typeface="Calibri"/>
              <a:sym typeface="Calibri"/>
            </a:endParaRPr>
          </a:p>
          <a:p>
            <a:pPr indent="0" lvl="0" marL="0" rtl="0" algn="l">
              <a:spcBef>
                <a:spcPts val="0"/>
              </a:spcBef>
              <a:spcAft>
                <a:spcPts val="0"/>
              </a:spcAft>
              <a:buNone/>
            </a:pPr>
            <a:r>
              <a:rPr b="1" lang="en" sz="1500">
                <a:latin typeface="Calibri"/>
                <a:ea typeface="Calibri"/>
                <a:cs typeface="Calibri"/>
                <a:sym typeface="Calibri"/>
              </a:rPr>
              <a:t>Conclusion:</a:t>
            </a:r>
            <a:endParaRPr b="1" sz="15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The Yellow Cab company is the most profitable company based on the give data.</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