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65" r:id="rId5"/>
    <p:sldId id="258" r:id="rId6"/>
    <p:sldId id="260" r:id="rId7"/>
    <p:sldId id="261" r:id="rId8"/>
    <p:sldId id="262" r:id="rId9"/>
    <p:sldId id="263" r:id="rId10"/>
    <p:sldId id="269" r:id="rId11"/>
    <p:sldId id="271" r:id="rId12"/>
    <p:sldId id="282" r:id="rId13"/>
    <p:sldId id="28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ĞUR SELİM ÖZEN" initials="USÖ" lastIdx="1" clrIdx="0">
    <p:extLst>
      <p:ext uri="{19B8F6BF-5375-455C-9EA6-DF929625EA0E}">
        <p15:presenceInfo xmlns:p15="http://schemas.microsoft.com/office/powerpoint/2012/main" userId="UĞUR SELİM ÖZ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76" autoAdjust="0"/>
    <p:restoredTop sz="94681"/>
  </p:normalViewPr>
  <p:slideViewPr>
    <p:cSldViewPr snapToGrid="0" snapToObjects="1" showGuides="1">
      <p:cViewPr>
        <p:scale>
          <a:sx n="110" d="100"/>
          <a:sy n="110" d="100"/>
        </p:scale>
        <p:origin x="858" y="480"/>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10/10/2021</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10/10/2021</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10/10/2021</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10/10/2021</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10/10/2021</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10/10/2021</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10/10/2021</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10/10/2021</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10/10/2021</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10/10/2021</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10/10/2021</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10/10/2021</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808000" cy="2539157"/>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p>
          <a:p>
            <a:r>
              <a:rPr lang="tr-TR" sz="2500" dirty="0">
                <a:solidFill>
                  <a:srgbClr val="FF6600"/>
                </a:solidFill>
              </a:rPr>
              <a:t>Data Science </a:t>
            </a:r>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tr-TR" sz="2500" dirty="0">
                <a:solidFill>
                  <a:srgbClr val="FF6600"/>
                </a:solidFill>
              </a:rPr>
              <a:t>1</a:t>
            </a:r>
            <a:r>
              <a:rPr lang="en-US" sz="2500" dirty="0">
                <a:solidFill>
                  <a:srgbClr val="FF6600"/>
                </a:solidFill>
              </a:rPr>
              <a:t>0-</a:t>
            </a:r>
            <a:r>
              <a:rPr lang="tr-TR" sz="2500" dirty="0">
                <a:solidFill>
                  <a:srgbClr val="FF6600"/>
                </a:solidFill>
              </a:rPr>
              <a:t>Oct</a:t>
            </a:r>
            <a:r>
              <a:rPr lang="en-US" sz="2500" dirty="0">
                <a:solidFill>
                  <a:srgbClr val="FF6600"/>
                </a:solidFill>
              </a:rPr>
              <a:t>-2021</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EE2ADCB-2F26-A940-B4CA-11022847FAA2}"/>
              </a:ext>
            </a:extLst>
          </p:cNvPr>
          <p:cNvSpPr/>
          <p:nvPr/>
        </p:nvSpPr>
        <p:spPr>
          <a:xfrm>
            <a:off x="0" y="-13733"/>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tr-TR" sz="4400" b="1" dirty="0">
                <a:solidFill>
                  <a:schemeClr val="accent2"/>
                </a:solidFill>
                <a:latin typeface="+mj-lt"/>
              </a:rPr>
              <a:t>Total Travelled in KM Analysis</a:t>
            </a:r>
            <a:endParaRPr lang="en-US" sz="4400" b="1" dirty="0">
              <a:solidFill>
                <a:schemeClr val="accent2"/>
              </a:solidFill>
              <a:latin typeface="+mj-lt"/>
            </a:endParaRPr>
          </a:p>
        </p:txBody>
      </p:sp>
      <p:pic>
        <p:nvPicPr>
          <p:cNvPr id="3" name="Resim 2">
            <a:extLst>
              <a:ext uri="{FF2B5EF4-FFF2-40B4-BE49-F238E27FC236}">
                <a16:creationId xmlns:a16="http://schemas.microsoft.com/office/drawing/2014/main" id="{A75265E4-8482-4358-BD27-FC4F245BFA57}"/>
              </a:ext>
            </a:extLst>
          </p:cNvPr>
          <p:cNvPicPr>
            <a:picLocks noChangeAspect="1"/>
          </p:cNvPicPr>
          <p:nvPr/>
        </p:nvPicPr>
        <p:blipFill>
          <a:blip r:embed="rId2"/>
          <a:stretch>
            <a:fillRect/>
          </a:stretch>
        </p:blipFill>
        <p:spPr>
          <a:xfrm>
            <a:off x="0" y="1930270"/>
            <a:ext cx="6045356" cy="3253839"/>
          </a:xfrm>
          <a:prstGeom prst="rect">
            <a:avLst/>
          </a:prstGeom>
        </p:spPr>
      </p:pic>
      <p:pic>
        <p:nvPicPr>
          <p:cNvPr id="5" name="Resim 4">
            <a:extLst>
              <a:ext uri="{FF2B5EF4-FFF2-40B4-BE49-F238E27FC236}">
                <a16:creationId xmlns:a16="http://schemas.microsoft.com/office/drawing/2014/main" id="{FF8B764A-FF42-4A05-922F-37AB1F49A66D}"/>
              </a:ext>
            </a:extLst>
          </p:cNvPr>
          <p:cNvPicPr>
            <a:picLocks noChangeAspect="1"/>
          </p:cNvPicPr>
          <p:nvPr/>
        </p:nvPicPr>
        <p:blipFill>
          <a:blip r:embed="rId3"/>
          <a:stretch>
            <a:fillRect/>
          </a:stretch>
        </p:blipFill>
        <p:spPr>
          <a:xfrm>
            <a:off x="6331131" y="1930269"/>
            <a:ext cx="5860869" cy="3253839"/>
          </a:xfrm>
          <a:prstGeom prst="rect">
            <a:avLst/>
          </a:prstGeom>
        </p:spPr>
      </p:pic>
      <p:sp>
        <p:nvSpPr>
          <p:cNvPr id="18" name="Title 1">
            <a:extLst>
              <a:ext uri="{FF2B5EF4-FFF2-40B4-BE49-F238E27FC236}">
                <a16:creationId xmlns:a16="http://schemas.microsoft.com/office/drawing/2014/main" id="{19FB438F-8FF2-4F8E-9157-76ACFD8F52B7}"/>
              </a:ext>
            </a:extLst>
          </p:cNvPr>
          <p:cNvSpPr>
            <a:spLocks noGrp="1"/>
          </p:cNvSpPr>
          <p:nvPr>
            <p:ph type="title"/>
          </p:nvPr>
        </p:nvSpPr>
        <p:spPr>
          <a:xfrm>
            <a:off x="0" y="6820988"/>
            <a:ext cx="12192000" cy="45719"/>
          </a:xfrm>
        </p:spPr>
        <p:txBody>
          <a:bodyPr vert="horz" lIns="91440" tIns="45720" rIns="91440" bIns="45720" rtlCol="0" anchor="ctr">
            <a:normAutofit fontScale="90000"/>
          </a:bodyPr>
          <a:lstStyle/>
          <a:p>
            <a:r>
              <a:rPr lang="en-US" sz="1300" b="1" dirty="0"/>
              <a:t>⚫ As seen from this Pie Chart; On the basis of cities, the most travelled in KM are New York, Chicago, Los Angeles, Washington and Boston.</a:t>
            </a:r>
            <a:br>
              <a:rPr lang="en-US" b="1" dirty="0"/>
            </a:br>
            <a:br>
              <a:rPr lang="tr-TR" sz="1200" b="1" dirty="0"/>
            </a:br>
            <a:r>
              <a:rPr lang="en-US" sz="1300" b="1" dirty="0"/>
              <a:t>⚫ As seen from this Pie Chart; The total travelled in KM for Yellow Cab is approximately 3 times that of Pink Cab.</a:t>
            </a:r>
            <a:br>
              <a:rPr lang="en-US" b="1" dirty="0"/>
            </a:br>
            <a:br>
              <a:rPr lang="en-US" b="1" dirty="0"/>
            </a:br>
            <a:endParaRPr lang="en-US" sz="1200" b="1" dirty="0"/>
          </a:p>
        </p:txBody>
      </p:sp>
    </p:spTree>
    <p:extLst>
      <p:ext uri="{BB962C8B-B14F-4D97-AF65-F5344CB8AC3E}">
        <p14:creationId xmlns:p14="http://schemas.microsoft.com/office/powerpoint/2010/main" val="3036647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386AC7E-BCF1-DB4E-BB4E-37D812E2A37F}"/>
              </a:ext>
            </a:extLst>
          </p:cNvPr>
          <p:cNvSpPr/>
          <p:nvPr/>
        </p:nvSpPr>
        <p:spPr>
          <a:xfrm>
            <a:off x="339633" y="365125"/>
            <a:ext cx="11556275" cy="1036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nSpc>
                <a:spcPct val="90000"/>
              </a:lnSpc>
              <a:spcBef>
                <a:spcPct val="0"/>
              </a:spcBef>
              <a:spcAft>
                <a:spcPts val="600"/>
              </a:spcAft>
            </a:pPr>
            <a:r>
              <a:rPr lang="en-US" sz="5200" b="1" kern="1200" dirty="0">
                <a:solidFill>
                  <a:schemeClr val="tx1"/>
                </a:solidFill>
                <a:latin typeface="+mj-lt"/>
                <a:ea typeface="+mj-ea"/>
                <a:cs typeface="+mj-cs"/>
              </a:rPr>
              <a:t>  Average Profit per Travelled in KM Analysis</a:t>
            </a:r>
            <a:endParaRPr lang="en-US" sz="5200" kern="1200" dirty="0">
              <a:solidFill>
                <a:schemeClr val="tx1"/>
              </a:solidFill>
              <a:latin typeface="+mj-lt"/>
              <a:ea typeface="+mj-ea"/>
              <a:cs typeface="+mj-cs"/>
            </a:endParaRPr>
          </a:p>
        </p:txBody>
      </p:sp>
      <p:pic>
        <p:nvPicPr>
          <p:cNvPr id="9" name="Resim 8">
            <a:extLst>
              <a:ext uri="{FF2B5EF4-FFF2-40B4-BE49-F238E27FC236}">
                <a16:creationId xmlns:a16="http://schemas.microsoft.com/office/drawing/2014/main" id="{0E341820-C79F-4248-A838-5F7624AC4A66}"/>
              </a:ext>
            </a:extLst>
          </p:cNvPr>
          <p:cNvPicPr>
            <a:picLocks noChangeAspect="1"/>
          </p:cNvPicPr>
          <p:nvPr/>
        </p:nvPicPr>
        <p:blipFill>
          <a:blip r:embed="rId2"/>
          <a:stretch>
            <a:fillRect/>
          </a:stretch>
        </p:blipFill>
        <p:spPr>
          <a:xfrm>
            <a:off x="-1" y="2080714"/>
            <a:ext cx="5828261" cy="3176402"/>
          </a:xfrm>
          <a:prstGeom prst="rect">
            <a:avLst/>
          </a:prstGeom>
        </p:spPr>
      </p:pic>
      <p:pic>
        <p:nvPicPr>
          <p:cNvPr id="3" name="Resim 2">
            <a:extLst>
              <a:ext uri="{FF2B5EF4-FFF2-40B4-BE49-F238E27FC236}">
                <a16:creationId xmlns:a16="http://schemas.microsoft.com/office/drawing/2014/main" id="{679451C3-2961-497E-9F2B-5637991C766E}"/>
              </a:ext>
            </a:extLst>
          </p:cNvPr>
          <p:cNvPicPr>
            <a:picLocks noChangeAspect="1"/>
          </p:cNvPicPr>
          <p:nvPr/>
        </p:nvPicPr>
        <p:blipFill>
          <a:blip r:embed="rId3"/>
          <a:stretch>
            <a:fillRect/>
          </a:stretch>
        </p:blipFill>
        <p:spPr>
          <a:xfrm>
            <a:off x="5828260" y="2007754"/>
            <a:ext cx="6360691" cy="3466576"/>
          </a:xfrm>
          <a:prstGeom prst="rect">
            <a:avLst/>
          </a:prstGeom>
        </p:spPr>
      </p:pic>
      <p:sp>
        <p:nvSpPr>
          <p:cNvPr id="11" name="Title 1">
            <a:extLst>
              <a:ext uri="{FF2B5EF4-FFF2-40B4-BE49-F238E27FC236}">
                <a16:creationId xmlns:a16="http://schemas.microsoft.com/office/drawing/2014/main" id="{20E03AC8-8D61-40A0-94FF-CCFD582F57DE}"/>
              </a:ext>
            </a:extLst>
          </p:cNvPr>
          <p:cNvSpPr>
            <a:spLocks noGrp="1"/>
          </p:cNvSpPr>
          <p:nvPr>
            <p:ph type="title"/>
          </p:nvPr>
        </p:nvSpPr>
        <p:spPr>
          <a:xfrm>
            <a:off x="0" y="6820988"/>
            <a:ext cx="12192000" cy="45719"/>
          </a:xfrm>
        </p:spPr>
        <p:txBody>
          <a:bodyPr vert="horz" lIns="91440" tIns="45720" rIns="91440" bIns="45720" rtlCol="0" anchor="ctr">
            <a:normAutofit fontScale="90000"/>
          </a:bodyPr>
          <a:lstStyle/>
          <a:p>
            <a:r>
              <a:rPr lang="en-US" sz="1300" b="1" dirty="0"/>
              <a:t>⚫ As seen from this Pie Chart; The average profit per travelled in KM by companies is approximately equal.</a:t>
            </a:r>
            <a:br>
              <a:rPr lang="en-US" b="1" dirty="0"/>
            </a:br>
            <a:br>
              <a:rPr lang="tr-TR" sz="1200" b="1" dirty="0"/>
            </a:br>
            <a:r>
              <a:rPr lang="en-US" sz="1300" b="1" dirty="0"/>
              <a:t>⚫ As seen from this Pie Chart; The average profit per travelled in KM by cities is approximately equal.</a:t>
            </a:r>
            <a:br>
              <a:rPr lang="en-US" b="1" dirty="0"/>
            </a:br>
            <a:br>
              <a:rPr lang="en-US" b="1" dirty="0"/>
            </a:br>
            <a:endParaRPr lang="en-US" sz="1200" b="1" dirty="0"/>
          </a:p>
        </p:txBody>
      </p:sp>
    </p:spTree>
    <p:extLst>
      <p:ext uri="{BB962C8B-B14F-4D97-AF65-F5344CB8AC3E}">
        <p14:creationId xmlns:p14="http://schemas.microsoft.com/office/powerpoint/2010/main" val="2996844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386AC7E-BCF1-DB4E-BB4E-37D812E2A37F}"/>
              </a:ext>
            </a:extLst>
          </p:cNvPr>
          <p:cNvSpPr/>
          <p:nvPr/>
        </p:nvSpPr>
        <p:spPr>
          <a:xfrm>
            <a:off x="339633" y="365125"/>
            <a:ext cx="11556275" cy="1036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nSpc>
                <a:spcPct val="90000"/>
              </a:lnSpc>
              <a:spcBef>
                <a:spcPct val="0"/>
              </a:spcBef>
              <a:spcAft>
                <a:spcPts val="600"/>
              </a:spcAft>
            </a:pPr>
            <a:r>
              <a:rPr lang="en-US" sz="5200" b="1" kern="1200" dirty="0">
                <a:solidFill>
                  <a:schemeClr val="tx1"/>
                </a:solidFill>
                <a:latin typeface="+mj-lt"/>
                <a:ea typeface="+mj-ea"/>
                <a:cs typeface="+mj-cs"/>
              </a:rPr>
              <a:t>  </a:t>
            </a:r>
            <a:r>
              <a:rPr lang="tr-TR" sz="5200" b="1" kern="1200" dirty="0">
                <a:solidFill>
                  <a:schemeClr val="tx1"/>
                </a:solidFill>
                <a:latin typeface="+mj-lt"/>
                <a:ea typeface="+mj-ea"/>
                <a:cs typeface="+mj-cs"/>
              </a:rPr>
              <a:t> Users Payment Preference </a:t>
            </a:r>
            <a:r>
              <a:rPr lang="en-US" sz="5200" b="1" kern="1200" dirty="0">
                <a:solidFill>
                  <a:schemeClr val="tx1"/>
                </a:solidFill>
                <a:latin typeface="+mj-lt"/>
                <a:ea typeface="+mj-ea"/>
                <a:cs typeface="+mj-cs"/>
              </a:rPr>
              <a:t>Analysis</a:t>
            </a:r>
            <a:endParaRPr lang="en-US" sz="5200" kern="1200" dirty="0">
              <a:solidFill>
                <a:schemeClr val="tx1"/>
              </a:solidFill>
              <a:latin typeface="+mj-lt"/>
              <a:ea typeface="+mj-ea"/>
              <a:cs typeface="+mj-cs"/>
            </a:endParaRPr>
          </a:p>
        </p:txBody>
      </p:sp>
      <p:pic>
        <p:nvPicPr>
          <p:cNvPr id="4" name="Resim 3">
            <a:extLst>
              <a:ext uri="{FF2B5EF4-FFF2-40B4-BE49-F238E27FC236}">
                <a16:creationId xmlns:a16="http://schemas.microsoft.com/office/drawing/2014/main" id="{18DF235C-19B9-4848-9E43-9AA8ADF34827}"/>
              </a:ext>
            </a:extLst>
          </p:cNvPr>
          <p:cNvPicPr>
            <a:picLocks noChangeAspect="1"/>
          </p:cNvPicPr>
          <p:nvPr/>
        </p:nvPicPr>
        <p:blipFill>
          <a:blip r:embed="rId2"/>
          <a:stretch>
            <a:fillRect/>
          </a:stretch>
        </p:blipFill>
        <p:spPr>
          <a:xfrm>
            <a:off x="2283095" y="1803029"/>
            <a:ext cx="7215853" cy="3935920"/>
          </a:xfrm>
          <a:prstGeom prst="rect">
            <a:avLst/>
          </a:prstGeom>
        </p:spPr>
      </p:pic>
      <p:sp>
        <p:nvSpPr>
          <p:cNvPr id="10" name="Title 1">
            <a:extLst>
              <a:ext uri="{FF2B5EF4-FFF2-40B4-BE49-F238E27FC236}">
                <a16:creationId xmlns:a16="http://schemas.microsoft.com/office/drawing/2014/main" id="{C70C474F-F2BD-4A4F-9A8F-841653A9F22C}"/>
              </a:ext>
            </a:extLst>
          </p:cNvPr>
          <p:cNvSpPr txBox="1">
            <a:spLocks/>
          </p:cNvSpPr>
          <p:nvPr/>
        </p:nvSpPr>
        <p:spPr>
          <a:xfrm>
            <a:off x="0" y="6148251"/>
            <a:ext cx="12192000" cy="718457"/>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500" b="1" dirty="0"/>
              <a:t>⚫ As seen from this Pie Chart; Considering the payment preferences of all users, the credit card- cash payment ratio is 3 to 2.</a:t>
            </a:r>
          </a:p>
          <a:p>
            <a:br>
              <a:rPr lang="en-US" b="1" dirty="0"/>
            </a:br>
            <a:endParaRPr lang="en-US" sz="1200" b="1" dirty="0"/>
          </a:p>
        </p:txBody>
      </p:sp>
    </p:spTree>
    <p:extLst>
      <p:ext uri="{BB962C8B-B14F-4D97-AF65-F5344CB8AC3E}">
        <p14:creationId xmlns:p14="http://schemas.microsoft.com/office/powerpoint/2010/main" val="199856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XYZ is a private equity firm in US. Due to remarkable growth in the Cab Industry in last few years and multiple key players in the market, it is planning for an investment in Cab industry. </a:t>
            </a:r>
          </a:p>
          <a:p>
            <a:pPr marL="0" indent="0">
              <a:buNone/>
            </a:pPr>
            <a:endParaRPr lang="en-US" sz="1800" dirty="0"/>
          </a:p>
          <a:p>
            <a:r>
              <a:rPr lang="en-US" sz="1800" dirty="0"/>
              <a:t>Objective : Provide actionable insights to help XYZ firm in identifying the right company for making investment.</a:t>
            </a:r>
          </a:p>
          <a:p>
            <a:endParaRPr lang="en-US" sz="1800" dirty="0"/>
          </a:p>
          <a:p>
            <a:pPr marL="0" indent="0">
              <a:buNone/>
            </a:pPr>
            <a:r>
              <a:rPr lang="en-US" sz="1800" dirty="0"/>
              <a:t>The analysis has been divided into four parts: </a:t>
            </a:r>
          </a:p>
          <a:p>
            <a:r>
              <a:rPr lang="en-US" sz="1800" dirty="0"/>
              <a:t>Data Understanding </a:t>
            </a:r>
          </a:p>
          <a:p>
            <a:r>
              <a:rPr lang="en-US" sz="1800" dirty="0"/>
              <a:t>Forecasting profit and number of rides for each cab type </a:t>
            </a:r>
          </a:p>
          <a:p>
            <a:r>
              <a:rPr lang="en-US" sz="1800" dirty="0"/>
              <a:t>Finding the most profitable Cab company </a:t>
            </a:r>
          </a:p>
          <a:p>
            <a:r>
              <a:rPr lang="en-US" sz="1800" dirty="0"/>
              <a:t>Recommendations for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a:t>
            </a:r>
            <a:r>
              <a:rPr lang="tr-TR" sz="3500" b="1" dirty="0">
                <a:solidFill>
                  <a:schemeClr val="accent2"/>
                </a:solidFill>
                <a:latin typeface="Calibri" panose="020F0502020204030204" pitchFamily="34" charset="0"/>
                <a:cs typeface="Calibri" panose="020F0502020204030204" pitchFamily="34" charset="0"/>
              </a:rPr>
              <a:t> </a:t>
            </a:r>
            <a:r>
              <a:rPr lang="en-US" sz="3500" b="1" dirty="0">
                <a:solidFill>
                  <a:schemeClr val="accent2"/>
                </a:solidFill>
                <a:latin typeface="Calibri" panose="020F0502020204030204" pitchFamily="34" charset="0"/>
                <a:cs typeface="Calibri" panose="020F0502020204030204" pitchFamily="34" charset="0"/>
              </a:rPr>
              <a:t>G2M(</a:t>
            </a:r>
            <a:r>
              <a:rPr lang="tr-TR" sz="3500" b="1" dirty="0">
                <a:solidFill>
                  <a:schemeClr val="accent2"/>
                </a:solidFill>
                <a:latin typeface="Calibri" panose="020F0502020204030204" pitchFamily="34" charset="0"/>
                <a:cs typeface="Calibri" panose="020F0502020204030204" pitchFamily="34" charset="0"/>
              </a:rPr>
              <a:t>C</a:t>
            </a:r>
            <a:r>
              <a:rPr lang="en-US" sz="3500" b="1" dirty="0">
                <a:solidFill>
                  <a:schemeClr val="accent2"/>
                </a:solidFill>
                <a:latin typeface="Calibri" panose="020F0502020204030204" pitchFamily="34" charset="0"/>
                <a:cs typeface="Calibri" panose="020F0502020204030204" pitchFamily="34" charset="0"/>
              </a:rPr>
              <a:t>ab </a:t>
            </a:r>
            <a:r>
              <a:rPr lang="tr-TR" sz="3500" b="1" dirty="0">
                <a:solidFill>
                  <a:schemeClr val="accent2"/>
                </a:solidFill>
                <a:latin typeface="Calibri" panose="020F0502020204030204" pitchFamily="34" charset="0"/>
                <a:cs typeface="Calibri" panose="020F0502020204030204" pitchFamily="34" charset="0"/>
              </a:rPr>
              <a:t>I</a:t>
            </a:r>
            <a:r>
              <a:rPr lang="en-US" sz="3500" b="1" dirty="0">
                <a:solidFill>
                  <a:schemeClr val="accent2"/>
                </a:solidFill>
                <a:latin typeface="Calibri" panose="020F0502020204030204" pitchFamily="34" charset="0"/>
                <a:cs typeface="Calibri" panose="020F0502020204030204" pitchFamily="34" charset="0"/>
              </a:rPr>
              <a:t>ndustry) </a:t>
            </a:r>
            <a:r>
              <a:rPr lang="tr-TR" sz="3500" b="1" dirty="0">
                <a:solidFill>
                  <a:schemeClr val="accent2"/>
                </a:solidFill>
                <a:latin typeface="Calibri" panose="020F0502020204030204" pitchFamily="34" charset="0"/>
                <a:cs typeface="Calibri" panose="020F0502020204030204" pitchFamily="34" charset="0"/>
              </a:rPr>
              <a:t>C</a:t>
            </a:r>
            <a:r>
              <a:rPr lang="en-US" sz="3500" b="1" dirty="0">
                <a:solidFill>
                  <a:schemeClr val="accent2"/>
                </a:solidFill>
                <a:latin typeface="Calibri" panose="020F0502020204030204" pitchFamily="34" charset="0"/>
                <a:cs typeface="Calibri" panose="020F0502020204030204" pitchFamily="34" charset="0"/>
              </a:rPr>
              <a:t>ase </a:t>
            </a:r>
            <a:r>
              <a:rPr lang="tr-TR" sz="3500" b="1" dirty="0">
                <a:solidFill>
                  <a:schemeClr val="accent2"/>
                </a:solidFill>
                <a:latin typeface="Calibri" panose="020F0502020204030204" pitchFamily="34" charset="0"/>
                <a:cs typeface="Calibri" panose="020F0502020204030204" pitchFamily="34" charset="0"/>
              </a:rPr>
              <a:t>S</a:t>
            </a:r>
            <a:r>
              <a:rPr lang="en-US" sz="3500" b="1" dirty="0">
                <a:solidFill>
                  <a:schemeClr val="accent2"/>
                </a:solidFill>
                <a:latin typeface="Calibri" panose="020F0502020204030204" pitchFamily="34" charset="0"/>
                <a:cs typeface="Calibri" panose="020F0502020204030204" pitchFamily="34" charset="0"/>
              </a:rPr>
              <a:t>tudy</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7841506" cy="5078313"/>
          </a:xfrm>
          <a:prstGeom prst="rect">
            <a:avLst/>
          </a:prstGeom>
          <a:noFill/>
        </p:spPr>
        <p:txBody>
          <a:bodyPr wrap="non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2</a:t>
            </a:r>
            <a:r>
              <a:rPr lang="tr-TR" dirty="0"/>
              <a:t>0</a:t>
            </a:r>
            <a:r>
              <a:rPr lang="en-US" dirty="0"/>
              <a:t> Features( including </a:t>
            </a:r>
            <a:r>
              <a:rPr lang="tr-TR" dirty="0"/>
              <a:t>6</a:t>
            </a:r>
            <a:r>
              <a:rPr lang="en-US" dirty="0"/>
              <a:t> derived features)</a:t>
            </a:r>
          </a:p>
          <a:p>
            <a:pPr marL="285750" indent="-285750">
              <a:buFont typeface="Arial" panose="020B0604020202020204" pitchFamily="34" charset="0"/>
              <a:buChar char="•"/>
            </a:pPr>
            <a:r>
              <a:rPr lang="en-US" dirty="0"/>
              <a:t>Timeframe of the data: 2016-01-31 to 2018-12-31</a:t>
            </a:r>
          </a:p>
          <a:p>
            <a:pPr marL="285750" indent="-285750">
              <a:buFont typeface="Arial" panose="020B0604020202020204" pitchFamily="34" charset="0"/>
              <a:buChar char="•"/>
            </a:pPr>
            <a:r>
              <a:rPr lang="en-US" dirty="0"/>
              <a:t>Total data points :35</a:t>
            </a:r>
            <a:r>
              <a:rPr lang="tr-TR" dirty="0"/>
              <a:t>9</a:t>
            </a:r>
            <a:r>
              <a:rPr lang="en-US" dirty="0"/>
              <a:t>,</a:t>
            </a:r>
            <a:r>
              <a:rPr lang="tr-TR" dirty="0"/>
              <a:t>39</a:t>
            </a:r>
            <a:r>
              <a:rPr lang="en-US" dirty="0"/>
              <a:t>2</a:t>
            </a:r>
          </a:p>
          <a:p>
            <a:endParaRPr lang="en-US" dirty="0"/>
          </a:p>
          <a:p>
            <a:endParaRPr lang="en-US" dirty="0"/>
          </a:p>
          <a:p>
            <a:r>
              <a:rPr lang="en-US" b="1" dirty="0"/>
              <a:t>Assumptions:</a:t>
            </a:r>
          </a:p>
          <a:p>
            <a:endParaRPr lang="en-US" b="1" dirty="0"/>
          </a:p>
          <a:p>
            <a:pPr marL="285750" indent="-285750">
              <a:buFont typeface="Arial" panose="020B0604020202020204" pitchFamily="34" charset="0"/>
              <a:buChar char="•"/>
            </a:pPr>
            <a:r>
              <a:rPr lang="en-US" dirty="0"/>
              <a:t>Outliers are present in Price_Charged feature but due to </a:t>
            </a:r>
          </a:p>
          <a:p>
            <a:r>
              <a:rPr lang="en-US" dirty="0"/>
              <a:t>      unavailability of trip duration details ,we are not treating this as outlier.</a:t>
            </a:r>
          </a:p>
          <a:p>
            <a:endParaRPr lang="en-US" dirty="0"/>
          </a:p>
          <a:p>
            <a:pPr marL="285750" indent="-285750">
              <a:buFont typeface="Arial" panose="020B0604020202020204" pitchFamily="34" charset="0"/>
              <a:buChar char="•"/>
            </a:pPr>
            <a:r>
              <a:rPr lang="en-US" dirty="0"/>
              <a:t>Profit of rides are calculated keeping other factors constant and only </a:t>
            </a:r>
          </a:p>
          <a:p>
            <a:r>
              <a:rPr lang="en-US" dirty="0"/>
              <a:t>      Price_Charged and Cost_of_Trip features used to calculate profit.</a:t>
            </a:r>
          </a:p>
          <a:p>
            <a:endParaRPr lang="en-US" dirty="0"/>
          </a:p>
          <a:p>
            <a:pPr marL="285750" indent="-285750">
              <a:buFont typeface="Arial" panose="020B0604020202020204" pitchFamily="34" charset="0"/>
              <a:buChar char="•"/>
            </a:pPr>
            <a:r>
              <a:rPr lang="en-US" dirty="0"/>
              <a:t>Users feature of city dataset is treated as number of cab users in the city.</a:t>
            </a:r>
          </a:p>
          <a:p>
            <a:r>
              <a:rPr lang="en-US" dirty="0"/>
              <a:t>      we have assumed that this can be other cab users as well(including Yellow and</a:t>
            </a:r>
          </a:p>
          <a:p>
            <a:r>
              <a:rPr lang="en-US" dirty="0"/>
              <a:t>      Pink cab) </a:t>
            </a:r>
          </a:p>
          <a:p>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pic>
        <p:nvPicPr>
          <p:cNvPr id="3" name="Resim 2">
            <a:extLst>
              <a:ext uri="{FF2B5EF4-FFF2-40B4-BE49-F238E27FC236}">
                <a16:creationId xmlns:a16="http://schemas.microsoft.com/office/drawing/2014/main" id="{F53BEF1C-EFFC-4286-95D8-100EF8C86753}"/>
              </a:ext>
            </a:extLst>
          </p:cNvPr>
          <p:cNvPicPr>
            <a:picLocks noChangeAspect="1"/>
          </p:cNvPicPr>
          <p:nvPr/>
        </p:nvPicPr>
        <p:blipFill>
          <a:blip r:embed="rId2"/>
          <a:stretch>
            <a:fillRect/>
          </a:stretch>
        </p:blipFill>
        <p:spPr>
          <a:xfrm>
            <a:off x="7847867" y="1371599"/>
            <a:ext cx="4344134" cy="2667001"/>
          </a:xfrm>
          <a:prstGeom prst="rect">
            <a:avLst/>
          </a:prstGeom>
        </p:spPr>
      </p:pic>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72A11D8-7445-6148-8CE7-8E1140D70E28}"/>
              </a:ext>
            </a:extLst>
          </p:cNvPr>
          <p:cNvSpPr/>
          <p:nvPr/>
        </p:nvSpPr>
        <p:spPr>
          <a:xfrm>
            <a:off x="394063" y="1"/>
            <a:ext cx="10515600" cy="10711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lnSpc>
                <a:spcPct val="90000"/>
              </a:lnSpc>
              <a:spcBef>
                <a:spcPct val="0"/>
              </a:spcBef>
              <a:spcAft>
                <a:spcPts val="600"/>
              </a:spcAft>
            </a:pPr>
            <a:r>
              <a:rPr lang="en-US" sz="5200" b="1" kern="1200" dirty="0">
                <a:solidFill>
                  <a:schemeClr val="tx1"/>
                </a:solidFill>
                <a:latin typeface="+mj-lt"/>
                <a:ea typeface="+mj-ea"/>
                <a:cs typeface="+mj-cs"/>
              </a:rPr>
              <a:t>      Total User Profile Analysis</a:t>
            </a:r>
            <a:endParaRPr lang="en-US" sz="5200" kern="1200" dirty="0">
              <a:solidFill>
                <a:schemeClr val="tx1"/>
              </a:solidFill>
              <a:latin typeface="+mj-lt"/>
              <a:ea typeface="+mj-ea"/>
              <a:cs typeface="+mj-cs"/>
            </a:endParaRPr>
          </a:p>
        </p:txBody>
      </p:sp>
      <p:pic>
        <p:nvPicPr>
          <p:cNvPr id="11" name="Resim 10">
            <a:extLst>
              <a:ext uri="{FF2B5EF4-FFF2-40B4-BE49-F238E27FC236}">
                <a16:creationId xmlns:a16="http://schemas.microsoft.com/office/drawing/2014/main" id="{6A0DD288-0345-4088-B35E-7C971E712619}"/>
              </a:ext>
            </a:extLst>
          </p:cNvPr>
          <p:cNvPicPr>
            <a:picLocks noChangeAspect="1"/>
          </p:cNvPicPr>
          <p:nvPr/>
        </p:nvPicPr>
        <p:blipFill>
          <a:blip r:embed="rId2"/>
          <a:stretch>
            <a:fillRect/>
          </a:stretch>
        </p:blipFill>
        <p:spPr>
          <a:xfrm>
            <a:off x="-3050" y="1230540"/>
            <a:ext cx="4262764" cy="2323206"/>
          </a:xfrm>
          <a:prstGeom prst="rect">
            <a:avLst/>
          </a:prstGeom>
        </p:spPr>
      </p:pic>
      <p:pic>
        <p:nvPicPr>
          <p:cNvPr id="9" name="Resim 8">
            <a:extLst>
              <a:ext uri="{FF2B5EF4-FFF2-40B4-BE49-F238E27FC236}">
                <a16:creationId xmlns:a16="http://schemas.microsoft.com/office/drawing/2014/main" id="{8CD2BDAF-FE0E-4858-8513-7280B072009A}"/>
              </a:ext>
            </a:extLst>
          </p:cNvPr>
          <p:cNvPicPr>
            <a:picLocks noChangeAspect="1"/>
          </p:cNvPicPr>
          <p:nvPr/>
        </p:nvPicPr>
        <p:blipFill>
          <a:blip r:embed="rId3"/>
          <a:stretch>
            <a:fillRect/>
          </a:stretch>
        </p:blipFill>
        <p:spPr>
          <a:xfrm>
            <a:off x="-3050" y="3916837"/>
            <a:ext cx="5396632" cy="2941164"/>
          </a:xfrm>
          <a:prstGeom prst="rect">
            <a:avLst/>
          </a:prstGeom>
        </p:spPr>
      </p:pic>
      <p:pic>
        <p:nvPicPr>
          <p:cNvPr id="7" name="Resim 6">
            <a:extLst>
              <a:ext uri="{FF2B5EF4-FFF2-40B4-BE49-F238E27FC236}">
                <a16:creationId xmlns:a16="http://schemas.microsoft.com/office/drawing/2014/main" id="{09C59B63-63AA-4F55-B265-15BABAF23600}"/>
              </a:ext>
            </a:extLst>
          </p:cNvPr>
          <p:cNvPicPr>
            <a:picLocks noChangeAspect="1"/>
          </p:cNvPicPr>
          <p:nvPr/>
        </p:nvPicPr>
        <p:blipFill>
          <a:blip r:embed="rId4"/>
          <a:stretch>
            <a:fillRect/>
          </a:stretch>
        </p:blipFill>
        <p:spPr>
          <a:xfrm>
            <a:off x="4336869" y="1169580"/>
            <a:ext cx="7855131" cy="2886757"/>
          </a:xfrm>
          <a:prstGeom prst="rect">
            <a:avLst/>
          </a:prstGeom>
        </p:spPr>
      </p:pic>
      <p:sp>
        <p:nvSpPr>
          <p:cNvPr id="43" name="Title 1">
            <a:extLst>
              <a:ext uri="{FF2B5EF4-FFF2-40B4-BE49-F238E27FC236}">
                <a16:creationId xmlns:a16="http://schemas.microsoft.com/office/drawing/2014/main" id="{B57A88A5-5A46-4276-B2F6-5017F5E41E0D}"/>
              </a:ext>
            </a:extLst>
          </p:cNvPr>
          <p:cNvSpPr>
            <a:spLocks noGrp="1"/>
          </p:cNvSpPr>
          <p:nvPr>
            <p:ph type="title"/>
          </p:nvPr>
        </p:nvSpPr>
        <p:spPr>
          <a:xfrm>
            <a:off x="6975566" y="5225917"/>
            <a:ext cx="5216434" cy="1626719"/>
          </a:xfrm>
        </p:spPr>
        <p:txBody>
          <a:bodyPr vert="horz" lIns="91440" tIns="45720" rIns="91440" bIns="45720" rtlCol="0" anchor="ctr">
            <a:normAutofit fontScale="90000"/>
          </a:bodyPr>
          <a:lstStyle/>
          <a:p>
            <a:r>
              <a:rPr lang="en-US" sz="1300" b="1" dirty="0"/>
              <a:t>⚫ As seen from this Pie Chart; The total number of users of Yellow Cab is approximately 3 times that of Pink Cab.</a:t>
            </a:r>
            <a:br>
              <a:rPr lang="tr-TR" sz="1300" b="1" dirty="0"/>
            </a:br>
            <a:br>
              <a:rPr lang="en-US" b="1" dirty="0"/>
            </a:br>
            <a:r>
              <a:rPr lang="en-US" sz="1300" b="1" dirty="0"/>
              <a:t>⚫ As seen from this Bar Chart; For the Yellow Cab Company, the highest number of users on a city basis are in New York, Washington and Chicago, while for the Pink Cab Company, the most are in Los Angeles, New York and San Diego.</a:t>
            </a:r>
            <a:br>
              <a:rPr lang="tr-TR" sz="1300" b="1" dirty="0"/>
            </a:br>
            <a:br>
              <a:rPr lang="en-US" b="1" dirty="0"/>
            </a:br>
            <a:r>
              <a:rPr lang="en-US" sz="1300" b="1" dirty="0"/>
              <a:t>⚫ As seen from this Pie Chart; On the basis of cities, the highest number of total users are in New York, Chicago, Los Angeles, Washington and Boston.</a:t>
            </a:r>
            <a:br>
              <a:rPr lang="en-US" b="1" dirty="0"/>
            </a:br>
            <a:br>
              <a:rPr lang="en-US" b="1" dirty="0"/>
            </a:br>
            <a:endParaRPr lang="en-US" sz="1200" b="1" dirty="0"/>
          </a:p>
        </p:txBody>
      </p:sp>
    </p:spTree>
    <p:extLst>
      <p:ext uri="{BB962C8B-B14F-4D97-AF65-F5344CB8AC3E}">
        <p14:creationId xmlns:p14="http://schemas.microsoft.com/office/powerpoint/2010/main" val="2196414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1">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3">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0" y="5956662"/>
            <a:ext cx="12192000" cy="910046"/>
          </a:xfrm>
        </p:spPr>
        <p:txBody>
          <a:bodyPr vert="horz" lIns="91440" tIns="45720" rIns="91440" bIns="45720" rtlCol="0" anchor="ctr">
            <a:normAutofit/>
          </a:bodyPr>
          <a:lstStyle/>
          <a:p>
            <a:r>
              <a:rPr lang="en-US" sz="1200" b="1" dirty="0"/>
              <a:t>⚫ As seen from this Pie Chart; The average income of all users by city is approximately equal.</a:t>
            </a:r>
            <a:br>
              <a:rPr lang="tr-TR" sz="1200" b="1" dirty="0"/>
            </a:br>
            <a:r>
              <a:rPr lang="en-US" sz="1200" b="1" dirty="0"/>
              <a:t>⚫ As seen from this Pie Chart; The average income of all users by companies is approximately equal.</a:t>
            </a:r>
            <a:br>
              <a:rPr lang="en-US" b="1" dirty="0"/>
            </a:br>
            <a:endParaRPr lang="en-US" sz="1200" b="1" dirty="0"/>
          </a:p>
        </p:txBody>
      </p:sp>
      <p:sp>
        <p:nvSpPr>
          <p:cNvPr id="26" name="Rectangle 25">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Resim 6">
            <a:extLst>
              <a:ext uri="{FF2B5EF4-FFF2-40B4-BE49-F238E27FC236}">
                <a16:creationId xmlns:a16="http://schemas.microsoft.com/office/drawing/2014/main" id="{C1C95B1C-39E5-4E05-82D5-E22A0836E930}"/>
              </a:ext>
            </a:extLst>
          </p:cNvPr>
          <p:cNvPicPr>
            <a:picLocks noChangeAspect="1"/>
          </p:cNvPicPr>
          <p:nvPr/>
        </p:nvPicPr>
        <p:blipFill>
          <a:blip r:embed="rId2"/>
          <a:stretch>
            <a:fillRect/>
          </a:stretch>
        </p:blipFill>
        <p:spPr>
          <a:xfrm>
            <a:off x="549058" y="2714121"/>
            <a:ext cx="5431536" cy="2960187"/>
          </a:xfrm>
          <a:prstGeom prst="rect">
            <a:avLst/>
          </a:prstGeom>
        </p:spPr>
      </p:pic>
      <p:pic>
        <p:nvPicPr>
          <p:cNvPr id="10" name="Resim 9">
            <a:extLst>
              <a:ext uri="{FF2B5EF4-FFF2-40B4-BE49-F238E27FC236}">
                <a16:creationId xmlns:a16="http://schemas.microsoft.com/office/drawing/2014/main" id="{1A044390-2850-43C9-930E-EA140087E704}"/>
              </a:ext>
            </a:extLst>
          </p:cNvPr>
          <p:cNvPicPr>
            <a:picLocks noChangeAspect="1"/>
          </p:cNvPicPr>
          <p:nvPr/>
        </p:nvPicPr>
        <p:blipFill>
          <a:blip r:embed="rId3"/>
          <a:stretch>
            <a:fillRect/>
          </a:stretch>
        </p:blipFill>
        <p:spPr>
          <a:xfrm>
            <a:off x="6217366" y="2709107"/>
            <a:ext cx="5431536" cy="2960187"/>
          </a:xfrm>
          <a:prstGeom prst="rect">
            <a:avLst/>
          </a:prstGeom>
        </p:spPr>
      </p:pic>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tr-TR" sz="4400" b="1">
                <a:solidFill>
                  <a:schemeClr val="accent2"/>
                </a:solidFill>
                <a:latin typeface="+mj-lt"/>
              </a:rPr>
              <a:t>Users Average Income</a:t>
            </a:r>
            <a:r>
              <a:rPr lang="en-US" sz="4400" b="1">
                <a:solidFill>
                  <a:schemeClr val="accent2"/>
                </a:solidFill>
                <a:latin typeface="+mj-lt"/>
              </a:rPr>
              <a:t> Analysis</a:t>
            </a:r>
            <a:endParaRPr lang="en-US" sz="4400" b="1">
              <a:solidFill>
                <a:schemeClr val="bg2">
                  <a:lumMod val="25000"/>
                </a:schemeClr>
              </a:solidFill>
              <a:latin typeface="+mj-lt"/>
            </a:endParaRPr>
          </a:p>
        </p:txBody>
      </p:sp>
    </p:spTree>
    <p:extLst>
      <p:ext uri="{BB962C8B-B14F-4D97-AF65-F5344CB8AC3E}">
        <p14:creationId xmlns:p14="http://schemas.microsoft.com/office/powerpoint/2010/main" val="3848111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838199" y="291090"/>
            <a:ext cx="10515599" cy="932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lnSpc>
                <a:spcPct val="90000"/>
              </a:lnSpc>
              <a:spcBef>
                <a:spcPct val="0"/>
              </a:spcBef>
              <a:spcAft>
                <a:spcPts val="600"/>
              </a:spcAft>
            </a:pPr>
            <a:r>
              <a:rPr lang="en-US" sz="5400" b="1" kern="1200" dirty="0">
                <a:solidFill>
                  <a:schemeClr val="tx1"/>
                </a:solidFill>
                <a:latin typeface="+mj-lt"/>
                <a:ea typeface="+mj-ea"/>
                <a:cs typeface="+mj-cs"/>
              </a:rPr>
              <a:t>      Yearly Profit Analysis</a:t>
            </a:r>
          </a:p>
        </p:txBody>
      </p:sp>
      <p:pic>
        <p:nvPicPr>
          <p:cNvPr id="6" name="Resim 5">
            <a:extLst>
              <a:ext uri="{FF2B5EF4-FFF2-40B4-BE49-F238E27FC236}">
                <a16:creationId xmlns:a16="http://schemas.microsoft.com/office/drawing/2014/main" id="{FB054B54-981E-4E2F-9720-9269EFF52150}"/>
              </a:ext>
            </a:extLst>
          </p:cNvPr>
          <p:cNvPicPr>
            <a:picLocks noChangeAspect="1"/>
          </p:cNvPicPr>
          <p:nvPr/>
        </p:nvPicPr>
        <p:blipFill>
          <a:blip r:embed="rId2"/>
          <a:stretch>
            <a:fillRect/>
          </a:stretch>
        </p:blipFill>
        <p:spPr>
          <a:xfrm>
            <a:off x="838199" y="1876921"/>
            <a:ext cx="10515599" cy="3864481"/>
          </a:xfrm>
          <a:prstGeom prst="rect">
            <a:avLst/>
          </a:prstGeom>
        </p:spPr>
      </p:pic>
      <p:sp>
        <p:nvSpPr>
          <p:cNvPr id="7" name="Title 1">
            <a:extLst>
              <a:ext uri="{FF2B5EF4-FFF2-40B4-BE49-F238E27FC236}">
                <a16:creationId xmlns:a16="http://schemas.microsoft.com/office/drawing/2014/main" id="{6E79606C-C963-4CF6-8CC3-781EA1577488}"/>
              </a:ext>
            </a:extLst>
          </p:cNvPr>
          <p:cNvSpPr>
            <a:spLocks noGrp="1"/>
          </p:cNvSpPr>
          <p:nvPr>
            <p:ph type="title"/>
          </p:nvPr>
        </p:nvSpPr>
        <p:spPr>
          <a:xfrm>
            <a:off x="0" y="6566910"/>
            <a:ext cx="12192000" cy="299797"/>
          </a:xfrm>
        </p:spPr>
        <p:txBody>
          <a:bodyPr vert="horz" lIns="91440" tIns="45720" rIns="91440" bIns="45720" rtlCol="0" anchor="ctr">
            <a:normAutofit fontScale="90000"/>
          </a:bodyPr>
          <a:lstStyle/>
          <a:p>
            <a:r>
              <a:rPr lang="en-US" sz="1300" b="1" dirty="0"/>
              <a:t>⚫ As seen from this Pie Chart;</a:t>
            </a:r>
            <a:br>
              <a:rPr lang="en-US" sz="1300" b="1" dirty="0"/>
            </a:br>
            <a:r>
              <a:rPr lang="tr-TR" sz="1300" b="1" dirty="0"/>
              <a:t>     </a:t>
            </a:r>
            <a:r>
              <a:rPr lang="en-US" sz="1300" b="1" dirty="0"/>
              <a:t>In 2016 </a:t>
            </a:r>
            <a:r>
              <a:rPr lang="en-US" sz="1300" dirty="0"/>
              <a:t>, The </a:t>
            </a:r>
            <a:r>
              <a:rPr lang="en-US" sz="1300" b="1" dirty="0"/>
              <a:t>total market profit share</a:t>
            </a:r>
            <a:r>
              <a:rPr lang="en-US" sz="1300" dirty="0"/>
              <a:t> of </a:t>
            </a:r>
            <a:r>
              <a:rPr lang="en-US" sz="1300" b="1" dirty="0"/>
              <a:t>Yellow Cab</a:t>
            </a:r>
            <a:r>
              <a:rPr lang="en-US" sz="1300" dirty="0"/>
              <a:t> is </a:t>
            </a:r>
            <a:r>
              <a:rPr lang="en-US" sz="1300" b="1" dirty="0"/>
              <a:t>approximately 8.15 times that of Pink Cab</a:t>
            </a:r>
            <a:r>
              <a:rPr lang="en-US" sz="1300" dirty="0"/>
              <a:t>. </a:t>
            </a:r>
            <a:br>
              <a:rPr lang="tr-TR" sz="1300" dirty="0"/>
            </a:br>
            <a:r>
              <a:rPr lang="tr-TR" sz="1300" dirty="0"/>
              <a:t>     </a:t>
            </a:r>
            <a:r>
              <a:rPr lang="en-US" sz="1300" b="1" dirty="0"/>
              <a:t>In 2017 </a:t>
            </a:r>
            <a:r>
              <a:rPr lang="en-US" sz="1300" dirty="0"/>
              <a:t>, The </a:t>
            </a:r>
            <a:r>
              <a:rPr lang="en-US" sz="1300" b="1" dirty="0"/>
              <a:t>total market profit share</a:t>
            </a:r>
            <a:r>
              <a:rPr lang="en-US" sz="1300" dirty="0"/>
              <a:t> of </a:t>
            </a:r>
            <a:r>
              <a:rPr lang="en-US" sz="1300" b="1" dirty="0"/>
              <a:t>Yellow Cab</a:t>
            </a:r>
            <a:r>
              <a:rPr lang="en-US" sz="1300" dirty="0"/>
              <a:t> is </a:t>
            </a:r>
            <a:r>
              <a:rPr lang="en-US" sz="1300" b="1" dirty="0"/>
              <a:t>approximately 8.16 times that of Pink Cab</a:t>
            </a:r>
            <a:r>
              <a:rPr lang="en-US" sz="1300" dirty="0"/>
              <a:t>. </a:t>
            </a:r>
            <a:br>
              <a:rPr lang="tr-TR" sz="1300" dirty="0"/>
            </a:br>
            <a:r>
              <a:rPr lang="tr-TR" sz="1300" dirty="0"/>
              <a:t>     </a:t>
            </a:r>
            <a:r>
              <a:rPr lang="en-US" sz="1300" b="1" dirty="0"/>
              <a:t>In 2018 </a:t>
            </a:r>
            <a:r>
              <a:rPr lang="en-US" sz="1300" dirty="0"/>
              <a:t>, The </a:t>
            </a:r>
            <a:r>
              <a:rPr lang="en-US" sz="1300" b="1" dirty="0"/>
              <a:t>total market profit share</a:t>
            </a:r>
            <a:r>
              <a:rPr lang="en-US" sz="1300" dirty="0"/>
              <a:t> of </a:t>
            </a:r>
            <a:r>
              <a:rPr lang="en-US" sz="1300" b="1" dirty="0"/>
              <a:t>Yellow Cab</a:t>
            </a:r>
            <a:r>
              <a:rPr lang="en-US" sz="1300" dirty="0"/>
              <a:t> is </a:t>
            </a:r>
            <a:r>
              <a:rPr lang="en-US" sz="1300" b="1" dirty="0"/>
              <a:t>approximately 8.66 times that of Pink Cab</a:t>
            </a:r>
            <a:br>
              <a:rPr lang="en-US" dirty="0"/>
            </a:br>
            <a:br>
              <a:rPr lang="en-US" b="1" dirty="0"/>
            </a:br>
            <a:endParaRPr lang="en-US" sz="1200" b="1" dirty="0"/>
          </a:p>
        </p:txBody>
      </p:sp>
    </p:spTree>
    <p:extLst>
      <p:ext uri="{BB962C8B-B14F-4D97-AF65-F5344CB8AC3E}">
        <p14:creationId xmlns:p14="http://schemas.microsoft.com/office/powerpoint/2010/main" val="2365573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19C2959-59DB-F748-9A93-E5DF86BCF6D2}"/>
              </a:ext>
            </a:extLst>
          </p:cNvPr>
          <p:cNvSpPr/>
          <p:nvPr/>
        </p:nvSpPr>
        <p:spPr>
          <a:xfrm>
            <a:off x="1111676" y="256081"/>
            <a:ext cx="9795638" cy="11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lgn="ctr">
              <a:lnSpc>
                <a:spcPct val="90000"/>
              </a:lnSpc>
              <a:spcBef>
                <a:spcPct val="0"/>
              </a:spcBef>
              <a:spcAft>
                <a:spcPts val="600"/>
              </a:spcAft>
            </a:pPr>
            <a:r>
              <a:rPr lang="en-US" sz="5200" b="1">
                <a:solidFill>
                  <a:schemeClr val="tx1"/>
                </a:solidFill>
                <a:latin typeface="+mj-lt"/>
                <a:ea typeface="+mj-ea"/>
                <a:cs typeface="+mj-cs"/>
              </a:rPr>
              <a:t>      Total Market Profit Share Analysis</a:t>
            </a:r>
            <a:endParaRPr lang="en-US" sz="5200">
              <a:solidFill>
                <a:schemeClr val="tx1"/>
              </a:solidFill>
              <a:latin typeface="+mj-lt"/>
              <a:ea typeface="+mj-ea"/>
              <a:cs typeface="+mj-cs"/>
            </a:endParaRPr>
          </a:p>
        </p:txBody>
      </p:sp>
      <p:pic>
        <p:nvPicPr>
          <p:cNvPr id="8" name="Resim 7">
            <a:extLst>
              <a:ext uri="{FF2B5EF4-FFF2-40B4-BE49-F238E27FC236}">
                <a16:creationId xmlns:a16="http://schemas.microsoft.com/office/drawing/2014/main" id="{24D59EA0-783D-47D9-8CE8-0EA22DAF5A3D}"/>
              </a:ext>
            </a:extLst>
          </p:cNvPr>
          <p:cNvPicPr>
            <a:picLocks noChangeAspect="1"/>
          </p:cNvPicPr>
          <p:nvPr/>
        </p:nvPicPr>
        <p:blipFill>
          <a:blip r:embed="rId2"/>
          <a:stretch>
            <a:fillRect/>
          </a:stretch>
        </p:blipFill>
        <p:spPr>
          <a:xfrm>
            <a:off x="0" y="1840799"/>
            <a:ext cx="6004320" cy="3272354"/>
          </a:xfrm>
          <a:prstGeom prst="rect">
            <a:avLst/>
          </a:prstGeom>
        </p:spPr>
      </p:pic>
      <p:pic>
        <p:nvPicPr>
          <p:cNvPr id="4" name="Resim 3">
            <a:extLst>
              <a:ext uri="{FF2B5EF4-FFF2-40B4-BE49-F238E27FC236}">
                <a16:creationId xmlns:a16="http://schemas.microsoft.com/office/drawing/2014/main" id="{5544055D-2BBB-4B34-94CE-AFCC1EB59788}"/>
              </a:ext>
            </a:extLst>
          </p:cNvPr>
          <p:cNvPicPr>
            <a:picLocks noChangeAspect="1"/>
          </p:cNvPicPr>
          <p:nvPr/>
        </p:nvPicPr>
        <p:blipFill>
          <a:blip r:embed="rId3"/>
          <a:stretch>
            <a:fillRect/>
          </a:stretch>
        </p:blipFill>
        <p:spPr>
          <a:xfrm>
            <a:off x="6096000" y="1840799"/>
            <a:ext cx="6004320" cy="3272354"/>
          </a:xfrm>
          <a:prstGeom prst="rect">
            <a:avLst/>
          </a:prstGeom>
        </p:spPr>
      </p:pic>
      <p:sp>
        <p:nvSpPr>
          <p:cNvPr id="12" name="Title 1">
            <a:extLst>
              <a:ext uri="{FF2B5EF4-FFF2-40B4-BE49-F238E27FC236}">
                <a16:creationId xmlns:a16="http://schemas.microsoft.com/office/drawing/2014/main" id="{7D2AF391-D282-4C2B-8122-AA1346D55112}"/>
              </a:ext>
            </a:extLst>
          </p:cNvPr>
          <p:cNvSpPr>
            <a:spLocks noGrp="1"/>
          </p:cNvSpPr>
          <p:nvPr>
            <p:ph type="title"/>
          </p:nvPr>
        </p:nvSpPr>
        <p:spPr>
          <a:xfrm>
            <a:off x="0" y="6601918"/>
            <a:ext cx="12192000" cy="264789"/>
          </a:xfrm>
        </p:spPr>
        <p:txBody>
          <a:bodyPr vert="horz" lIns="91440" tIns="45720" rIns="91440" bIns="45720" rtlCol="0" anchor="ctr">
            <a:normAutofit fontScale="90000"/>
          </a:bodyPr>
          <a:lstStyle/>
          <a:p>
            <a:r>
              <a:rPr lang="en-US" sz="1300" b="1" dirty="0"/>
              <a:t>⚫ As seen from this Pie Chart; The total market profit share of Yellow Cab is approximately 9 times that of Pink Cab.</a:t>
            </a:r>
            <a:br>
              <a:rPr lang="en-US" b="1" dirty="0"/>
            </a:br>
            <a:br>
              <a:rPr lang="tr-TR" sz="1200" b="1" dirty="0"/>
            </a:br>
            <a:r>
              <a:rPr lang="en-US" sz="1200" b="1" dirty="0"/>
              <a:t>⚫ </a:t>
            </a:r>
            <a:r>
              <a:rPr lang="en-US" sz="1300" b="1" dirty="0"/>
              <a:t>As seen from this Pie Chart; More than half of the total market profit share on the basis of cities belongs to New York.</a:t>
            </a:r>
            <a:br>
              <a:rPr lang="en-US" b="1" dirty="0"/>
            </a:br>
            <a:br>
              <a:rPr lang="en-US" b="1" dirty="0"/>
            </a:br>
            <a:endParaRPr lang="en-US" sz="1200" b="1" dirty="0"/>
          </a:p>
        </p:txBody>
      </p:sp>
    </p:spTree>
    <p:extLst>
      <p:ext uri="{BB962C8B-B14F-4D97-AF65-F5344CB8AC3E}">
        <p14:creationId xmlns:p14="http://schemas.microsoft.com/office/powerpoint/2010/main" val="1849570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      </a:t>
            </a:r>
            <a:r>
              <a:rPr lang="tr-TR" sz="4200" b="1" dirty="0">
                <a:solidFill>
                  <a:schemeClr val="accent2"/>
                </a:solidFill>
                <a:latin typeface="+mj-lt"/>
              </a:rPr>
              <a:t>Total User Gender </a:t>
            </a:r>
            <a:r>
              <a:rPr lang="en-US" sz="4200" b="1" dirty="0">
                <a:solidFill>
                  <a:schemeClr val="accent2"/>
                </a:solidFill>
                <a:latin typeface="+mj-lt"/>
              </a:rPr>
              <a:t>Analysis</a:t>
            </a:r>
            <a:endParaRPr lang="en-US" sz="4200" dirty="0">
              <a:solidFill>
                <a:schemeClr val="accent2"/>
              </a:solidFill>
              <a:latin typeface="+mj-lt"/>
            </a:endParaRPr>
          </a:p>
        </p:txBody>
      </p:sp>
      <p:pic>
        <p:nvPicPr>
          <p:cNvPr id="7" name="Resim 6">
            <a:extLst>
              <a:ext uri="{FF2B5EF4-FFF2-40B4-BE49-F238E27FC236}">
                <a16:creationId xmlns:a16="http://schemas.microsoft.com/office/drawing/2014/main" id="{AF64EB59-539E-4F28-89EF-131C4F1D794B}"/>
              </a:ext>
            </a:extLst>
          </p:cNvPr>
          <p:cNvPicPr>
            <a:picLocks noChangeAspect="1"/>
          </p:cNvPicPr>
          <p:nvPr/>
        </p:nvPicPr>
        <p:blipFill>
          <a:blip r:embed="rId2"/>
          <a:stretch>
            <a:fillRect/>
          </a:stretch>
        </p:blipFill>
        <p:spPr>
          <a:xfrm>
            <a:off x="0" y="1939202"/>
            <a:ext cx="5712823" cy="3190147"/>
          </a:xfrm>
          <a:prstGeom prst="rect">
            <a:avLst/>
          </a:prstGeom>
        </p:spPr>
      </p:pic>
      <p:pic>
        <p:nvPicPr>
          <p:cNvPr id="11" name="Resim 10">
            <a:extLst>
              <a:ext uri="{FF2B5EF4-FFF2-40B4-BE49-F238E27FC236}">
                <a16:creationId xmlns:a16="http://schemas.microsoft.com/office/drawing/2014/main" id="{822DCF61-F54A-4ED8-BF0F-9B0C76FE2BD1}"/>
              </a:ext>
            </a:extLst>
          </p:cNvPr>
          <p:cNvPicPr>
            <a:picLocks noChangeAspect="1"/>
          </p:cNvPicPr>
          <p:nvPr/>
        </p:nvPicPr>
        <p:blipFill>
          <a:blip r:embed="rId3"/>
          <a:stretch>
            <a:fillRect/>
          </a:stretch>
        </p:blipFill>
        <p:spPr>
          <a:xfrm>
            <a:off x="5761335" y="2052414"/>
            <a:ext cx="6430665" cy="3190146"/>
          </a:xfrm>
          <a:prstGeom prst="rect">
            <a:avLst/>
          </a:prstGeom>
        </p:spPr>
      </p:pic>
      <p:sp>
        <p:nvSpPr>
          <p:cNvPr id="12" name="Title 1">
            <a:extLst>
              <a:ext uri="{FF2B5EF4-FFF2-40B4-BE49-F238E27FC236}">
                <a16:creationId xmlns:a16="http://schemas.microsoft.com/office/drawing/2014/main" id="{20621069-627B-45B0-9205-E5F19F714A01}"/>
              </a:ext>
            </a:extLst>
          </p:cNvPr>
          <p:cNvSpPr>
            <a:spLocks noGrp="1"/>
          </p:cNvSpPr>
          <p:nvPr>
            <p:ph type="title"/>
          </p:nvPr>
        </p:nvSpPr>
        <p:spPr>
          <a:xfrm>
            <a:off x="0" y="6775268"/>
            <a:ext cx="12192000" cy="91439"/>
          </a:xfrm>
        </p:spPr>
        <p:txBody>
          <a:bodyPr vert="horz" lIns="91440" tIns="45720" rIns="91440" bIns="45720" rtlCol="0" anchor="ctr">
            <a:normAutofit fontScale="90000"/>
          </a:bodyPr>
          <a:lstStyle/>
          <a:p>
            <a:r>
              <a:rPr lang="en-US" sz="1300" b="1" dirty="0"/>
              <a:t>⚫ As seen from this Pie Chart; In the distribution of users by gender, there is an approximate 3 to 2 ratio for men and women.</a:t>
            </a:r>
            <a:br>
              <a:rPr lang="en-US" b="1" dirty="0"/>
            </a:br>
            <a:br>
              <a:rPr lang="tr-TR" sz="1200" b="1" dirty="0"/>
            </a:br>
            <a:r>
              <a:rPr lang="en-US" sz="1200" b="1" dirty="0"/>
              <a:t>⚫ </a:t>
            </a:r>
            <a:r>
              <a:rPr lang="en-US" sz="1300" b="1" dirty="0"/>
              <a:t>As seen from this Bar Chart; When the distribution of users by gender is analyzed on a company basis, while the male-female ratio is 57.6% - 42.4% in Yellow Cab Company, the male-female ratio is 55.9% - 44.1% in Pink Cab Company.</a:t>
            </a:r>
            <a:br>
              <a:rPr lang="en-US" b="1" dirty="0"/>
            </a:br>
            <a:br>
              <a:rPr lang="en-US" b="1" dirty="0"/>
            </a:br>
            <a:endParaRPr lang="en-US" sz="1200" b="1" dirty="0"/>
          </a:p>
        </p:txBody>
      </p:sp>
    </p:spTree>
    <p:extLst>
      <p:ext uri="{BB962C8B-B14F-4D97-AF65-F5344CB8AC3E}">
        <p14:creationId xmlns:p14="http://schemas.microsoft.com/office/powerpoint/2010/main" val="491804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3">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DED7758-9668-C549-8B57-C20E9108591A}"/>
              </a:ext>
            </a:extLst>
          </p:cNvPr>
          <p:cNvSpPr/>
          <p:nvPr/>
        </p:nvSpPr>
        <p:spPr>
          <a:xfrm>
            <a:off x="724989" y="365125"/>
            <a:ext cx="10387149" cy="1298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nSpc>
                <a:spcPct val="90000"/>
              </a:lnSpc>
              <a:spcBef>
                <a:spcPct val="0"/>
              </a:spcBef>
              <a:spcAft>
                <a:spcPts val="600"/>
              </a:spcAft>
            </a:pPr>
            <a:r>
              <a:rPr lang="en-US" sz="5200" b="1" kern="1200" dirty="0">
                <a:solidFill>
                  <a:schemeClr val="tx1"/>
                </a:solidFill>
                <a:latin typeface="+mj-lt"/>
                <a:ea typeface="+mj-ea"/>
                <a:cs typeface="+mj-cs"/>
              </a:rPr>
              <a:t>       </a:t>
            </a:r>
            <a:r>
              <a:rPr lang="tr-TR" sz="5200" b="1" kern="1200" dirty="0">
                <a:solidFill>
                  <a:schemeClr val="tx1"/>
                </a:solidFill>
                <a:latin typeface="+mj-lt"/>
                <a:ea typeface="+mj-ea"/>
                <a:cs typeface="+mj-cs"/>
              </a:rPr>
              <a:t>Total </a:t>
            </a:r>
            <a:r>
              <a:rPr lang="en-US" sz="5200" b="1" kern="1200" dirty="0">
                <a:solidFill>
                  <a:schemeClr val="tx1"/>
                </a:solidFill>
                <a:latin typeface="+mj-lt"/>
                <a:ea typeface="+mj-ea"/>
                <a:cs typeface="+mj-cs"/>
              </a:rPr>
              <a:t>User Age Group Analysis</a:t>
            </a:r>
            <a:endParaRPr lang="en-US" sz="5200" kern="1200" dirty="0">
              <a:solidFill>
                <a:schemeClr val="tx1"/>
              </a:solidFill>
              <a:latin typeface="+mj-lt"/>
              <a:ea typeface="+mj-ea"/>
              <a:cs typeface="+mj-cs"/>
            </a:endParaRPr>
          </a:p>
        </p:txBody>
      </p:sp>
      <p:pic>
        <p:nvPicPr>
          <p:cNvPr id="5" name="Resim 4">
            <a:extLst>
              <a:ext uri="{FF2B5EF4-FFF2-40B4-BE49-F238E27FC236}">
                <a16:creationId xmlns:a16="http://schemas.microsoft.com/office/drawing/2014/main" id="{559D2422-920E-47CA-808E-BF5CBD7B8D18}"/>
              </a:ext>
            </a:extLst>
          </p:cNvPr>
          <p:cNvPicPr>
            <a:picLocks noChangeAspect="1"/>
          </p:cNvPicPr>
          <p:nvPr/>
        </p:nvPicPr>
        <p:blipFill>
          <a:blip r:embed="rId2"/>
          <a:stretch>
            <a:fillRect/>
          </a:stretch>
        </p:blipFill>
        <p:spPr>
          <a:xfrm>
            <a:off x="0" y="2028462"/>
            <a:ext cx="5828261" cy="3176402"/>
          </a:xfrm>
          <a:prstGeom prst="rect">
            <a:avLst/>
          </a:prstGeom>
        </p:spPr>
      </p:pic>
      <p:pic>
        <p:nvPicPr>
          <p:cNvPr id="9" name="Resim 8">
            <a:extLst>
              <a:ext uri="{FF2B5EF4-FFF2-40B4-BE49-F238E27FC236}">
                <a16:creationId xmlns:a16="http://schemas.microsoft.com/office/drawing/2014/main" id="{42A2DB48-3F32-40B7-A88B-BF716E8A401A}"/>
              </a:ext>
            </a:extLst>
          </p:cNvPr>
          <p:cNvPicPr>
            <a:picLocks noChangeAspect="1"/>
          </p:cNvPicPr>
          <p:nvPr/>
        </p:nvPicPr>
        <p:blipFill>
          <a:blip r:embed="rId3"/>
          <a:stretch>
            <a:fillRect/>
          </a:stretch>
        </p:blipFill>
        <p:spPr>
          <a:xfrm>
            <a:off x="5918564" y="2028462"/>
            <a:ext cx="6270388" cy="3431812"/>
          </a:xfrm>
          <a:prstGeom prst="rect">
            <a:avLst/>
          </a:prstGeom>
        </p:spPr>
      </p:pic>
      <p:sp>
        <p:nvSpPr>
          <p:cNvPr id="13" name="Title 1">
            <a:extLst>
              <a:ext uri="{FF2B5EF4-FFF2-40B4-BE49-F238E27FC236}">
                <a16:creationId xmlns:a16="http://schemas.microsoft.com/office/drawing/2014/main" id="{7434C4BB-33E0-4784-A3B2-C473B8EFB93C}"/>
              </a:ext>
            </a:extLst>
          </p:cNvPr>
          <p:cNvSpPr>
            <a:spLocks noGrp="1"/>
          </p:cNvSpPr>
          <p:nvPr>
            <p:ph type="title"/>
          </p:nvPr>
        </p:nvSpPr>
        <p:spPr>
          <a:xfrm>
            <a:off x="0" y="6820988"/>
            <a:ext cx="12192000" cy="45719"/>
          </a:xfrm>
        </p:spPr>
        <p:txBody>
          <a:bodyPr vert="horz" lIns="91440" tIns="45720" rIns="91440" bIns="45720" rtlCol="0" anchor="ctr">
            <a:normAutofit fontScale="90000"/>
          </a:bodyPr>
          <a:lstStyle/>
          <a:p>
            <a:r>
              <a:rPr lang="en-US" sz="1300" b="1" dirty="0"/>
              <a:t>⚫ As seen from this Pie Chart; Looking at the age distribution of all users, it is seen that approximately half of them are between the ages of 18-25.</a:t>
            </a:r>
            <a:br>
              <a:rPr lang="en-US" b="1" dirty="0"/>
            </a:br>
            <a:br>
              <a:rPr lang="tr-TR" sz="1200" b="1" dirty="0"/>
            </a:br>
            <a:r>
              <a:rPr lang="en-US" sz="1300" b="1" dirty="0"/>
              <a:t>⚫ As seen from this Bar Chart; Looking at the age distribution of all users in the basis of companies, it is seen that both have the same percentage distribution for every age group.</a:t>
            </a:r>
            <a:br>
              <a:rPr lang="en-US" b="1" dirty="0"/>
            </a:br>
            <a:br>
              <a:rPr lang="en-US" b="1" dirty="0"/>
            </a:br>
            <a:endParaRPr lang="en-US" sz="1200" b="1" dirty="0"/>
          </a:p>
        </p:txBody>
      </p:sp>
    </p:spTree>
    <p:extLst>
      <p:ext uri="{BB962C8B-B14F-4D97-AF65-F5344CB8AC3E}">
        <p14:creationId xmlns:p14="http://schemas.microsoft.com/office/powerpoint/2010/main" val="25789898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864</Words>
  <Application>Microsoft Office PowerPoint</Application>
  <PresentationFormat>Geniş ekran</PresentationFormat>
  <Paragraphs>52</Paragraphs>
  <Slides>13</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13</vt:i4>
      </vt:variant>
    </vt:vector>
  </HeadingPairs>
  <TitlesOfParts>
    <vt:vector size="17" baseType="lpstr">
      <vt:lpstr>Arial</vt:lpstr>
      <vt:lpstr>Calibri</vt:lpstr>
      <vt:lpstr>Calibri Light</vt:lpstr>
      <vt:lpstr>Office Theme</vt:lpstr>
      <vt:lpstr>PowerPoint Sunusu</vt:lpstr>
      <vt:lpstr>Background – G2M(Cab Industry) Case Study</vt:lpstr>
      <vt:lpstr>Data Exploration</vt:lpstr>
      <vt:lpstr>⚫ As seen from this Pie Chart; The total number of users of Yellow Cab is approximately 3 times that of Pink Cab.  ⚫ As seen from this Bar Chart; For the Yellow Cab Company, the highest number of users on a city basis are in New York, Washington and Chicago, while for the Pink Cab Company, the most are in Los Angeles, New York and San Diego.  ⚫ As seen from this Pie Chart; On the basis of cities, the highest number of total users are in New York, Chicago, Los Angeles, Washington and Boston.  </vt:lpstr>
      <vt:lpstr>⚫ As seen from this Pie Chart; The average income of all users by city is approximately equal. ⚫ As seen from this Pie Chart; The average income of all users by companies is approximately equal. </vt:lpstr>
      <vt:lpstr>⚫ As seen from this Pie Chart;      In 2016 , The total market profit share of Yellow Cab is approximately 8.15 times that of Pink Cab.       In 2017 , The total market profit share of Yellow Cab is approximately 8.16 times that of Pink Cab.       In 2018 , The total market profit share of Yellow Cab is approximately 8.66 times that of Pink Cab  </vt:lpstr>
      <vt:lpstr>⚫ As seen from this Pie Chart; The total market profit share of Yellow Cab is approximately 9 times that of Pink Cab.  ⚫ As seen from this Pie Chart; More than half of the total market profit share on the basis of cities belongs to New York.  </vt:lpstr>
      <vt:lpstr>⚫ As seen from this Pie Chart; In the distribution of users by gender, there is an approximate 3 to 2 ratio for men and women.  ⚫ As seen from this Bar Chart; When the distribution of users by gender is analyzed on a company basis, while the male-female ratio is 57.6% - 42.4% in Yellow Cab Company, the male-female ratio is 55.9% - 44.1% in Pink Cab Company.  </vt:lpstr>
      <vt:lpstr>⚫ As seen from this Pie Chart; Looking at the age distribution of all users, it is seen that approximately half of them are between the ages of 18-25.  ⚫ As seen from this Bar Chart; Looking at the age distribution of all users in the basis of companies, it is seen that both have the same percentage distribution for every age group.  </vt:lpstr>
      <vt:lpstr>⚫ As seen from this Pie Chart; On the basis of cities, the most travelled in KM are New York, Chicago, Los Angeles, Washington and Boston.  ⚫ As seen from this Pie Chart; The total travelled in KM for Yellow Cab is approximately 3 times that of Pink Cab.  </vt:lpstr>
      <vt:lpstr>⚫ As seen from this Pie Chart; The average profit per travelled in KM by companies is approximately equal.  ⚫ As seen from this Pie Chart; The average profit per travelled in KM by cities is approximately equal.  </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UĞUR SELİM ÖZEN</dc:creator>
  <cp:lastModifiedBy>UĞUR SELİM ÖZEN</cp:lastModifiedBy>
  <cp:revision>3</cp:revision>
  <dcterms:created xsi:type="dcterms:W3CDTF">2021-10-10T21:01:41Z</dcterms:created>
  <dcterms:modified xsi:type="dcterms:W3CDTF">2021-10-10T21:12:25Z</dcterms:modified>
</cp:coreProperties>
</file>