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4"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72"/>
    <p:restoredTop sz="96322"/>
  </p:normalViewPr>
  <p:slideViewPr>
    <p:cSldViewPr snapToGrid="0">
      <p:cViewPr varScale="1">
        <p:scale>
          <a:sx n="64" d="100"/>
          <a:sy n="64" d="100"/>
        </p:scale>
        <p:origin x="184" y="1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487083" y="2305299"/>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pPr algn="ctr"/>
            <a:r>
              <a:rPr lang="en-CA" sz="3200" dirty="0">
                <a:solidFill>
                  <a:schemeClr val="bg1"/>
                </a:solidFill>
                <a:effectLst/>
                <a:latin typeface="Arial" panose="020B0604020202020204" pitchFamily="34" charset="0"/>
                <a:cs typeface="Arial" panose="020B0604020202020204" pitchFamily="34" charset="0"/>
              </a:rPr>
              <a:t>G2M insight for Cab Investment firm </a:t>
            </a:r>
          </a:p>
          <a:p>
            <a:endParaRPr lang="en-CA" sz="1800" dirty="0">
              <a:solidFill>
                <a:schemeClr val="bg1"/>
              </a:solidFill>
              <a:effectLst/>
              <a:latin typeface="Arial" panose="020B0604020202020204" pitchFamily="34" charset="0"/>
              <a:cs typeface="Arial" panose="020B0604020202020204" pitchFamily="34" charset="0"/>
            </a:endParaRPr>
          </a:p>
          <a:p>
            <a:r>
              <a:rPr lang="en-CA" dirty="0">
                <a:solidFill>
                  <a:schemeClr val="bg1"/>
                </a:solidFill>
                <a:latin typeface="Arial" panose="020B0604020202020204" pitchFamily="34" charset="0"/>
                <a:cs typeface="Arial" panose="020B0604020202020204" pitchFamily="34" charset="0"/>
              </a:rPr>
              <a:t>18-aug-2023.</a:t>
            </a:r>
          </a:p>
          <a:p>
            <a:pPr algn="r"/>
            <a:r>
              <a:rPr lang="en-CA" sz="4000" dirty="0">
                <a:solidFill>
                  <a:schemeClr val="bg1"/>
                </a:solidFill>
                <a:latin typeface="Arial" panose="020B0604020202020204" pitchFamily="34" charset="0"/>
                <a:cs typeface="Arial" panose="020B0604020202020204" pitchFamily="34" charset="0"/>
              </a:rPr>
              <a:t>-Shreya.</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600201" y="1600200"/>
            <a:ext cx="6858002" cy="3657601"/>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495798" y="-838198"/>
            <a:ext cx="6858004" cy="8534399"/>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 and Problem Statement</a:t>
            </a:r>
          </a:p>
          <a:p>
            <a:pPr algn="just"/>
            <a:r>
              <a:rPr lang="en-US" sz="2800" dirty="0">
                <a:solidFill>
                  <a:srgbClr val="FF6600"/>
                </a:solidFill>
              </a:rPr>
              <a:t>         Data study</a:t>
            </a:r>
          </a:p>
          <a:p>
            <a:pPr algn="just"/>
            <a:r>
              <a:rPr lang="en-US" sz="2800" dirty="0">
                <a:solidFill>
                  <a:srgbClr val="FF6600"/>
                </a:solidFill>
              </a:rPr>
              <a:t>         EDA</a:t>
            </a:r>
          </a:p>
          <a:p>
            <a:pPr algn="just"/>
            <a:r>
              <a:rPr lang="en-US" sz="2800">
                <a:solidFill>
                  <a:srgbClr val="FF6600"/>
                </a:solidFill>
              </a:rPr>
              <a:t>         Conclusion</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897258" y="2897257"/>
            <a:ext cx="6858002" cy="106348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952335" y="-4888847"/>
            <a:ext cx="1350818" cy="11128512"/>
          </a:xfrm>
        </p:spPr>
        <p:txBody>
          <a:bodyPr vert="vert270">
            <a:noAutofit/>
          </a:bodyPr>
          <a:lstStyle/>
          <a:p>
            <a:pPr algn="just"/>
            <a:r>
              <a:rPr lang="en-US" sz="3000" dirty="0">
                <a:solidFill>
                  <a:srgbClr val="FF6600"/>
                </a:solidFill>
              </a:rPr>
              <a:t> </a:t>
            </a:r>
          </a:p>
          <a:p>
            <a:pPr algn="just"/>
            <a:r>
              <a:rPr lang="en-US" sz="3000" dirty="0">
                <a:solidFill>
                  <a:srgbClr val="FF6600"/>
                </a:solidFill>
              </a:rPr>
              <a:t>   Executive Summary and Problem Statement</a:t>
            </a:r>
          </a:p>
          <a:p>
            <a:pPr algn="just"/>
            <a:endParaRPr lang="en-US" sz="3000" dirty="0">
              <a:solidFill>
                <a:srgbClr val="FF6600"/>
              </a:solidFill>
            </a:endParaRPr>
          </a:p>
          <a:p>
            <a:endParaRPr lang="en-US" sz="3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5593561B-12B4-4F49-2BAB-EA1070D38B18}"/>
              </a:ext>
            </a:extLst>
          </p:cNvPr>
          <p:cNvSpPr txBox="1"/>
          <p:nvPr/>
        </p:nvSpPr>
        <p:spPr>
          <a:xfrm>
            <a:off x="1512916" y="1712422"/>
            <a:ext cx="9991899" cy="3693319"/>
          </a:xfrm>
          <a:prstGeom prst="rect">
            <a:avLst/>
          </a:prstGeom>
          <a:noFill/>
        </p:spPr>
        <p:txBody>
          <a:bodyPr wrap="square" rtlCol="0">
            <a:spAutoFit/>
          </a:bodyPr>
          <a:lstStyle/>
          <a:p>
            <a:pPr algn="l"/>
            <a:r>
              <a:rPr lang="en-CA" b="1" dirty="0">
                <a:solidFill>
                  <a:srgbClr val="2D3B45"/>
                </a:solidFill>
                <a:latin typeface="Lato Extended"/>
              </a:rPr>
              <a:t>What t</a:t>
            </a:r>
            <a:r>
              <a:rPr lang="en-CA" b="1" i="0" dirty="0">
                <a:solidFill>
                  <a:srgbClr val="2D3B45"/>
                </a:solidFill>
                <a:effectLst/>
                <a:latin typeface="Lato Extended"/>
              </a:rPr>
              <a:t>he </a:t>
            </a:r>
            <a:r>
              <a:rPr lang="en-CA" b="1" dirty="0">
                <a:solidFill>
                  <a:srgbClr val="2D3B45"/>
                </a:solidFill>
                <a:latin typeface="Lato Extended"/>
              </a:rPr>
              <a:t>c</a:t>
            </a:r>
            <a:r>
              <a:rPr lang="en-CA" b="1" i="0" dirty="0">
                <a:solidFill>
                  <a:srgbClr val="2D3B45"/>
                </a:solidFill>
                <a:effectLst/>
                <a:latin typeface="Lato Extended"/>
              </a:rPr>
              <a:t>lient wants:</a:t>
            </a:r>
            <a:endParaRPr lang="en-CA" b="0" i="0" dirty="0">
              <a:solidFill>
                <a:srgbClr val="2D3B45"/>
              </a:solidFill>
              <a:effectLst/>
              <a:latin typeface="Lato Extended"/>
            </a:endParaRPr>
          </a:p>
          <a:p>
            <a:pPr algn="l"/>
            <a:r>
              <a:rPr lang="en-CA"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algn="l"/>
            <a:endParaRPr lang="en-CA" b="0" i="0" dirty="0">
              <a:solidFill>
                <a:srgbClr val="2D3B45"/>
              </a:solidFill>
              <a:effectLst/>
              <a:latin typeface="Lato Extended"/>
            </a:endParaRPr>
          </a:p>
          <a:p>
            <a:r>
              <a:rPr lang="en-CA" b="1" i="0" dirty="0">
                <a:solidFill>
                  <a:srgbClr val="2D3B45"/>
                </a:solidFill>
                <a:effectLst/>
                <a:latin typeface="Lato Extended"/>
              </a:rPr>
              <a:t>What is to be done:</a:t>
            </a:r>
          </a:p>
          <a:p>
            <a:r>
              <a:rPr lang="en-CA" b="0" i="0" dirty="0">
                <a:solidFill>
                  <a:srgbClr val="2D3B45"/>
                </a:solidFill>
                <a:effectLst/>
                <a:latin typeface="Lato Extended"/>
              </a:rPr>
              <a:t>You have been provided with multiple data sets that contains information on 2 cab companies. Each file (data set) provided represents different aspects of the customer profile. XYZ is interested in using your actionable insights to help them identify the right company to make their investment. </a:t>
            </a:r>
          </a:p>
          <a:p>
            <a:endParaRPr lang="en-CA" dirty="0">
              <a:solidFill>
                <a:srgbClr val="2D3B45"/>
              </a:solidFill>
              <a:latin typeface="Lato Extended"/>
            </a:endParaRPr>
          </a:p>
          <a:p>
            <a:r>
              <a:rPr lang="en-CA" b="0" i="0" dirty="0">
                <a:solidFill>
                  <a:srgbClr val="2D3B45"/>
                </a:solidFill>
                <a:effectLst/>
                <a:latin typeface="Lato Extended"/>
              </a:rPr>
              <a:t>Let’s look at how to achieve this!</a:t>
            </a:r>
            <a:endParaRPr lang="en-CA" dirty="0">
              <a:solidFill>
                <a:srgbClr val="2D3B45"/>
              </a:solidFill>
              <a:latin typeface="Lato Extended"/>
            </a:endParaRPr>
          </a:p>
        </p:txBody>
      </p:sp>
    </p:spTree>
    <p:extLst>
      <p:ext uri="{BB962C8B-B14F-4D97-AF65-F5344CB8AC3E}">
        <p14:creationId xmlns:p14="http://schemas.microsoft.com/office/powerpoint/2010/main" val="189486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897258" y="2897257"/>
            <a:ext cx="6858002" cy="106348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952335" y="-4888847"/>
            <a:ext cx="1350818" cy="11128512"/>
          </a:xfrm>
        </p:spPr>
        <p:txBody>
          <a:bodyPr vert="vert270">
            <a:noAutofit/>
          </a:bodyPr>
          <a:lstStyle/>
          <a:p>
            <a:pPr algn="just"/>
            <a:r>
              <a:rPr lang="en-US" sz="3000" dirty="0">
                <a:solidFill>
                  <a:srgbClr val="FF6600"/>
                </a:solidFill>
              </a:rPr>
              <a:t> </a:t>
            </a:r>
          </a:p>
          <a:p>
            <a:pPr algn="just"/>
            <a:r>
              <a:rPr lang="en-US" sz="3000" dirty="0">
                <a:solidFill>
                  <a:srgbClr val="FF6600"/>
                </a:solidFill>
              </a:rPr>
              <a:t>   Data Study</a:t>
            </a:r>
          </a:p>
          <a:p>
            <a:pPr algn="just"/>
            <a:endParaRPr lang="en-US" sz="3000" dirty="0">
              <a:solidFill>
                <a:srgbClr val="FF6600"/>
              </a:solidFill>
            </a:endParaRPr>
          </a:p>
          <a:p>
            <a:endParaRPr lang="en-US" sz="3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5593561B-12B4-4F49-2BAB-EA1070D38B18}"/>
              </a:ext>
            </a:extLst>
          </p:cNvPr>
          <p:cNvSpPr txBox="1"/>
          <p:nvPr/>
        </p:nvSpPr>
        <p:spPr>
          <a:xfrm>
            <a:off x="1512916" y="1712422"/>
            <a:ext cx="9991899" cy="3970318"/>
          </a:xfrm>
          <a:prstGeom prst="rect">
            <a:avLst/>
          </a:prstGeom>
          <a:noFill/>
        </p:spPr>
        <p:txBody>
          <a:bodyPr wrap="square" rtlCol="0">
            <a:spAutoFit/>
          </a:bodyPr>
          <a:lstStyle/>
          <a:p>
            <a:pPr algn="l"/>
            <a:r>
              <a:rPr lang="en-CA" b="1" i="0" dirty="0">
                <a:solidFill>
                  <a:srgbClr val="2D3B45"/>
                </a:solidFill>
                <a:effectLst/>
                <a:latin typeface="Calibri" panose="020F0502020204030204" pitchFamily="34" charset="0"/>
                <a:cs typeface="Calibri" panose="020F0502020204030204" pitchFamily="34" charset="0"/>
              </a:rPr>
              <a:t>Data Set:</a:t>
            </a:r>
            <a:br>
              <a:rPr lang="en-CA" b="1" i="0" dirty="0">
                <a:solidFill>
                  <a:srgbClr val="2D3B45"/>
                </a:solidFill>
                <a:effectLst/>
                <a:latin typeface="Calibri" panose="020F0502020204030204" pitchFamily="34" charset="0"/>
                <a:cs typeface="Calibri" panose="020F0502020204030204" pitchFamily="34" charset="0"/>
              </a:rPr>
            </a:br>
            <a:endParaRPr lang="en-CA" b="0" i="0" dirty="0">
              <a:solidFill>
                <a:srgbClr val="2D3B45"/>
              </a:solidFill>
              <a:effectLst/>
              <a:latin typeface="Calibri" panose="020F0502020204030204" pitchFamily="34" charset="0"/>
              <a:cs typeface="Calibri" panose="020F0502020204030204" pitchFamily="34" charset="0"/>
            </a:endParaRPr>
          </a:p>
          <a:p>
            <a:pPr algn="l"/>
            <a:r>
              <a:rPr lang="en-CA" b="0" i="0" dirty="0">
                <a:solidFill>
                  <a:srgbClr val="2D3B45"/>
                </a:solidFill>
                <a:effectLst/>
                <a:latin typeface="Calibri" panose="020F0502020204030204" pitchFamily="34" charset="0"/>
                <a:cs typeface="Calibri" panose="020F0502020204030204" pitchFamily="34" charset="0"/>
              </a:rPr>
              <a:t>We have 4 individual data sets. </a:t>
            </a:r>
            <a:r>
              <a:rPr lang="en-CA" b="1" i="0" dirty="0">
                <a:solidFill>
                  <a:srgbClr val="2D3B45"/>
                </a:solidFill>
                <a:effectLst/>
                <a:latin typeface="Calibri" panose="020F0502020204030204" pitchFamily="34" charset="0"/>
                <a:cs typeface="Calibri" panose="020F0502020204030204" pitchFamily="34" charset="0"/>
              </a:rPr>
              <a:t>Time period of data is from 31/01/2016 </a:t>
            </a:r>
            <a:r>
              <a:rPr lang="en-CA" b="0" i="0" dirty="0">
                <a:solidFill>
                  <a:srgbClr val="2D3B45"/>
                </a:solidFill>
                <a:effectLst/>
                <a:latin typeface="Calibri" panose="020F0502020204030204" pitchFamily="34" charset="0"/>
                <a:cs typeface="Calibri" panose="020F0502020204030204" pitchFamily="34" charset="0"/>
              </a:rPr>
              <a:t>to</a:t>
            </a:r>
            <a:r>
              <a:rPr lang="en-CA" b="1" i="0" dirty="0">
                <a:solidFill>
                  <a:srgbClr val="2D3B45"/>
                </a:solidFill>
                <a:effectLst/>
                <a:latin typeface="Calibri" panose="020F0502020204030204" pitchFamily="34" charset="0"/>
                <a:cs typeface="Calibri" panose="020F0502020204030204" pitchFamily="34" charset="0"/>
              </a:rPr>
              <a:t> 31/12/2018.</a:t>
            </a:r>
            <a:endParaRPr lang="en-CA" b="0" i="0" dirty="0">
              <a:solidFill>
                <a:srgbClr val="2D3B45"/>
              </a:solidFill>
              <a:effectLst/>
              <a:latin typeface="Calibri" panose="020F0502020204030204" pitchFamily="34" charset="0"/>
              <a:cs typeface="Calibri" panose="020F0502020204030204" pitchFamily="34" charset="0"/>
            </a:endParaRPr>
          </a:p>
          <a:p>
            <a:pPr algn="l"/>
            <a:endParaRPr lang="en-CA" b="0" i="0" dirty="0">
              <a:solidFill>
                <a:srgbClr val="2D3B45"/>
              </a:solidFill>
              <a:effectLst/>
              <a:latin typeface="Calibri" panose="020F0502020204030204" pitchFamily="34" charset="0"/>
              <a:cs typeface="Calibri" panose="020F0502020204030204" pitchFamily="34" charset="0"/>
            </a:endParaRPr>
          </a:p>
          <a:p>
            <a:pPr algn="l"/>
            <a:r>
              <a:rPr lang="en-CA" b="1" i="0" dirty="0" err="1">
                <a:solidFill>
                  <a:srgbClr val="2D3B45"/>
                </a:solidFill>
                <a:effectLst/>
                <a:latin typeface="Calibri" panose="020F0502020204030204" pitchFamily="34" charset="0"/>
                <a:cs typeface="Calibri" panose="020F0502020204030204" pitchFamily="34" charset="0"/>
              </a:rPr>
              <a:t>Cab_Data.csv</a:t>
            </a:r>
            <a:r>
              <a:rPr lang="en-CA" b="1" i="0" dirty="0">
                <a:solidFill>
                  <a:srgbClr val="2D3B45"/>
                </a:solidFill>
                <a:effectLst/>
                <a:latin typeface="Calibri" panose="020F0502020204030204" pitchFamily="34" charset="0"/>
                <a:cs typeface="Calibri" panose="020F0502020204030204" pitchFamily="34" charset="0"/>
              </a:rPr>
              <a:t> – </a:t>
            </a:r>
            <a:r>
              <a:rPr lang="en-CA" b="0" i="0" dirty="0">
                <a:solidFill>
                  <a:srgbClr val="2D3B45"/>
                </a:solidFill>
                <a:effectLst/>
                <a:latin typeface="Calibri" panose="020F0502020204030204" pitchFamily="34" charset="0"/>
                <a:cs typeface="Calibri" panose="020F0502020204030204" pitchFamily="34" charset="0"/>
              </a:rPr>
              <a:t>359392 entries, and 7 columns Transaction ID, Date of Trave, Company, City, KM Travelled, Price Charged, Cost of Trip </a:t>
            </a:r>
          </a:p>
          <a:p>
            <a:pPr algn="l"/>
            <a:endParaRPr lang="en-CA" b="0" i="0" dirty="0">
              <a:solidFill>
                <a:srgbClr val="2D3B45"/>
              </a:solidFill>
              <a:effectLst/>
              <a:latin typeface="Calibri" panose="020F0502020204030204" pitchFamily="34" charset="0"/>
              <a:cs typeface="Calibri" panose="020F0502020204030204" pitchFamily="34" charset="0"/>
            </a:endParaRPr>
          </a:p>
          <a:p>
            <a:pPr algn="l"/>
            <a:r>
              <a:rPr lang="en-CA" b="1" i="0" dirty="0" err="1">
                <a:solidFill>
                  <a:srgbClr val="2D3B45"/>
                </a:solidFill>
                <a:effectLst/>
                <a:latin typeface="Calibri" panose="020F0502020204030204" pitchFamily="34" charset="0"/>
                <a:cs typeface="Calibri" panose="020F0502020204030204" pitchFamily="34" charset="0"/>
              </a:rPr>
              <a:t>Customer_ID.csv</a:t>
            </a:r>
            <a:r>
              <a:rPr lang="en-CA" b="0" i="0" dirty="0">
                <a:solidFill>
                  <a:srgbClr val="2D3B45"/>
                </a:solidFill>
                <a:effectLst/>
                <a:latin typeface="Calibri" panose="020F0502020204030204" pitchFamily="34" charset="0"/>
                <a:cs typeface="Calibri" panose="020F0502020204030204" pitchFamily="34" charset="0"/>
              </a:rPr>
              <a:t> – 49171 entries and 4 columns - Customer ID, Gender, Age, Income (USD/Month) </a:t>
            </a:r>
          </a:p>
          <a:p>
            <a:pPr algn="l"/>
            <a:endParaRPr lang="en-CA" b="0" i="0" dirty="0">
              <a:solidFill>
                <a:srgbClr val="2D3B45"/>
              </a:solidFill>
              <a:effectLst/>
              <a:latin typeface="Calibri" panose="020F0502020204030204" pitchFamily="34" charset="0"/>
              <a:cs typeface="Calibri" panose="020F0502020204030204" pitchFamily="34" charset="0"/>
            </a:endParaRPr>
          </a:p>
          <a:p>
            <a:pPr algn="l"/>
            <a:r>
              <a:rPr lang="en-CA" b="1" i="0" dirty="0" err="1">
                <a:solidFill>
                  <a:srgbClr val="2D3B45"/>
                </a:solidFill>
                <a:effectLst/>
                <a:latin typeface="Calibri" panose="020F0502020204030204" pitchFamily="34" charset="0"/>
                <a:cs typeface="Calibri" panose="020F0502020204030204" pitchFamily="34" charset="0"/>
              </a:rPr>
              <a:t>Transaction_ID.csv</a:t>
            </a:r>
            <a:r>
              <a:rPr lang="en-CA" b="1" i="0" dirty="0">
                <a:solidFill>
                  <a:srgbClr val="2D3B45"/>
                </a:solidFill>
                <a:effectLst/>
                <a:latin typeface="Calibri" panose="020F0502020204030204" pitchFamily="34" charset="0"/>
                <a:cs typeface="Calibri" panose="020F0502020204030204" pitchFamily="34" charset="0"/>
              </a:rPr>
              <a:t> – </a:t>
            </a:r>
            <a:r>
              <a:rPr lang="en-CA" b="0" i="0" dirty="0">
                <a:solidFill>
                  <a:srgbClr val="000000"/>
                </a:solidFill>
                <a:effectLst/>
                <a:latin typeface="Calibri" panose="020F0502020204030204" pitchFamily="34" charset="0"/>
                <a:cs typeface="Calibri" panose="020F0502020204030204" pitchFamily="34" charset="0"/>
              </a:rPr>
              <a:t>440098 entries, 3 columns - Transaction ID, Customer ID, </a:t>
            </a:r>
            <a:r>
              <a:rPr lang="en-CA" b="0" i="0" dirty="0" err="1">
                <a:solidFill>
                  <a:srgbClr val="000000"/>
                </a:solidFill>
                <a:effectLst/>
                <a:latin typeface="Calibri" panose="020F0502020204030204" pitchFamily="34" charset="0"/>
                <a:cs typeface="Calibri" panose="020F0502020204030204" pitchFamily="34" charset="0"/>
              </a:rPr>
              <a:t>Payment_Mode</a:t>
            </a:r>
            <a:r>
              <a:rPr lang="en-CA" b="0" i="0" dirty="0">
                <a:solidFill>
                  <a:srgbClr val="000000"/>
                </a:solidFill>
                <a:effectLst/>
                <a:latin typeface="Calibri" panose="020F0502020204030204" pitchFamily="34" charset="0"/>
                <a:cs typeface="Calibri" panose="020F0502020204030204" pitchFamily="34" charset="0"/>
              </a:rPr>
              <a:t> </a:t>
            </a:r>
          </a:p>
          <a:p>
            <a:pPr algn="l"/>
            <a:endParaRPr lang="en-CA" dirty="0">
              <a:solidFill>
                <a:srgbClr val="000000"/>
              </a:solidFill>
              <a:latin typeface="Calibri" panose="020F0502020204030204" pitchFamily="34" charset="0"/>
              <a:cs typeface="Calibri" panose="020F0502020204030204" pitchFamily="34" charset="0"/>
            </a:endParaRPr>
          </a:p>
          <a:p>
            <a:pPr algn="l"/>
            <a:r>
              <a:rPr lang="en-CA" b="1" i="0" dirty="0" err="1">
                <a:solidFill>
                  <a:srgbClr val="2D3B45"/>
                </a:solidFill>
                <a:effectLst/>
                <a:latin typeface="Calibri" panose="020F0502020204030204" pitchFamily="34" charset="0"/>
                <a:cs typeface="Calibri" panose="020F0502020204030204" pitchFamily="34" charset="0"/>
              </a:rPr>
              <a:t>City.csv</a:t>
            </a:r>
            <a:r>
              <a:rPr lang="en-CA" b="1" i="0" dirty="0">
                <a:solidFill>
                  <a:srgbClr val="2D3B45"/>
                </a:solidFill>
                <a:effectLst/>
                <a:latin typeface="Calibri" panose="020F0502020204030204" pitchFamily="34" charset="0"/>
                <a:cs typeface="Calibri" panose="020F0502020204030204" pitchFamily="34" charset="0"/>
              </a:rPr>
              <a:t> – </a:t>
            </a:r>
            <a:r>
              <a:rPr lang="en-CA" b="0" i="0" dirty="0">
                <a:solidFill>
                  <a:srgbClr val="2D3B45"/>
                </a:solidFill>
                <a:effectLst/>
                <a:latin typeface="Calibri" panose="020F0502020204030204" pitchFamily="34" charset="0"/>
                <a:cs typeface="Calibri" panose="020F0502020204030204" pitchFamily="34" charset="0"/>
              </a:rPr>
              <a:t>20 entries, and 3 columns City, Population, Users </a:t>
            </a:r>
          </a:p>
          <a:p>
            <a:pPr algn="l"/>
            <a:endParaRPr lang="en-CA" dirty="0">
              <a:solidFill>
                <a:srgbClr val="2D3B45"/>
              </a:solidFill>
              <a:latin typeface="Calibri" panose="020F0502020204030204" pitchFamily="34" charset="0"/>
              <a:cs typeface="Calibri" panose="020F0502020204030204" pitchFamily="34" charset="0"/>
            </a:endParaRPr>
          </a:p>
          <a:p>
            <a:pPr algn="l"/>
            <a:endParaRPr lang="en-CA" b="0" i="0" dirty="0">
              <a:solidFill>
                <a:srgbClr val="2D3B45"/>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318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897258" y="2897257"/>
            <a:ext cx="6858002" cy="106348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952335" y="-4888847"/>
            <a:ext cx="1350818" cy="11128512"/>
          </a:xfrm>
        </p:spPr>
        <p:txBody>
          <a:bodyPr vert="vert270">
            <a:noAutofit/>
          </a:bodyPr>
          <a:lstStyle/>
          <a:p>
            <a:pPr algn="just"/>
            <a:r>
              <a:rPr lang="en-US" sz="3000" dirty="0">
                <a:solidFill>
                  <a:srgbClr val="FF6600"/>
                </a:solidFill>
              </a:rPr>
              <a:t> </a:t>
            </a:r>
          </a:p>
          <a:p>
            <a:pPr algn="just"/>
            <a:r>
              <a:rPr lang="en-US" sz="3000" dirty="0">
                <a:solidFill>
                  <a:srgbClr val="FF6600"/>
                </a:solidFill>
              </a:rPr>
              <a:t>   Data Study</a:t>
            </a:r>
          </a:p>
          <a:p>
            <a:pPr algn="just"/>
            <a:endParaRPr lang="en-US" sz="3000" dirty="0">
              <a:solidFill>
                <a:srgbClr val="FF6600"/>
              </a:solidFill>
            </a:endParaRPr>
          </a:p>
          <a:p>
            <a:endParaRPr lang="en-US" sz="3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5593561B-12B4-4F49-2BAB-EA1070D38B18}"/>
              </a:ext>
            </a:extLst>
          </p:cNvPr>
          <p:cNvSpPr txBox="1"/>
          <p:nvPr/>
        </p:nvSpPr>
        <p:spPr>
          <a:xfrm>
            <a:off x="1512916" y="1712422"/>
            <a:ext cx="9991899" cy="3970318"/>
          </a:xfrm>
          <a:prstGeom prst="rect">
            <a:avLst/>
          </a:prstGeom>
          <a:noFill/>
        </p:spPr>
        <p:txBody>
          <a:bodyPr wrap="square" rtlCol="0">
            <a:spAutoFit/>
          </a:bodyPr>
          <a:lstStyle/>
          <a:p>
            <a:pPr algn="l"/>
            <a:r>
              <a:rPr lang="en-CA" b="1" i="0" dirty="0">
                <a:solidFill>
                  <a:srgbClr val="2D3B45"/>
                </a:solidFill>
                <a:effectLst/>
                <a:latin typeface="Calibri" panose="020F0502020204030204" pitchFamily="34" charset="0"/>
                <a:cs typeface="Calibri" panose="020F0502020204030204" pitchFamily="34" charset="0"/>
              </a:rPr>
              <a:t>All of the datasets have a common column. Merging the data on which we can create a master dataset which would help us derive insights by making comparisons. This dataset has 359392 entries and 14 columns.</a:t>
            </a:r>
          </a:p>
          <a:p>
            <a:pPr algn="l"/>
            <a:endParaRPr lang="en-CA" b="1" dirty="0">
              <a:solidFill>
                <a:srgbClr val="2D3B45"/>
              </a:solidFill>
              <a:latin typeface="Calibri" panose="020F0502020204030204" pitchFamily="34" charset="0"/>
              <a:cs typeface="Calibri" panose="020F0502020204030204" pitchFamily="34" charset="0"/>
            </a:endParaRPr>
          </a:p>
          <a:p>
            <a:pPr algn="l"/>
            <a:endParaRPr lang="en-CA" b="1" dirty="0">
              <a:solidFill>
                <a:srgbClr val="2D3B45"/>
              </a:solidFill>
              <a:latin typeface="Calibri" panose="020F0502020204030204" pitchFamily="34" charset="0"/>
              <a:cs typeface="Calibri" panose="020F0502020204030204" pitchFamily="34" charset="0"/>
            </a:endParaRPr>
          </a:p>
          <a:p>
            <a:pPr algn="l"/>
            <a:endParaRPr lang="en-CA" b="1" dirty="0">
              <a:solidFill>
                <a:srgbClr val="2D3B45"/>
              </a:solidFill>
              <a:latin typeface="Calibri" panose="020F0502020204030204" pitchFamily="34" charset="0"/>
              <a:cs typeface="Calibri" panose="020F0502020204030204" pitchFamily="34" charset="0"/>
            </a:endParaRPr>
          </a:p>
          <a:p>
            <a:pPr algn="l"/>
            <a:endParaRPr lang="en-CA" b="1" dirty="0">
              <a:solidFill>
                <a:srgbClr val="2D3B45"/>
              </a:solidFill>
              <a:latin typeface="Calibri" panose="020F0502020204030204" pitchFamily="34" charset="0"/>
              <a:cs typeface="Calibri" panose="020F0502020204030204" pitchFamily="34" charset="0"/>
            </a:endParaRPr>
          </a:p>
          <a:p>
            <a:pPr algn="l"/>
            <a:endParaRPr lang="en-CA" b="1" dirty="0">
              <a:solidFill>
                <a:srgbClr val="2D3B45"/>
              </a:solidFill>
              <a:latin typeface="Calibri" panose="020F0502020204030204" pitchFamily="34" charset="0"/>
              <a:cs typeface="Calibri" panose="020F0502020204030204" pitchFamily="34" charset="0"/>
            </a:endParaRPr>
          </a:p>
          <a:p>
            <a:pPr algn="l"/>
            <a:endParaRPr lang="en-CA" b="1" dirty="0">
              <a:solidFill>
                <a:srgbClr val="2D3B45"/>
              </a:solidFill>
              <a:latin typeface="Calibri" panose="020F0502020204030204" pitchFamily="34" charset="0"/>
              <a:cs typeface="Calibri" panose="020F0502020204030204" pitchFamily="34" charset="0"/>
            </a:endParaRPr>
          </a:p>
          <a:p>
            <a:pPr algn="l"/>
            <a:endParaRPr lang="en-CA" b="1" dirty="0">
              <a:solidFill>
                <a:srgbClr val="2D3B45"/>
              </a:solidFill>
              <a:latin typeface="Calibri" panose="020F0502020204030204" pitchFamily="34" charset="0"/>
              <a:cs typeface="Calibri" panose="020F0502020204030204" pitchFamily="34" charset="0"/>
            </a:endParaRPr>
          </a:p>
          <a:p>
            <a:pPr algn="l"/>
            <a:r>
              <a:rPr lang="en-CA" b="1" dirty="0">
                <a:solidFill>
                  <a:srgbClr val="2D3B45"/>
                </a:solidFill>
                <a:latin typeface="Calibri" panose="020F0502020204030204" pitchFamily="34" charset="0"/>
                <a:cs typeface="Calibri" panose="020F0502020204030204" pitchFamily="34" charset="0"/>
              </a:rPr>
              <a:t>The dataset has no null or missing values.</a:t>
            </a:r>
          </a:p>
          <a:p>
            <a:pPr algn="l"/>
            <a:endParaRPr lang="en-CA" b="0" i="0" dirty="0">
              <a:solidFill>
                <a:srgbClr val="2D3B45"/>
              </a:solidFill>
              <a:effectLst/>
              <a:latin typeface="Calibri" panose="020F0502020204030204" pitchFamily="34" charset="0"/>
              <a:cs typeface="Calibri" panose="020F0502020204030204" pitchFamily="34" charset="0"/>
            </a:endParaRPr>
          </a:p>
          <a:p>
            <a:pPr algn="l"/>
            <a:endParaRPr lang="en-CA" dirty="0">
              <a:solidFill>
                <a:srgbClr val="2D3B45"/>
              </a:solidFill>
              <a:latin typeface="Calibri" panose="020F0502020204030204" pitchFamily="34" charset="0"/>
              <a:cs typeface="Calibri" panose="020F0502020204030204" pitchFamily="34" charset="0"/>
            </a:endParaRPr>
          </a:p>
          <a:p>
            <a:pPr algn="l"/>
            <a:endParaRPr lang="en-CA" b="0" i="0" dirty="0">
              <a:solidFill>
                <a:srgbClr val="2D3B45"/>
              </a:solidFill>
              <a:effectLst/>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ECCB600D-A84E-EBDE-01DB-842974895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345" y="2968775"/>
            <a:ext cx="10412383" cy="1176631"/>
          </a:xfrm>
          <a:prstGeom prst="rect">
            <a:avLst/>
          </a:prstGeom>
        </p:spPr>
      </p:pic>
    </p:spTree>
    <p:extLst>
      <p:ext uri="{BB962C8B-B14F-4D97-AF65-F5344CB8AC3E}">
        <p14:creationId xmlns:p14="http://schemas.microsoft.com/office/powerpoint/2010/main" val="373591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897258" y="2897257"/>
            <a:ext cx="6858002" cy="106348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952335" y="-4888847"/>
            <a:ext cx="1350818" cy="11128512"/>
          </a:xfrm>
        </p:spPr>
        <p:txBody>
          <a:bodyPr vert="vert270">
            <a:noAutofit/>
          </a:bodyPr>
          <a:lstStyle/>
          <a:p>
            <a:pPr algn="just"/>
            <a:r>
              <a:rPr lang="en-US" sz="3000" dirty="0">
                <a:solidFill>
                  <a:srgbClr val="FF6600"/>
                </a:solidFill>
              </a:rPr>
              <a:t> </a:t>
            </a:r>
          </a:p>
          <a:p>
            <a:pPr algn="just"/>
            <a:r>
              <a:rPr lang="en-US" sz="3000" dirty="0">
                <a:solidFill>
                  <a:srgbClr val="FF6600"/>
                </a:solidFill>
              </a:rPr>
              <a:t>     EDA</a:t>
            </a:r>
          </a:p>
          <a:p>
            <a:pPr algn="just"/>
            <a:endParaRPr lang="en-US" sz="3000" dirty="0">
              <a:solidFill>
                <a:srgbClr val="FF6600"/>
              </a:solidFill>
            </a:endParaRPr>
          </a:p>
          <a:p>
            <a:endParaRPr lang="en-US" sz="3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5593561B-12B4-4F49-2BAB-EA1070D38B18}"/>
              </a:ext>
            </a:extLst>
          </p:cNvPr>
          <p:cNvSpPr txBox="1"/>
          <p:nvPr/>
        </p:nvSpPr>
        <p:spPr>
          <a:xfrm>
            <a:off x="1512916" y="1712422"/>
            <a:ext cx="9991899" cy="1200329"/>
          </a:xfrm>
          <a:prstGeom prst="rect">
            <a:avLst/>
          </a:prstGeom>
          <a:noFill/>
        </p:spPr>
        <p:txBody>
          <a:bodyPr wrap="square" rtlCol="0">
            <a:spAutoFit/>
          </a:bodyPr>
          <a:lstStyle/>
          <a:p>
            <a:pPr algn="l"/>
            <a:r>
              <a:rPr lang="en-CA" b="1" i="0" dirty="0">
                <a:solidFill>
                  <a:srgbClr val="2D3B45"/>
                </a:solidFill>
                <a:effectLst/>
                <a:latin typeface="Calibri" panose="020F0502020204030204" pitchFamily="34" charset="0"/>
                <a:cs typeface="Calibri" panose="020F0502020204030204" pitchFamily="34" charset="0"/>
              </a:rPr>
              <a:t>Comparing the number of cabs of both pink and yellow cab companies we can see that there are more yellow cabs than pink cabs. </a:t>
            </a:r>
            <a:endParaRPr lang="en-CA" b="0" i="0" dirty="0">
              <a:solidFill>
                <a:srgbClr val="2D3B45"/>
              </a:solidFill>
              <a:effectLst/>
              <a:latin typeface="Calibri" panose="020F0502020204030204" pitchFamily="34" charset="0"/>
              <a:cs typeface="Calibri" panose="020F0502020204030204" pitchFamily="34" charset="0"/>
            </a:endParaRPr>
          </a:p>
          <a:p>
            <a:pPr algn="l"/>
            <a:endParaRPr lang="en-CA" dirty="0">
              <a:solidFill>
                <a:srgbClr val="2D3B45"/>
              </a:solidFill>
              <a:latin typeface="Calibri" panose="020F0502020204030204" pitchFamily="34" charset="0"/>
              <a:cs typeface="Calibri" panose="020F0502020204030204" pitchFamily="34" charset="0"/>
            </a:endParaRPr>
          </a:p>
          <a:p>
            <a:pPr algn="l"/>
            <a:endParaRPr lang="en-CA" b="0" i="0" dirty="0">
              <a:solidFill>
                <a:srgbClr val="2D3B45"/>
              </a:solidFill>
              <a:effectLst/>
              <a:latin typeface="Calibri" panose="020F0502020204030204" pitchFamily="34" charset="0"/>
              <a:cs typeface="Calibri" panose="020F0502020204030204" pitchFamily="34" charset="0"/>
            </a:endParaRPr>
          </a:p>
        </p:txBody>
      </p:sp>
      <p:pic>
        <p:nvPicPr>
          <p:cNvPr id="7" name="Picture 6" descr="A graph of a company&#10;&#10;Description automatically generated">
            <a:extLst>
              <a:ext uri="{FF2B5EF4-FFF2-40B4-BE49-F238E27FC236}">
                <a16:creationId xmlns:a16="http://schemas.microsoft.com/office/drawing/2014/main" id="{48F3B87C-A7CB-703D-F345-6C8A286C7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033" y="2549240"/>
            <a:ext cx="4435889" cy="3811648"/>
          </a:xfrm>
          <a:prstGeom prst="rect">
            <a:avLst/>
          </a:prstGeom>
        </p:spPr>
      </p:pic>
    </p:spTree>
    <p:extLst>
      <p:ext uri="{BB962C8B-B14F-4D97-AF65-F5344CB8AC3E}">
        <p14:creationId xmlns:p14="http://schemas.microsoft.com/office/powerpoint/2010/main" val="222928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897258" y="2897257"/>
            <a:ext cx="6858002" cy="106348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952335" y="-4888847"/>
            <a:ext cx="1350818" cy="11128512"/>
          </a:xfrm>
        </p:spPr>
        <p:txBody>
          <a:bodyPr vert="vert270">
            <a:noAutofit/>
          </a:bodyPr>
          <a:lstStyle/>
          <a:p>
            <a:pPr algn="just"/>
            <a:r>
              <a:rPr lang="en-US" sz="3000" dirty="0">
                <a:solidFill>
                  <a:srgbClr val="FF6600"/>
                </a:solidFill>
              </a:rPr>
              <a:t> </a:t>
            </a:r>
          </a:p>
          <a:p>
            <a:pPr algn="just"/>
            <a:r>
              <a:rPr lang="en-US" sz="3000" dirty="0">
                <a:solidFill>
                  <a:srgbClr val="FF6600"/>
                </a:solidFill>
              </a:rPr>
              <a:t>     EDA</a:t>
            </a:r>
          </a:p>
          <a:p>
            <a:pPr algn="just"/>
            <a:endParaRPr lang="en-US" sz="3000" dirty="0">
              <a:solidFill>
                <a:srgbClr val="FF6600"/>
              </a:solidFill>
            </a:endParaRPr>
          </a:p>
          <a:p>
            <a:endParaRPr lang="en-US" sz="3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5593561B-12B4-4F49-2BAB-EA1070D38B18}"/>
              </a:ext>
            </a:extLst>
          </p:cNvPr>
          <p:cNvSpPr txBox="1"/>
          <p:nvPr/>
        </p:nvSpPr>
        <p:spPr>
          <a:xfrm>
            <a:off x="1512916" y="1712422"/>
            <a:ext cx="9991899" cy="1200329"/>
          </a:xfrm>
          <a:prstGeom prst="rect">
            <a:avLst/>
          </a:prstGeom>
          <a:noFill/>
        </p:spPr>
        <p:txBody>
          <a:bodyPr wrap="square" rtlCol="0">
            <a:spAutoFit/>
          </a:bodyPr>
          <a:lstStyle/>
          <a:p>
            <a:pPr algn="l"/>
            <a:r>
              <a:rPr lang="en-CA" b="1" i="0" dirty="0">
                <a:solidFill>
                  <a:srgbClr val="2D3B45"/>
                </a:solidFill>
                <a:effectLst/>
                <a:latin typeface="Calibri" panose="020F0502020204030204" pitchFamily="34" charset="0"/>
                <a:cs typeface="Calibri" panose="020F0502020204030204" pitchFamily="34" charset="0"/>
              </a:rPr>
              <a:t>The number of transactions made per year for both the companies shows that the ratio is higher for yellow cabs.</a:t>
            </a:r>
            <a:endParaRPr lang="en-CA" b="0" i="0" dirty="0">
              <a:solidFill>
                <a:srgbClr val="2D3B45"/>
              </a:solidFill>
              <a:effectLst/>
              <a:latin typeface="Calibri" panose="020F0502020204030204" pitchFamily="34" charset="0"/>
              <a:cs typeface="Calibri" panose="020F0502020204030204" pitchFamily="34" charset="0"/>
            </a:endParaRPr>
          </a:p>
          <a:p>
            <a:pPr algn="l"/>
            <a:endParaRPr lang="en-CA" dirty="0">
              <a:solidFill>
                <a:srgbClr val="2D3B45"/>
              </a:solidFill>
              <a:latin typeface="Calibri" panose="020F0502020204030204" pitchFamily="34" charset="0"/>
              <a:cs typeface="Calibri" panose="020F0502020204030204" pitchFamily="34" charset="0"/>
            </a:endParaRPr>
          </a:p>
          <a:p>
            <a:pPr algn="l"/>
            <a:endParaRPr lang="en-CA" b="0" i="0" dirty="0">
              <a:solidFill>
                <a:srgbClr val="2D3B45"/>
              </a:solidFill>
              <a:effectLst/>
              <a:latin typeface="Calibri" panose="020F0502020204030204" pitchFamily="34" charset="0"/>
              <a:cs typeface="Calibri" panose="020F0502020204030204" pitchFamily="34" charset="0"/>
            </a:endParaRPr>
          </a:p>
        </p:txBody>
      </p:sp>
      <p:pic>
        <p:nvPicPr>
          <p:cNvPr id="8" name="Picture 7" descr="A chart with different colored rectangles&#10;&#10;Description automatically generated">
            <a:extLst>
              <a:ext uri="{FF2B5EF4-FFF2-40B4-BE49-F238E27FC236}">
                <a16:creationId xmlns:a16="http://schemas.microsoft.com/office/drawing/2014/main" id="{6F93CDF8-714B-A00D-99E0-507BC971E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6684" y="2808096"/>
            <a:ext cx="7489646" cy="3902572"/>
          </a:xfrm>
          <a:prstGeom prst="rect">
            <a:avLst/>
          </a:prstGeom>
        </p:spPr>
      </p:pic>
    </p:spTree>
    <p:extLst>
      <p:ext uri="{BB962C8B-B14F-4D97-AF65-F5344CB8AC3E}">
        <p14:creationId xmlns:p14="http://schemas.microsoft.com/office/powerpoint/2010/main" val="1073938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897258" y="2897257"/>
            <a:ext cx="6858002" cy="1063488"/>
          </a:xfrm>
          <a:solidFill>
            <a:srgbClr val="3B3B3B"/>
          </a:solidFill>
        </p:spPr>
        <p:txBody>
          <a:bodyPr vert="vert270" anchor="t" anchorCtr="0"/>
          <a:lstStyle/>
          <a:p>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952335" y="-4888847"/>
            <a:ext cx="1350818" cy="11128512"/>
          </a:xfrm>
        </p:spPr>
        <p:txBody>
          <a:bodyPr vert="vert270">
            <a:noAutofit/>
          </a:bodyPr>
          <a:lstStyle/>
          <a:p>
            <a:pPr algn="just"/>
            <a:endParaRPr lang="en-US" sz="3000" dirty="0">
              <a:solidFill>
                <a:srgbClr val="FF6600"/>
              </a:solidFill>
            </a:endParaRPr>
          </a:p>
          <a:p>
            <a:pPr algn="just"/>
            <a:r>
              <a:rPr lang="en-US" sz="3000" dirty="0">
                <a:solidFill>
                  <a:srgbClr val="FF6600"/>
                </a:solidFill>
              </a:rPr>
              <a:t>    Conclusion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5593561B-12B4-4F49-2BAB-EA1070D38B18}"/>
              </a:ext>
            </a:extLst>
          </p:cNvPr>
          <p:cNvSpPr txBox="1"/>
          <p:nvPr/>
        </p:nvSpPr>
        <p:spPr>
          <a:xfrm>
            <a:off x="1433403" y="2037634"/>
            <a:ext cx="4329246" cy="3139321"/>
          </a:xfrm>
          <a:prstGeom prst="rect">
            <a:avLst/>
          </a:prstGeom>
          <a:noFill/>
        </p:spPr>
        <p:txBody>
          <a:bodyPr wrap="square" rtlCol="0">
            <a:spAutoFit/>
          </a:bodyPr>
          <a:lstStyle/>
          <a:p>
            <a:pPr algn="just"/>
            <a:r>
              <a:rPr lang="en-CA" b="1" i="0" dirty="0">
                <a:solidFill>
                  <a:srgbClr val="2D3B45"/>
                </a:solidFill>
                <a:effectLst/>
                <a:latin typeface="Calibri" panose="020F0502020204030204" pitchFamily="34" charset="0"/>
                <a:cs typeface="Calibri" panose="020F0502020204030204" pitchFamily="34" charset="0"/>
              </a:rPr>
              <a:t>The same trend is seen in case of profit.</a:t>
            </a:r>
          </a:p>
          <a:p>
            <a:pPr algn="just"/>
            <a:endParaRPr lang="en-CA" b="1" dirty="0">
              <a:solidFill>
                <a:srgbClr val="2D3B45"/>
              </a:solidFill>
              <a:latin typeface="Calibri" panose="020F0502020204030204" pitchFamily="34" charset="0"/>
              <a:cs typeface="Calibri" panose="020F0502020204030204" pitchFamily="34" charset="0"/>
            </a:endParaRPr>
          </a:p>
          <a:p>
            <a:pPr algn="just"/>
            <a:endParaRPr lang="en-CA" b="1" i="0" dirty="0">
              <a:solidFill>
                <a:srgbClr val="2D3B45"/>
              </a:solidFill>
              <a:effectLst/>
              <a:latin typeface="Calibri" panose="020F0502020204030204" pitchFamily="34" charset="0"/>
              <a:cs typeface="Calibri" panose="020F0502020204030204" pitchFamily="34" charset="0"/>
            </a:endParaRPr>
          </a:p>
          <a:p>
            <a:pPr algn="just"/>
            <a:endParaRPr lang="en-CA" b="1" dirty="0">
              <a:solidFill>
                <a:srgbClr val="2D3B45"/>
              </a:solidFill>
              <a:latin typeface="Calibri" panose="020F0502020204030204" pitchFamily="34" charset="0"/>
              <a:cs typeface="Calibri" panose="020F0502020204030204" pitchFamily="34" charset="0"/>
            </a:endParaRPr>
          </a:p>
          <a:p>
            <a:pPr algn="just"/>
            <a:r>
              <a:rPr lang="en-CA" b="1" i="0" dirty="0">
                <a:solidFill>
                  <a:srgbClr val="2D3B45"/>
                </a:solidFill>
                <a:effectLst/>
                <a:latin typeface="Calibri" panose="020F0502020204030204" pitchFamily="34" charset="0"/>
                <a:cs typeface="Calibri" panose="020F0502020204030204" pitchFamily="34" charset="0"/>
              </a:rPr>
              <a:t>After comparing these trends, the recommendation would be that </a:t>
            </a:r>
            <a:r>
              <a:rPr lang="en-CA" b="1" i="0" dirty="0" err="1">
                <a:solidFill>
                  <a:srgbClr val="2D3B45"/>
                </a:solidFill>
                <a:effectLst/>
                <a:latin typeface="Calibri" panose="020F0502020204030204" pitchFamily="34" charset="0"/>
                <a:cs typeface="Calibri" panose="020F0502020204030204" pitchFamily="34" charset="0"/>
              </a:rPr>
              <a:t>xyz</a:t>
            </a:r>
            <a:r>
              <a:rPr lang="en-CA" b="1" i="0" dirty="0">
                <a:solidFill>
                  <a:srgbClr val="2D3B45"/>
                </a:solidFill>
                <a:effectLst/>
                <a:latin typeface="Calibri" panose="020F0502020204030204" pitchFamily="34" charset="0"/>
                <a:cs typeface="Calibri" panose="020F0502020204030204" pitchFamily="34" charset="0"/>
              </a:rPr>
              <a:t> company invests in yellow cab to gain better returns on investments.</a:t>
            </a:r>
          </a:p>
          <a:p>
            <a:pPr algn="l"/>
            <a:endParaRPr lang="en-CA" b="0" i="0" dirty="0">
              <a:solidFill>
                <a:srgbClr val="2D3B45"/>
              </a:solidFill>
              <a:effectLst/>
              <a:latin typeface="Calibri" panose="020F0502020204030204" pitchFamily="34" charset="0"/>
              <a:cs typeface="Calibri" panose="020F0502020204030204" pitchFamily="34" charset="0"/>
            </a:endParaRPr>
          </a:p>
          <a:p>
            <a:pPr algn="l"/>
            <a:endParaRPr lang="en-CA" dirty="0">
              <a:solidFill>
                <a:srgbClr val="2D3B45"/>
              </a:solidFill>
              <a:latin typeface="Calibri" panose="020F0502020204030204" pitchFamily="34" charset="0"/>
              <a:cs typeface="Calibri" panose="020F0502020204030204" pitchFamily="34" charset="0"/>
            </a:endParaRPr>
          </a:p>
          <a:p>
            <a:pPr algn="l"/>
            <a:endParaRPr lang="en-CA" b="0" i="0" dirty="0">
              <a:solidFill>
                <a:srgbClr val="2D3B45"/>
              </a:solidFill>
              <a:effectLst/>
              <a:latin typeface="Calibri" panose="020F0502020204030204" pitchFamily="34" charset="0"/>
              <a:cs typeface="Calibri" panose="020F0502020204030204" pitchFamily="34" charset="0"/>
            </a:endParaRPr>
          </a:p>
        </p:txBody>
      </p:sp>
      <p:pic>
        <p:nvPicPr>
          <p:cNvPr id="8" name="Picture 7" descr="A graph with a yellow rectangle and a pink rectangle&#10;&#10;Description automatically generated">
            <a:extLst>
              <a:ext uri="{FF2B5EF4-FFF2-40B4-BE49-F238E27FC236}">
                <a16:creationId xmlns:a16="http://schemas.microsoft.com/office/drawing/2014/main" id="{73B665D9-B254-28D5-BD9C-A146D3FA1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52" y="1579466"/>
            <a:ext cx="5030653" cy="4644998"/>
          </a:xfrm>
          <a:prstGeom prst="rect">
            <a:avLst/>
          </a:prstGeom>
        </p:spPr>
      </p:pic>
    </p:spTree>
    <p:extLst>
      <p:ext uri="{BB962C8B-B14F-4D97-AF65-F5344CB8AC3E}">
        <p14:creationId xmlns:p14="http://schemas.microsoft.com/office/powerpoint/2010/main" val="137914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58</TotalTime>
  <Words>444</Words>
  <Application>Microsoft Macintosh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Lato Extended</vt:lpstr>
      <vt:lpstr>Office Theme</vt:lpstr>
      <vt:lpstr>PowerPoint Presentation</vt:lpstr>
      <vt:lpstr>   Agenda</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 Reddy Bobbiti</dc:creator>
  <cp:lastModifiedBy>Shreya Reddy Bobbiti</cp:lastModifiedBy>
  <cp:revision>1</cp:revision>
  <dcterms:created xsi:type="dcterms:W3CDTF">2023-08-18T23:50:13Z</dcterms:created>
  <dcterms:modified xsi:type="dcterms:W3CDTF">2023-08-19T00:48:40Z</dcterms:modified>
</cp:coreProperties>
</file>