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77" r:id="rId3"/>
    <p:sldId id="267" r:id="rId4"/>
    <p:sldId id="269" r:id="rId5"/>
    <p:sldId id="279" r:id="rId6"/>
    <p:sldId id="280" r:id="rId7"/>
    <p:sldId id="283" r:id="rId8"/>
    <p:sldId id="284" r:id="rId9"/>
    <p:sldId id="285" r:id="rId10"/>
    <p:sldId id="295" r:id="rId11"/>
    <p:sldId id="286" r:id="rId12"/>
    <p:sldId id="296" r:id="rId13"/>
    <p:sldId id="287" r:id="rId14"/>
    <p:sldId id="288" r:id="rId15"/>
    <p:sldId id="289" r:id="rId16"/>
    <p:sldId id="290" r:id="rId17"/>
    <p:sldId id="294" r:id="rId18"/>
    <p:sldId id="291" r:id="rId19"/>
    <p:sldId id="293" r:id="rId20"/>
    <p:sldId id="2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E1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Tax-Filers based on their status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Single</c:v>
                </c:pt>
                <c:pt idx="1">
                  <c:v>Nonfiler</c:v>
                </c:pt>
                <c:pt idx="2">
                  <c:v>Head of household</c:v>
                </c:pt>
                <c:pt idx="3">
                  <c:v>Joint both under 65</c:v>
                </c:pt>
                <c:pt idx="4">
                  <c:v>Joint both 65+</c:v>
                </c:pt>
                <c:pt idx="5">
                  <c:v>Joint one under 65 &amp; one 65+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385</c:v>
                </c:pt>
                <c:pt idx="1">
                  <c:v>705</c:v>
                </c:pt>
                <c:pt idx="2">
                  <c:v>71</c:v>
                </c:pt>
                <c:pt idx="3">
                  <c:v>88</c:v>
                </c:pt>
                <c:pt idx="4">
                  <c:v>721</c:v>
                </c:pt>
                <c:pt idx="5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Single</c:v>
                </c:pt>
                <c:pt idx="1">
                  <c:v>Nonfiler</c:v>
                </c:pt>
                <c:pt idx="2">
                  <c:v>Head of household</c:v>
                </c:pt>
                <c:pt idx="3">
                  <c:v>Joint both under 65</c:v>
                </c:pt>
                <c:pt idx="4">
                  <c:v>Joint both 65+</c:v>
                </c:pt>
                <c:pt idx="5">
                  <c:v>Joint one under 65 &amp; one 65+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Single</c:v>
                </c:pt>
                <c:pt idx="1">
                  <c:v>Nonfiler</c:v>
                </c:pt>
                <c:pt idx="2">
                  <c:v>Head of household</c:v>
                </c:pt>
                <c:pt idx="3">
                  <c:v>Joint both under 65</c:v>
                </c:pt>
                <c:pt idx="4">
                  <c:v>Joint both 65+</c:v>
                </c:pt>
                <c:pt idx="5">
                  <c:v>Joint one under 65 &amp; one 65+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16542320"/>
        <c:axId val="316540752"/>
      </c:barChart>
      <c:catAx>
        <c:axId val="31654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540752"/>
        <c:crosses val="autoZero"/>
        <c:auto val="1"/>
        <c:lblAlgn val="ctr"/>
        <c:lblOffset val="100"/>
        <c:noMultiLvlLbl val="0"/>
      </c:catAx>
      <c:valAx>
        <c:axId val="316540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54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733161676165398E-2"/>
          <c:y val="1.9798167383618087E-2"/>
          <c:w val="0.94540760334645668"/>
          <c:h val="0.772936406684522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Native-Born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Foreign born- Not a citizen of U S</c:v>
                </c:pt>
                <c:pt idx="1">
                  <c:v>Foreign born- U S citizen by naturalization</c:v>
                </c:pt>
                <c:pt idx="2">
                  <c:v>Native- Born abroad of American Parents</c:v>
                </c:pt>
                <c:pt idx="3">
                  <c:v>Native- Born in Puerto Rico or U S Outlying</c:v>
                </c:pt>
                <c:pt idx="4">
                  <c:v>Native- Born in the United States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18358.169999999998</c:v>
                </c:pt>
                <c:pt idx="1">
                  <c:v>18083.62</c:v>
                </c:pt>
                <c:pt idx="2">
                  <c:v>22221.61</c:v>
                </c:pt>
                <c:pt idx="3">
                  <c:v>21801.919999999998</c:v>
                </c:pt>
                <c:pt idx="4">
                  <c:v>20992.95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Foreign born- Not a citizen of U S</c:v>
                </c:pt>
                <c:pt idx="1">
                  <c:v>Foreign born- U S citizen by naturalization</c:v>
                </c:pt>
                <c:pt idx="2">
                  <c:v>Native- Born abroad of American Parents</c:v>
                </c:pt>
                <c:pt idx="3">
                  <c:v>Native- Born in Puerto Rico or U S Outlying</c:v>
                </c:pt>
                <c:pt idx="4">
                  <c:v>Native- Born in the United States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Foreign born- Not a citizen of U S</c:v>
                </c:pt>
                <c:pt idx="1">
                  <c:v>Foreign born- U S citizen by naturalization</c:v>
                </c:pt>
                <c:pt idx="2">
                  <c:v>Native- Born abroad of American Parents</c:v>
                </c:pt>
                <c:pt idx="3">
                  <c:v>Native- Born in Puerto Rico or U S Outlying</c:v>
                </c:pt>
                <c:pt idx="4">
                  <c:v>Native- Born in the United States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541536"/>
        <c:axId val="316541928"/>
      </c:barChart>
      <c:catAx>
        <c:axId val="316541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541928"/>
        <c:crosses val="autoZero"/>
        <c:auto val="1"/>
        <c:lblAlgn val="ctr"/>
        <c:lblOffset val="100"/>
        <c:noMultiLvlLbl val="0"/>
      </c:catAx>
      <c:valAx>
        <c:axId val="316541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54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solidFill>
            <a:schemeClr val="tx2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91974-9F08-42C6-B4F2-02B9136A72C7}" type="doc">
      <dgm:prSet loTypeId="urn:microsoft.com/office/officeart/2005/8/layout/pyramid4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C6FFA61-6A5E-4A07-B0CD-657A6016A538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bg2">
                  <a:lumMod val="10000"/>
                </a:schemeClr>
              </a:solidFill>
            </a:rPr>
            <a:t>Big Profit</a:t>
          </a:r>
          <a:endParaRPr lang="en-US" sz="1800" dirty="0">
            <a:solidFill>
              <a:schemeClr val="bg2">
                <a:lumMod val="10000"/>
              </a:schemeClr>
            </a:solidFill>
          </a:endParaRPr>
        </a:p>
      </dgm:t>
    </dgm:pt>
    <dgm:pt modelId="{BE5D8AB6-D1DC-4693-9520-9749A9B2666C}" type="parTrans" cxnId="{144421FE-CAF2-4745-BAE1-6B88FC778DDF}">
      <dgm:prSet/>
      <dgm:spPr/>
      <dgm:t>
        <a:bodyPr/>
        <a:lstStyle/>
        <a:p>
          <a:endParaRPr lang="en-US"/>
        </a:p>
      </dgm:t>
    </dgm:pt>
    <dgm:pt modelId="{716E4D6C-03E8-4365-AF21-1602BE3722FD}" type="sibTrans" cxnId="{144421FE-CAF2-4745-BAE1-6B88FC778DDF}">
      <dgm:prSet/>
      <dgm:spPr/>
      <dgm:t>
        <a:bodyPr/>
        <a:lstStyle/>
        <a:p>
          <a:endParaRPr lang="en-US"/>
        </a:p>
      </dgm:t>
    </dgm:pt>
    <dgm:pt modelId="{E94ADD85-26B8-44AF-BE89-A44A734EC3B8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bg2">
                  <a:lumMod val="10000"/>
                </a:schemeClr>
              </a:solidFill>
            </a:rPr>
            <a:t>Big Information</a:t>
          </a:r>
          <a:endParaRPr lang="en-US" sz="1400" dirty="0">
            <a:solidFill>
              <a:schemeClr val="bg2">
                <a:lumMod val="10000"/>
              </a:schemeClr>
            </a:solidFill>
          </a:endParaRPr>
        </a:p>
      </dgm:t>
    </dgm:pt>
    <dgm:pt modelId="{80CC2F95-912D-4EB2-A7A7-15A75A534300}" type="parTrans" cxnId="{35C3B619-E840-4AFF-B602-C4F3A3844CC0}">
      <dgm:prSet/>
      <dgm:spPr/>
      <dgm:t>
        <a:bodyPr/>
        <a:lstStyle/>
        <a:p>
          <a:endParaRPr lang="en-US"/>
        </a:p>
      </dgm:t>
    </dgm:pt>
    <dgm:pt modelId="{BD64D4FA-33E1-4A93-8ABA-E777D7BBB411}" type="sibTrans" cxnId="{35C3B619-E840-4AFF-B602-C4F3A3844CC0}">
      <dgm:prSet/>
      <dgm:spPr/>
      <dgm:t>
        <a:bodyPr/>
        <a:lstStyle/>
        <a:p>
          <a:endParaRPr lang="en-US"/>
        </a:p>
      </dgm:t>
    </dgm:pt>
    <dgm:pt modelId="{52C59E2E-30E9-45A1-A2DB-B56219AA5D23}">
      <dgm:prSet phldrT="[Text]" custT="1"/>
      <dgm:spPr/>
      <dgm:t>
        <a:bodyPr/>
        <a:lstStyle/>
        <a:p>
          <a:endParaRPr lang="en-US" sz="2000" dirty="0" smtClean="0">
            <a:solidFill>
              <a:schemeClr val="bg2">
                <a:lumMod val="10000"/>
              </a:schemeClr>
            </a:solidFill>
          </a:endParaRPr>
        </a:p>
        <a:p>
          <a:r>
            <a:rPr lang="en-US" sz="2000" dirty="0" smtClean="0">
              <a:solidFill>
                <a:schemeClr val="bg2">
                  <a:lumMod val="10000"/>
                </a:schemeClr>
              </a:solidFill>
            </a:rPr>
            <a:t>Big Data</a:t>
          </a:r>
          <a:endParaRPr lang="en-US" sz="2000" dirty="0">
            <a:solidFill>
              <a:schemeClr val="bg2">
                <a:lumMod val="10000"/>
              </a:schemeClr>
            </a:solidFill>
          </a:endParaRPr>
        </a:p>
      </dgm:t>
    </dgm:pt>
    <dgm:pt modelId="{8E439CEF-6BC2-43D4-A93F-DA8490341D46}" type="parTrans" cxnId="{D97B6FBA-E602-4236-BD00-95D5F8708F52}">
      <dgm:prSet/>
      <dgm:spPr/>
      <dgm:t>
        <a:bodyPr/>
        <a:lstStyle/>
        <a:p>
          <a:endParaRPr lang="en-US"/>
        </a:p>
      </dgm:t>
    </dgm:pt>
    <dgm:pt modelId="{F39575F8-5912-4830-B03F-ECBE8EE9EE03}" type="sibTrans" cxnId="{D97B6FBA-E602-4236-BD00-95D5F8708F52}">
      <dgm:prSet/>
      <dgm:spPr/>
      <dgm:t>
        <a:bodyPr/>
        <a:lstStyle/>
        <a:p>
          <a:endParaRPr lang="en-US"/>
        </a:p>
      </dgm:t>
    </dgm:pt>
    <dgm:pt modelId="{6D62B7E6-A7B7-474F-B145-0ABFE7C798BD}">
      <dgm:prSet phldrT="[Text]" custT="1"/>
      <dgm:spPr/>
      <dgm:t>
        <a:bodyPr/>
        <a:lstStyle/>
        <a:p>
          <a:r>
            <a:rPr lang="en-US" sz="1900" dirty="0" smtClean="0">
              <a:solidFill>
                <a:schemeClr val="bg2">
                  <a:lumMod val="10000"/>
                </a:schemeClr>
              </a:solidFill>
            </a:rPr>
            <a:t>Big Wisdom</a:t>
          </a:r>
          <a:endParaRPr lang="en-US" sz="1900" dirty="0">
            <a:solidFill>
              <a:schemeClr val="bg2">
                <a:lumMod val="10000"/>
              </a:schemeClr>
            </a:solidFill>
          </a:endParaRPr>
        </a:p>
      </dgm:t>
    </dgm:pt>
    <dgm:pt modelId="{7F511E78-494F-4CB3-BAFB-7289787ECC3D}" type="parTrans" cxnId="{6CF9C0DB-996D-40CB-A9CF-8BA6E74C1E3F}">
      <dgm:prSet/>
      <dgm:spPr/>
      <dgm:t>
        <a:bodyPr/>
        <a:lstStyle/>
        <a:p>
          <a:endParaRPr lang="en-US"/>
        </a:p>
      </dgm:t>
    </dgm:pt>
    <dgm:pt modelId="{8BF8ECB4-4667-4B36-A63D-886D2F45FE49}" type="sibTrans" cxnId="{6CF9C0DB-996D-40CB-A9CF-8BA6E74C1E3F}">
      <dgm:prSet/>
      <dgm:spPr/>
      <dgm:t>
        <a:bodyPr/>
        <a:lstStyle/>
        <a:p>
          <a:endParaRPr lang="en-US"/>
        </a:p>
      </dgm:t>
    </dgm:pt>
    <dgm:pt modelId="{8B586D5B-1BA8-4794-842B-98B691C3928B}" type="pres">
      <dgm:prSet presAssocID="{C7791974-9F08-42C6-B4F2-02B9136A72C7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D1B414-4301-4553-9DAF-ACE9902D6950}" type="pres">
      <dgm:prSet presAssocID="{C7791974-9F08-42C6-B4F2-02B9136A72C7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33EA1-8640-46B4-88FF-887F47189AD6}" type="pres">
      <dgm:prSet presAssocID="{C7791974-9F08-42C6-B4F2-02B9136A72C7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E8AFD8-8F11-477A-AD8A-938650EC8062}" type="pres">
      <dgm:prSet presAssocID="{C7791974-9F08-42C6-B4F2-02B9136A72C7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34865A-29F3-4612-BD60-25517D3937BB}" type="pres">
      <dgm:prSet presAssocID="{C7791974-9F08-42C6-B4F2-02B9136A72C7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D03CF9-CE53-4002-AAED-817FBB395399}" type="presOf" srcId="{6D62B7E6-A7B7-474F-B145-0ABFE7C798BD}" destId="{8A34865A-29F3-4612-BD60-25517D3937BB}" srcOrd="0" destOrd="0" presId="urn:microsoft.com/office/officeart/2005/8/layout/pyramid4"/>
    <dgm:cxn modelId="{66525AC0-026F-4425-88AE-E23ED4309766}" type="presOf" srcId="{BC6FFA61-6A5E-4A07-B0CD-657A6016A538}" destId="{E9D1B414-4301-4553-9DAF-ACE9902D6950}" srcOrd="0" destOrd="0" presId="urn:microsoft.com/office/officeart/2005/8/layout/pyramid4"/>
    <dgm:cxn modelId="{35C3B619-E840-4AFF-B602-C4F3A3844CC0}" srcId="{C7791974-9F08-42C6-B4F2-02B9136A72C7}" destId="{E94ADD85-26B8-44AF-BE89-A44A734EC3B8}" srcOrd="1" destOrd="0" parTransId="{80CC2F95-912D-4EB2-A7A7-15A75A534300}" sibTransId="{BD64D4FA-33E1-4A93-8ABA-E777D7BBB411}"/>
    <dgm:cxn modelId="{AC459E9A-72C9-4B2D-BD11-0C2A00A7B9B1}" type="presOf" srcId="{52C59E2E-30E9-45A1-A2DB-B56219AA5D23}" destId="{5CE8AFD8-8F11-477A-AD8A-938650EC8062}" srcOrd="0" destOrd="0" presId="urn:microsoft.com/office/officeart/2005/8/layout/pyramid4"/>
    <dgm:cxn modelId="{144421FE-CAF2-4745-BAE1-6B88FC778DDF}" srcId="{C7791974-9F08-42C6-B4F2-02B9136A72C7}" destId="{BC6FFA61-6A5E-4A07-B0CD-657A6016A538}" srcOrd="0" destOrd="0" parTransId="{BE5D8AB6-D1DC-4693-9520-9749A9B2666C}" sibTransId="{716E4D6C-03E8-4365-AF21-1602BE3722FD}"/>
    <dgm:cxn modelId="{6CF9C0DB-996D-40CB-A9CF-8BA6E74C1E3F}" srcId="{C7791974-9F08-42C6-B4F2-02B9136A72C7}" destId="{6D62B7E6-A7B7-474F-B145-0ABFE7C798BD}" srcOrd="3" destOrd="0" parTransId="{7F511E78-494F-4CB3-BAFB-7289787ECC3D}" sibTransId="{8BF8ECB4-4667-4B36-A63D-886D2F45FE49}"/>
    <dgm:cxn modelId="{473EA6C5-136B-4679-87CE-C41929DF0AE3}" type="presOf" srcId="{C7791974-9F08-42C6-B4F2-02B9136A72C7}" destId="{8B586D5B-1BA8-4794-842B-98B691C3928B}" srcOrd="0" destOrd="0" presId="urn:microsoft.com/office/officeart/2005/8/layout/pyramid4"/>
    <dgm:cxn modelId="{E5829CA1-E3DF-403B-A4F0-C810B6B2FE11}" type="presOf" srcId="{E94ADD85-26B8-44AF-BE89-A44A734EC3B8}" destId="{45B33EA1-8640-46B4-88FF-887F47189AD6}" srcOrd="0" destOrd="0" presId="urn:microsoft.com/office/officeart/2005/8/layout/pyramid4"/>
    <dgm:cxn modelId="{D97B6FBA-E602-4236-BD00-95D5F8708F52}" srcId="{C7791974-9F08-42C6-B4F2-02B9136A72C7}" destId="{52C59E2E-30E9-45A1-A2DB-B56219AA5D23}" srcOrd="2" destOrd="0" parTransId="{8E439CEF-6BC2-43D4-A93F-DA8490341D46}" sibTransId="{F39575F8-5912-4830-B03F-ECBE8EE9EE03}"/>
    <dgm:cxn modelId="{96F84AC1-A349-4449-BA3C-6D0D2B0ECE6F}" type="presParOf" srcId="{8B586D5B-1BA8-4794-842B-98B691C3928B}" destId="{E9D1B414-4301-4553-9DAF-ACE9902D6950}" srcOrd="0" destOrd="0" presId="urn:microsoft.com/office/officeart/2005/8/layout/pyramid4"/>
    <dgm:cxn modelId="{CC037F8F-28AA-4119-B60B-10D92FA24C1B}" type="presParOf" srcId="{8B586D5B-1BA8-4794-842B-98B691C3928B}" destId="{45B33EA1-8640-46B4-88FF-887F47189AD6}" srcOrd="1" destOrd="0" presId="urn:microsoft.com/office/officeart/2005/8/layout/pyramid4"/>
    <dgm:cxn modelId="{52221294-4AAA-4926-A25D-AD4C892F6D0D}" type="presParOf" srcId="{8B586D5B-1BA8-4794-842B-98B691C3928B}" destId="{5CE8AFD8-8F11-477A-AD8A-938650EC8062}" srcOrd="2" destOrd="0" presId="urn:microsoft.com/office/officeart/2005/8/layout/pyramid4"/>
    <dgm:cxn modelId="{AC8B59DA-FAD5-49CC-B167-BE68D60CC8D4}" type="presParOf" srcId="{8B586D5B-1BA8-4794-842B-98B691C3928B}" destId="{8A34865A-29F3-4612-BD60-25517D3937BB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1B414-4301-4553-9DAF-ACE9902D6950}">
      <dsp:nvSpPr>
        <dsp:cNvPr id="0" name=""/>
        <dsp:cNvSpPr/>
      </dsp:nvSpPr>
      <dsp:spPr>
        <a:xfrm>
          <a:off x="1332706" y="0"/>
          <a:ext cx="2058987" cy="2058987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2">
                  <a:lumMod val="10000"/>
                </a:schemeClr>
              </a:solidFill>
            </a:rPr>
            <a:t>Big Profit</a:t>
          </a:r>
          <a:endParaRPr lang="en-US" sz="18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1847453" y="1029494"/>
        <a:ext cx="1029493" cy="1029493"/>
      </dsp:txXfrm>
    </dsp:sp>
    <dsp:sp modelId="{45B33EA1-8640-46B4-88FF-887F47189AD6}">
      <dsp:nvSpPr>
        <dsp:cNvPr id="0" name=""/>
        <dsp:cNvSpPr/>
      </dsp:nvSpPr>
      <dsp:spPr>
        <a:xfrm>
          <a:off x="303212" y="2058987"/>
          <a:ext cx="2058987" cy="2058987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2">
                  <a:lumMod val="10000"/>
                </a:schemeClr>
              </a:solidFill>
            </a:rPr>
            <a:t>Big Information</a:t>
          </a:r>
          <a:endParaRPr lang="en-US" sz="14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817959" y="3088481"/>
        <a:ext cx="1029493" cy="1029493"/>
      </dsp:txXfrm>
    </dsp:sp>
    <dsp:sp modelId="{5CE8AFD8-8F11-477A-AD8A-938650EC8062}">
      <dsp:nvSpPr>
        <dsp:cNvPr id="0" name=""/>
        <dsp:cNvSpPr/>
      </dsp:nvSpPr>
      <dsp:spPr>
        <a:xfrm rot="10800000">
          <a:off x="1332706" y="2058987"/>
          <a:ext cx="2058987" cy="2058987"/>
        </a:xfrm>
        <a:prstGeom prst="triangl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>
            <a:solidFill>
              <a:schemeClr val="bg2">
                <a:lumMod val="10000"/>
              </a:schemeClr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2">
                  <a:lumMod val="10000"/>
                </a:schemeClr>
              </a:solidFill>
            </a:rPr>
            <a:t>Big Data</a:t>
          </a:r>
          <a:endParaRPr lang="en-US" sz="2000" kern="1200" dirty="0">
            <a:solidFill>
              <a:schemeClr val="bg2">
                <a:lumMod val="10000"/>
              </a:schemeClr>
            </a:solidFill>
          </a:endParaRPr>
        </a:p>
      </dsp:txBody>
      <dsp:txXfrm rot="10800000">
        <a:off x="1847453" y="2058987"/>
        <a:ext cx="1029493" cy="1029493"/>
      </dsp:txXfrm>
    </dsp:sp>
    <dsp:sp modelId="{8A34865A-29F3-4612-BD60-25517D3937BB}">
      <dsp:nvSpPr>
        <dsp:cNvPr id="0" name=""/>
        <dsp:cNvSpPr/>
      </dsp:nvSpPr>
      <dsp:spPr>
        <a:xfrm>
          <a:off x="2362199" y="2058987"/>
          <a:ext cx="2058987" cy="2058987"/>
        </a:xfrm>
        <a:prstGeom prst="triangl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bg2">
                  <a:lumMod val="10000"/>
                </a:schemeClr>
              </a:solidFill>
            </a:rPr>
            <a:t>Big Wisdom</a:t>
          </a:r>
          <a:endParaRPr lang="en-US" sz="19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2876946" y="3088481"/>
        <a:ext cx="1029493" cy="1029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851" y="0"/>
            <a:ext cx="11629622" cy="27432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ANALYSIS OF CENSUS DATA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816699"/>
            <a:ext cx="10058400" cy="909498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			</a:t>
            </a:r>
            <a:r>
              <a:rPr lang="en-US" b="0" dirty="0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en-US" dirty="0" smtClean="0"/>
              <a:t> </a:t>
            </a:r>
            <a:r>
              <a:rPr lang="en-US" sz="2800" dirty="0" smtClean="0"/>
              <a:t>BALA CHANDAR B.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685800"/>
            <a:ext cx="3474720" cy="3429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Tax-Filer-Citizens based on their Tax-Filer-Status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Used:</a:t>
            </a:r>
            <a:b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pig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220348"/>
              </p:ext>
            </p:extLst>
          </p:nvPr>
        </p:nvGraphicFramePr>
        <p:xfrm>
          <a:off x="790575" y="685800"/>
          <a:ext cx="6126163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828800"/>
          </a:xfrm>
        </p:spPr>
        <p:txBody>
          <a:bodyPr/>
          <a:lstStyle/>
          <a:p>
            <a:pPr algn="ctr"/>
            <a:endParaRPr lang="en-US" i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i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language used in Apache Pig is called as Pig Latin”</a:t>
            </a:r>
            <a:endParaRPr lang="en-US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33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360608"/>
            <a:ext cx="3474720" cy="37541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based on educational background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Used:</a:t>
            </a:r>
            <a:br>
              <a:rPr 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pig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2266682"/>
            <a:ext cx="6126480" cy="2781836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GROUP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FOREACH, GENERATE GROUP, SUM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ORDER, BY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STORE, USING, </a:t>
            </a:r>
            <a:r>
              <a:rPr lang="en-US" dirty="0" err="1" smtClean="0">
                <a:solidFill>
                  <a:schemeClr val="tx2"/>
                </a:solidFill>
              </a:rPr>
              <a:t>PigStorage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8288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 </a:t>
            </a:r>
            <a:endParaRPr lang="en-US" b="1" dirty="0" smtClean="0">
              <a:solidFill>
                <a:schemeClr val="tx2"/>
              </a:solidFill>
            </a:endParaRPr>
          </a:p>
          <a:p>
            <a:pPr algn="ctr"/>
            <a:endParaRPr lang="en-US" b="1" dirty="0">
              <a:solidFill>
                <a:schemeClr val="tx2"/>
              </a:solidFill>
            </a:endParaRP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”Apache </a:t>
            </a:r>
            <a:r>
              <a:rPr lang="en-US" b="1" dirty="0">
                <a:solidFill>
                  <a:schemeClr val="tx2"/>
                </a:solidFill>
              </a:rPr>
              <a:t>Pig is a tool used to analyze large amounts of data by </a:t>
            </a:r>
            <a:r>
              <a:rPr lang="en-US" b="1" dirty="0" smtClean="0">
                <a:solidFill>
                  <a:schemeClr val="tx2"/>
                </a:solidFill>
              </a:rPr>
              <a:t>representing </a:t>
            </a:r>
            <a:r>
              <a:rPr lang="en-US" b="1" dirty="0">
                <a:solidFill>
                  <a:schemeClr val="tx2"/>
                </a:solidFill>
              </a:rPr>
              <a:t>them as data flows.</a:t>
            </a:r>
            <a:r>
              <a:rPr lang="en-US" b="1" dirty="0" smtClean="0">
                <a:solidFill>
                  <a:schemeClr val="tx2"/>
                </a:solidFill>
              </a:rPr>
              <a:t>”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031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685800"/>
            <a:ext cx="3474720" cy="3429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Income based on educational background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Used:</a:t>
            </a:r>
            <a:b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PIG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828800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US" b="1" i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900" b="1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900" b="1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Apache Pig is a high-level procedural language platform developed to simplify querying large data sets in Apache Hadoop and </a:t>
            </a:r>
            <a:r>
              <a:rPr lang="en-US" sz="2000" b="1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Map-Reduce.”</a:t>
            </a:r>
            <a:endParaRPr lang="en-US" sz="1900" b="1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OUPUT: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graduate		887049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			743548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but no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	544230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Bachelors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degree(BA AB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BS)	328712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10th grade			140397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7th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8th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		128254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11th grade			117724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2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685800"/>
            <a:ext cx="3474720" cy="3429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or Per Capita Income based 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citizenship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used: Apache Hive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83091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SELECT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citizenship,ROUND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(AVG(Income),2) AS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AverageIncome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census GROUP BY citizenship ORDER BY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AverageIncome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" indent="0">
              <a:buNone/>
            </a:pPr>
            <a:endParaRPr lang="en-US" b="1" u="sng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OUTPUT:</a:t>
            </a:r>
          </a:p>
          <a:p>
            <a:pPr marL="45720" indent="0">
              <a:buNone/>
            </a:pPr>
            <a:r>
              <a:rPr lang="pt-B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France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51161.16 </a:t>
            </a:r>
          </a:p>
          <a:p>
            <a:pPr marL="45720" indent="0">
              <a:buNone/>
            </a:pPr>
            <a:r>
              <a:rPr lang="pt-B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Portugal	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43908.36 </a:t>
            </a:r>
            <a:endParaRPr lang="pt-BR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pt-B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Cambodia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37148.4 </a:t>
            </a:r>
          </a:p>
          <a:p>
            <a:pPr marL="45720" indent="0">
              <a:buNone/>
            </a:pPr>
            <a:r>
              <a:rPr lang="pt-B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Japan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37023.36 </a:t>
            </a:r>
          </a:p>
          <a:p>
            <a:pPr marL="45720" indent="0">
              <a:buNone/>
            </a:pPr>
            <a:r>
              <a:rPr lang="pt-B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Scotland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25408.56 </a:t>
            </a:r>
            <a:endParaRPr lang="pt-BR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pt-B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24216.72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828800"/>
          </a:xfrm>
        </p:spPr>
        <p:txBody>
          <a:bodyPr>
            <a:normAutofit/>
          </a:bodyPr>
          <a:lstStyle/>
          <a:p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“Hive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gives an SQL-like interface to query data stored in various databases and file systems that integrate with Hadoop.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33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685800"/>
            <a:ext cx="3474720" cy="3429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or Per Capita Income based on country of born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Used:</a:t>
            </a:r>
            <a:br>
              <a:rPr lang="en-US" sz="31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hive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E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hive&gt; SELECT </a:t>
            </a:r>
            <a:r>
              <a:rPr lang="en-US" dirty="0" err="1">
                <a:solidFill>
                  <a:srgbClr val="0E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nativeBorn,ROUND</a:t>
            </a:r>
            <a:r>
              <a:rPr lang="en-US" dirty="0">
                <a:solidFill>
                  <a:srgbClr val="0E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(AVG(Income),2) AS </a:t>
            </a:r>
            <a:r>
              <a:rPr lang="en-US" dirty="0" err="1">
                <a:solidFill>
                  <a:srgbClr val="0E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AverageIncome</a:t>
            </a:r>
            <a:r>
              <a:rPr lang="en-US" dirty="0">
                <a:solidFill>
                  <a:srgbClr val="0E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census GROUP BY </a:t>
            </a:r>
            <a:r>
              <a:rPr lang="en-US" dirty="0" err="1">
                <a:solidFill>
                  <a:srgbClr val="0E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nativeBorn</a:t>
            </a:r>
            <a:r>
              <a:rPr lang="en-US" dirty="0">
                <a:solidFill>
                  <a:srgbClr val="0E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dirty="0" err="1">
                <a:solidFill>
                  <a:srgbClr val="0E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AverageIncome</a:t>
            </a:r>
            <a:r>
              <a:rPr lang="en-US" dirty="0">
                <a:solidFill>
                  <a:srgbClr val="0E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828800"/>
          </a:xfrm>
        </p:spPr>
        <p:txBody>
          <a:bodyPr/>
          <a:lstStyle/>
          <a:p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“Hive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necessary SQL abstraction to integrate SQL-like Queries (HiveQL) into the underlying Java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API.”</a:t>
            </a:r>
            <a:endParaRPr lang="en-US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202007890"/>
              </p:ext>
            </p:extLst>
          </p:nvPr>
        </p:nvGraphicFramePr>
        <p:xfrm>
          <a:off x="203200" y="1751527"/>
          <a:ext cx="7240789" cy="4811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831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685800"/>
            <a:ext cx="3474720" cy="34290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– Tax for each individual citizen by following US-Tax rates(2016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used:</a:t>
            </a:r>
            <a:b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Map-reduce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Map-Reduce java program to find the tax rates for each citizens by following US-Tax rates.</a:t>
            </a:r>
          </a:p>
          <a:p>
            <a:pPr marL="45720" indent="0">
              <a:buNone/>
            </a:pPr>
            <a:r>
              <a:rPr lang="en-US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OUTPUT: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1385,0,infants, Children, Never married, Female, Nonfiler,31908.72, Both parents present, United-States, Native- Born in the United States,0,0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1462,0,infants, Children, Never married, Female, Nonfiler,19277.52, Mother only present, United-States, Native- Born in the United States,0,0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1675,0,infants, Children, Never married, Male, Nonfiler,26351.88, Both parents present, United-States, Native- Born in the United States,0,0</a:t>
            </a:r>
          </a:p>
          <a:p>
            <a:pPr marL="4572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2057400"/>
          </a:xfrm>
        </p:spPr>
        <p:txBody>
          <a:bodyPr>
            <a:normAutofit lnSpcReduction="10000"/>
          </a:bodyPr>
          <a:lstStyle/>
          <a:p>
            <a:pPr algn="ctr"/>
            <a:endParaRPr lang="en-US" b="1" i="1" dirty="0" smtClean="0">
              <a:solidFill>
                <a:schemeClr val="tx2"/>
              </a:solidFill>
            </a:endParaRPr>
          </a:p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“Apache Map-Reduce</a:t>
            </a:r>
            <a:r>
              <a:rPr lang="en-US" b="1" i="1" dirty="0">
                <a:solidFill>
                  <a:schemeClr val="tx2"/>
                </a:solidFill>
              </a:rPr>
              <a:t> is a programming model and an associated implementation for processing and generating big data sets with a parallel, distributed algorithm on a cluster</a:t>
            </a:r>
            <a:r>
              <a:rPr lang="en-US" b="1" i="1" dirty="0" smtClean="0">
                <a:solidFill>
                  <a:schemeClr val="tx2"/>
                </a:solidFill>
              </a:rPr>
              <a:t>.”</a:t>
            </a:r>
            <a:endParaRPr lang="en-US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65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Exporting data from HDFS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used: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sqoop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Sqoop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sqoop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export --connect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jdbc:mysql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/project --username root --password 4858 --table census --export-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/Project/Census/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TaxWithPercentage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/part-r-00000</a:t>
            </a:r>
          </a:p>
          <a:p>
            <a:pPr marL="4572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828800"/>
          </a:xfrm>
        </p:spPr>
        <p:txBody>
          <a:bodyPr>
            <a:normAutofit/>
          </a:bodyPr>
          <a:lstStyle/>
          <a:p>
            <a:pPr algn="ctr"/>
            <a:endParaRPr lang="en-US" i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“Apache Sqoop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tool designed for efficiently transferring bulk data between 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Hadoop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structured datastores such as relational databases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en-US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28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SUMMARY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given census data following analysis where done,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Proposing government to lay the tax those who are not paid.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Submitting detailed report of per capita income details to the government.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and stored structured processed data into MySQL database.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994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https://hadoop.apache.org/docs/r2.6.0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https://www.ibm.com/big-data/us/en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https://pig.apache.org/docs/r0.14.0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cwiki.apache.org/confluence/display/Hive/Home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http://sqoop.apache.org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www.irs.com/articles/2016-federal-tax-rates-personal-exemptions-and-standard-deductions</a:t>
            </a:r>
          </a:p>
          <a:p>
            <a:r>
              <a:rPr lang="en-US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Hadoop: The Definitive Guide, 4th Edition - O'Reilly Media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262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3019024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7205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Big Data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Use Cases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&amp;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 Framework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 Architecture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Outline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4 V’s of Big Data,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Variety 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Veracity</a:t>
            </a:r>
          </a:p>
          <a:p>
            <a:pPr marL="4572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 descr="Segmented Pyramid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14586605"/>
              </p:ext>
            </p:extLst>
          </p:nvPr>
        </p:nvGraphicFramePr>
        <p:xfrm>
          <a:off x="5857742" y="1065772"/>
          <a:ext cx="4724400" cy="4117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73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569" y="85372"/>
            <a:ext cx="3474720" cy="1200856"/>
          </a:xfrm>
        </p:spPr>
        <p:txBody>
          <a:bodyPr>
            <a:no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b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E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analysis</a:t>
            </a:r>
          </a:p>
          <a:p>
            <a:r>
              <a:rPr lang="en-US" dirty="0" smtClean="0">
                <a:solidFill>
                  <a:srgbClr val="0E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360-degree view of customer</a:t>
            </a:r>
          </a:p>
          <a:p>
            <a:r>
              <a:rPr lang="en-US" dirty="0" smtClean="0">
                <a:solidFill>
                  <a:srgbClr val="0E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 optimization</a:t>
            </a:r>
          </a:p>
          <a:p>
            <a:r>
              <a:rPr lang="en-US" dirty="0" smtClean="0">
                <a:solidFill>
                  <a:srgbClr val="0E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</a:t>
            </a:r>
          </a:p>
          <a:p>
            <a:r>
              <a:rPr lang="en-US" dirty="0" smtClean="0">
                <a:solidFill>
                  <a:srgbClr val="0E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sciences research</a:t>
            </a:r>
          </a:p>
          <a:p>
            <a:r>
              <a:rPr lang="en-US" dirty="0" smtClean="0">
                <a:solidFill>
                  <a:srgbClr val="0E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forecasting</a:t>
            </a:r>
          </a:p>
          <a:p>
            <a:r>
              <a:rPr lang="en-US" dirty="0" smtClean="0">
                <a:solidFill>
                  <a:srgbClr val="0E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 outcomes</a:t>
            </a:r>
          </a:p>
          <a:p>
            <a:r>
              <a:rPr lang="en-US" dirty="0" smtClean="0">
                <a:solidFill>
                  <a:srgbClr val="0E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Advertising analysis</a:t>
            </a:r>
          </a:p>
          <a:p>
            <a:r>
              <a:rPr lang="en-US" dirty="0" smtClean="0">
                <a:solidFill>
                  <a:srgbClr val="0E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based tracking &amp; services</a:t>
            </a:r>
          </a:p>
          <a:p>
            <a:r>
              <a:rPr lang="en-US" dirty="0" smtClean="0">
                <a:solidFill>
                  <a:srgbClr val="0E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resource exploration</a:t>
            </a:r>
          </a:p>
          <a:p>
            <a:r>
              <a:rPr lang="en-US" dirty="0" smtClean="0">
                <a:solidFill>
                  <a:srgbClr val="0E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analysis</a:t>
            </a:r>
            <a:endParaRPr lang="en-US" dirty="0">
              <a:solidFill>
                <a:srgbClr val="0E161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6569" y="3854003"/>
            <a:ext cx="3474720" cy="1188720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 smtClean="0">
                <a:solidFill>
                  <a:srgbClr val="0E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“Data is the oil of  21</a:t>
            </a:r>
            <a:r>
              <a:rPr lang="en-US" sz="3200" b="1" i="1" baseline="30000" dirty="0" smtClean="0">
                <a:solidFill>
                  <a:srgbClr val="0E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b="1" i="1" dirty="0" smtClean="0">
                <a:solidFill>
                  <a:srgbClr val="0E16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century, and analytics is the combustion engine”</a:t>
            </a:r>
            <a:endParaRPr lang="en-US" sz="3200" b="1" i="1" dirty="0">
              <a:solidFill>
                <a:srgbClr val="0E161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6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7817"/>
            <a:ext cx="9601200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 framework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" t="9994" r="1"/>
          <a:stretch/>
        </p:blipFill>
        <p:spPr>
          <a:xfrm>
            <a:off x="1295400" y="1523999"/>
            <a:ext cx="9556123" cy="4477555"/>
          </a:xfrm>
        </p:spPr>
      </p:pic>
    </p:spTree>
    <p:extLst>
      <p:ext uri="{BB962C8B-B14F-4D97-AF65-F5344CB8AC3E}">
        <p14:creationId xmlns:p14="http://schemas.microsoft.com/office/powerpoint/2010/main" val="3098751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synopsis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joining the datasets.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 Income calculation.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Tax-Filer-Citizens based on their Tax-Filer-Status. 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based on educational background.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verage or Per Capita Income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citizenship.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verage or Per Capita Income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country of born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Gnerating Income – Tax for each individual citizen by following US-Tax rates(2016).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Exporting data from HDFS to MySQL. </a:t>
            </a:r>
          </a:p>
          <a:p>
            <a:pPr marL="45720" indent="0">
              <a:buNone/>
            </a:pP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863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397" y="323557"/>
            <a:ext cx="3474720" cy="371387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joining the datasets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used: Apache Pig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 raw census datasets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to be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analyzed 'sample.dat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and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'agegroup.dat‘ which are in JSON format.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sample.dat file consists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details of citizens like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Age, Education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Martial Status, Gender, Tax filer status,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 Income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Parents, Citizenship, Country of Born &amp;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Weeks Worked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agegroup.dat file contains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and respective age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details.</a:t>
            </a: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JsonLoader</a:t>
            </a:r>
            <a:endPara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828800"/>
          </a:xfrm>
        </p:spPr>
        <p:txBody>
          <a:bodyPr/>
          <a:lstStyle/>
          <a:p>
            <a:pPr algn="ctr"/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Pig is a high-level platform for creating programs that run on Apache Hadoop.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083212" y="3995225"/>
            <a:ext cx="5683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2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685800"/>
            <a:ext cx="3474720" cy="3429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Annual income calculation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used: Apache Pig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Joined data is loaded into Pig Grunt Shell. The syntax is,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LOAD '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/Project/Census/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ProjectData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/part-r-00000'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PigStorage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(',')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AS(ID,Age,AgeGroup,Education,MartialStatus,Gender,TaxFilersStatus,Income:DOUBLE,Parents,CountryOfBirth,Citizenship,WeeksWorked);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 income is calculated as,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 = FOREACH income GENERATE $0,$1,$2,$3,$4,$5,$6,ROUND_TO($7*12,2),$8,$9,$10,$11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828800"/>
          </a:xfrm>
        </p:spPr>
        <p:txBody>
          <a:bodyPr>
            <a:normAutofit/>
          </a:bodyPr>
          <a:lstStyle/>
          <a:p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“Apache Pig is data-flow language”</a:t>
            </a:r>
            <a:endParaRPr lang="en-US" sz="20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59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685799"/>
            <a:ext cx="3474720" cy="41051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Tax-Filer-Citizens based on their Tax-Filer-Status.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</a:t>
            </a:r>
            <a:r>
              <a:rPr lang="en-US" sz="31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Used:</a:t>
            </a:r>
            <a:br>
              <a:rPr lang="en-US" sz="31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pig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2343954"/>
            <a:ext cx="6126480" cy="3828246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GROUP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FOREACH, GENERATE GROUP &amp; COUNT</a:t>
            </a:r>
          </a:p>
          <a:p>
            <a:r>
              <a:rPr lang="en-US" dirty="0">
                <a:solidFill>
                  <a:schemeClr val="tx2"/>
                </a:solidFill>
              </a:rPr>
              <a:t>STORE, USING, </a:t>
            </a:r>
            <a:r>
              <a:rPr lang="en-US" dirty="0" err="1">
                <a:solidFill>
                  <a:schemeClr val="tx2"/>
                </a:solidFill>
              </a:rPr>
              <a:t>PigStorage</a:t>
            </a:r>
            <a:endParaRPr lang="en-US" dirty="0">
              <a:solidFill>
                <a:schemeClr val="tx2"/>
              </a:solidFill>
            </a:endParaRPr>
          </a:p>
          <a:p>
            <a:pPr marL="4572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828800"/>
          </a:xfrm>
        </p:spPr>
        <p:txBody>
          <a:bodyPr>
            <a:normAutofit/>
          </a:bodyPr>
          <a:lstStyle/>
          <a:p>
            <a:pPr algn="ctr"/>
            <a:endParaRPr lang="en-US" b="1" dirty="0" smtClean="0">
              <a:solidFill>
                <a:schemeClr val="tx2"/>
              </a:solidFill>
            </a:endParaRPr>
          </a:p>
          <a:p>
            <a:pPr algn="ctr"/>
            <a:endParaRPr lang="en-US" b="1" dirty="0">
              <a:solidFill>
                <a:schemeClr val="tx2"/>
              </a:solidFill>
            </a:endParaRPr>
          </a:p>
          <a:p>
            <a:pPr algn="ctr"/>
            <a:endParaRPr lang="en-US" b="1" dirty="0" smtClean="0">
              <a:solidFill>
                <a:schemeClr val="tx2"/>
              </a:solidFill>
            </a:endParaRP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“</a:t>
            </a:r>
            <a:r>
              <a:rPr lang="en-US" b="1" i="1" dirty="0" smtClean="0">
                <a:solidFill>
                  <a:schemeClr val="tx2"/>
                </a:solidFill>
              </a:rPr>
              <a:t>Apache </a:t>
            </a:r>
            <a:r>
              <a:rPr lang="en-US" b="1" i="1" dirty="0">
                <a:solidFill>
                  <a:schemeClr val="tx2"/>
                </a:solidFill>
              </a:rPr>
              <a:t>Pig is an abstraction over </a:t>
            </a:r>
            <a:r>
              <a:rPr lang="en-US" b="1" i="1" dirty="0" smtClean="0">
                <a:solidFill>
                  <a:schemeClr val="tx2"/>
                </a:solidFill>
              </a:rPr>
              <a:t>Map-Reduce.”</a:t>
            </a:r>
            <a:endParaRPr lang="en-US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921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0</TotalTime>
  <Words>702</Words>
  <Application>Microsoft Office PowerPoint</Application>
  <PresentationFormat>Widescreen</PresentationFormat>
  <Paragraphs>146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</vt:lpstr>
      <vt:lpstr>Times New Roman</vt:lpstr>
      <vt:lpstr>Red Line Business 16x9</vt:lpstr>
      <vt:lpstr>Financial ANALYSIS OF CENSUS DATA</vt:lpstr>
      <vt:lpstr>contents</vt:lpstr>
      <vt:lpstr>Big data</vt:lpstr>
      <vt:lpstr>Big Data Use cases</vt:lpstr>
      <vt:lpstr>Hadoop framework</vt:lpstr>
      <vt:lpstr>Project synopsis</vt:lpstr>
      <vt:lpstr>Formatting and joining the datasets   Tool used: Apache Pig</vt:lpstr>
      <vt:lpstr>Annual income calculation     Tool used: Apache Pig</vt:lpstr>
      <vt:lpstr>Number of Tax-Filer-Citizens based on their Tax-Filer-Status.    Tool Used: Apache pig  </vt:lpstr>
      <vt:lpstr>Number of Tax-Filer-Citizens based on their Tax-Filer-Status.   Tool Used: Apache pig  </vt:lpstr>
      <vt:lpstr>Income based on educational background   Tool Used: Apache pig  </vt:lpstr>
      <vt:lpstr>Income based on educational background     Tool Used: apache PIG</vt:lpstr>
      <vt:lpstr>Average or Per Capita Income based on the citizenship    Tool used: Apache Hive</vt:lpstr>
      <vt:lpstr>Average or Per Capita Income based on country of born.   Tool Used: Apache hive </vt:lpstr>
      <vt:lpstr>Generating Income – Tax for each individual citizen by following US-Tax rates(2016)   Tool used: Apache Map-reduce </vt:lpstr>
      <vt:lpstr>Exporting data from HDFS to MySQL    Tool used: Apache sqoop </vt:lpstr>
      <vt:lpstr>Analysis SUMMARY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2017-02-24T04:22:36Z</dcterms:created>
  <dcterms:modified xsi:type="dcterms:W3CDTF">2017-02-27T06:47:10Z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