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0" r:id="rId5"/>
    <p:sldId id="261" r:id="rId6"/>
    <p:sldId id="262" r:id="rId7"/>
    <p:sldId id="258" r:id="rId8"/>
    <p:sldId id="263" r:id="rId9"/>
    <p:sldId id="265" r:id="rId10"/>
    <p:sldId id="266" r:id="rId11"/>
    <p:sldId id="267" r:id="rId12"/>
    <p:sldId id="264" r:id="rId13"/>
    <p:sldId id="269" r:id="rId14"/>
    <p:sldId id="270" r:id="rId15"/>
    <p:sldId id="273" r:id="rId16"/>
    <p:sldId id="274" r:id="rId17"/>
    <p:sldId id="275" r:id="rId18"/>
    <p:sldId id="276" r:id="rId19"/>
    <p:sldId id="277" r:id="rId20"/>
    <p:sldId id="278" r:id="rId21"/>
    <p:sldId id="279" r:id="rId22"/>
    <p:sldId id="280" r:id="rId23"/>
    <p:sldId id="268" r:id="rId24"/>
    <p:sldId id="281" r:id="rId25"/>
    <p:sldId id="271" r:id="rId26"/>
    <p:sldId id="272"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09" r:id="rId40"/>
    <p:sldId id="310"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78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7A46EE-954E-46C9-9F8C-DB87A995FB4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257773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46EE-954E-46C9-9F8C-DB87A995FB4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142910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46EE-954E-46C9-9F8C-DB87A995FB4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3859839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46EE-954E-46C9-9F8C-DB87A995FB4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A711-6F22-49BE-976A-68772BD69F9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9139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A46EE-954E-46C9-9F8C-DB87A995FB4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388586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7A46EE-954E-46C9-9F8C-DB87A995FB46}"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3116270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7A46EE-954E-46C9-9F8C-DB87A995FB46}"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2335551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A46EE-954E-46C9-9F8C-DB87A995FB4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1388877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A46EE-954E-46C9-9F8C-DB87A995FB4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185900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A46EE-954E-46C9-9F8C-DB87A995FB4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414055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A46EE-954E-46C9-9F8C-DB87A995FB4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244092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7A46EE-954E-46C9-9F8C-DB87A995FB4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382312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7A46EE-954E-46C9-9F8C-DB87A995FB46}"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62879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7A46EE-954E-46C9-9F8C-DB87A995FB46}"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232861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A46EE-954E-46C9-9F8C-DB87A995FB46}"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267316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7A46EE-954E-46C9-9F8C-DB87A995FB4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88909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7A46EE-954E-46C9-9F8C-DB87A995FB4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A711-6F22-49BE-976A-68772BD69F95}" type="slidenum">
              <a:rPr lang="en-US" smtClean="0"/>
              <a:t>‹#›</a:t>
            </a:fld>
            <a:endParaRPr lang="en-US"/>
          </a:p>
        </p:txBody>
      </p:sp>
    </p:spTree>
    <p:extLst>
      <p:ext uri="{BB962C8B-B14F-4D97-AF65-F5344CB8AC3E}">
        <p14:creationId xmlns:p14="http://schemas.microsoft.com/office/powerpoint/2010/main" val="197272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7A46EE-954E-46C9-9F8C-DB87A995FB46}" type="datetimeFigureOut">
              <a:rPr lang="en-US" smtClean="0"/>
              <a:t>3/26/2021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58EA711-6F22-49BE-976A-68772BD69F95}" type="slidenum">
              <a:rPr lang="en-US" smtClean="0"/>
              <a:t>‹#›</a:t>
            </a:fld>
            <a:endParaRPr lang="en-US"/>
          </a:p>
        </p:txBody>
      </p:sp>
    </p:spTree>
    <p:extLst>
      <p:ext uri="{BB962C8B-B14F-4D97-AF65-F5344CB8AC3E}">
        <p14:creationId xmlns:p14="http://schemas.microsoft.com/office/powerpoint/2010/main" val="155696202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plit.com/"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hyperlink" Target="https://glot.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09A8-EA0F-49F9-A677-F57F20F45BC5}"/>
              </a:ext>
            </a:extLst>
          </p:cNvPr>
          <p:cNvSpPr>
            <a:spLocks noGrp="1"/>
          </p:cNvSpPr>
          <p:nvPr>
            <p:ph type="ctrTitle"/>
          </p:nvPr>
        </p:nvSpPr>
        <p:spPr/>
        <p:txBody>
          <a:bodyPr/>
          <a:lstStyle/>
          <a:p>
            <a:r>
              <a:rPr lang="en-US" dirty="0"/>
              <a:t>LEARN PYTHON </a:t>
            </a:r>
          </a:p>
        </p:txBody>
      </p:sp>
      <p:sp>
        <p:nvSpPr>
          <p:cNvPr id="3" name="Subtitle 2">
            <a:extLst>
              <a:ext uri="{FF2B5EF4-FFF2-40B4-BE49-F238E27FC236}">
                <a16:creationId xmlns:a16="http://schemas.microsoft.com/office/drawing/2014/main" id="{6785AD7F-8CE7-41D3-8CBB-57513B0F2ED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892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E926-4AC9-4E5F-97EE-02DECAC2E2CB}"/>
              </a:ext>
            </a:extLst>
          </p:cNvPr>
          <p:cNvSpPr>
            <a:spLocks noGrp="1"/>
          </p:cNvSpPr>
          <p:nvPr>
            <p:ph type="title"/>
          </p:nvPr>
        </p:nvSpPr>
        <p:spPr/>
        <p:txBody>
          <a:bodyPr/>
          <a:lstStyle/>
          <a:p>
            <a:pPr algn="l"/>
            <a:r>
              <a:rPr lang="en-US" dirty="0"/>
              <a:t>WHY PYTHON 3:</a:t>
            </a:r>
          </a:p>
        </p:txBody>
      </p:sp>
      <p:sp>
        <p:nvSpPr>
          <p:cNvPr id="3" name="Content Placeholder 2">
            <a:extLst>
              <a:ext uri="{FF2B5EF4-FFF2-40B4-BE49-F238E27FC236}">
                <a16:creationId xmlns:a16="http://schemas.microsoft.com/office/drawing/2014/main" id="{10462E7D-ACFA-46E3-9F15-BC9659BEC6AE}"/>
              </a:ext>
            </a:extLst>
          </p:cNvPr>
          <p:cNvSpPr>
            <a:spLocks noGrp="1"/>
          </p:cNvSpPr>
          <p:nvPr>
            <p:ph idx="1"/>
          </p:nvPr>
        </p:nvSpPr>
        <p:spPr/>
        <p:txBody>
          <a:bodyPr/>
          <a:lstStyle/>
          <a:p>
            <a:r>
              <a:rPr lang="en-US" dirty="0">
                <a:solidFill>
                  <a:srgbClr val="F6782A"/>
                </a:solidFill>
              </a:rPr>
              <a:t>Easier user input. </a:t>
            </a:r>
            <a:r>
              <a:rPr lang="en-US" dirty="0"/>
              <a:t>A common early lesson is to take a user’s typed-in data and pass it off to a simple script to create a list of information. Python 3 improves upon this process.</a:t>
            </a:r>
          </a:p>
          <a:p>
            <a:r>
              <a:rPr lang="en-US" dirty="0">
                <a:solidFill>
                  <a:srgbClr val="F6782A"/>
                </a:solidFill>
              </a:rPr>
              <a:t>Improved number management. </a:t>
            </a:r>
            <a:r>
              <a:rPr lang="en-US" dirty="0"/>
              <a:t>Python 3 includes some math-calculation improvements that are critical for many applications.</a:t>
            </a:r>
          </a:p>
          <a:p>
            <a:r>
              <a:rPr lang="en-US" dirty="0">
                <a:solidFill>
                  <a:srgbClr val="F6782A"/>
                </a:solidFill>
              </a:rPr>
              <a:t>Popular add-ons are supported. </a:t>
            </a:r>
            <a:r>
              <a:rPr lang="en-US" dirty="0"/>
              <a:t>You’ll also learn the concept of extensions called "modules" and "packages" that are not included in the default Python 3 installation. As you grow, installing and using these will become part of your daily repertoire. Nearly all of the most popular packages have been Python 3-ready for years.</a:t>
            </a:r>
          </a:p>
          <a:p>
            <a:r>
              <a:rPr lang="en-US" dirty="0">
                <a:solidFill>
                  <a:srgbClr val="F6782A"/>
                </a:solidFill>
              </a:rPr>
              <a:t>Unicode support. </a:t>
            </a:r>
            <a:r>
              <a:rPr lang="en-US" dirty="0"/>
              <a:t>Did you know that emojis are Unicode characters? No emojis in Python 2!</a:t>
            </a:r>
          </a:p>
        </p:txBody>
      </p:sp>
    </p:spTree>
    <p:extLst>
      <p:ext uri="{BB962C8B-B14F-4D97-AF65-F5344CB8AC3E}">
        <p14:creationId xmlns:p14="http://schemas.microsoft.com/office/powerpoint/2010/main" val="44976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B454-E01D-4A5B-A2A2-688793542C1C}"/>
              </a:ext>
            </a:extLst>
          </p:cNvPr>
          <p:cNvSpPr>
            <a:spLocks noGrp="1"/>
          </p:cNvSpPr>
          <p:nvPr>
            <p:ph type="title"/>
          </p:nvPr>
        </p:nvSpPr>
        <p:spPr/>
        <p:txBody>
          <a:bodyPr>
            <a:normAutofit/>
          </a:bodyPr>
          <a:lstStyle/>
          <a:p>
            <a:pPr algn="l"/>
            <a:r>
              <a:rPr lang="en-US" sz="2800" dirty="0"/>
              <a:t>LEARNING PROGRAMMING LANUGAGE</a:t>
            </a:r>
          </a:p>
        </p:txBody>
      </p:sp>
      <p:sp>
        <p:nvSpPr>
          <p:cNvPr id="3" name="Content Placeholder 2">
            <a:extLst>
              <a:ext uri="{FF2B5EF4-FFF2-40B4-BE49-F238E27FC236}">
                <a16:creationId xmlns:a16="http://schemas.microsoft.com/office/drawing/2014/main" id="{26278C1A-D91D-4BD8-AA0B-3D217E74175F}"/>
              </a:ext>
            </a:extLst>
          </p:cNvPr>
          <p:cNvSpPr>
            <a:spLocks noGrp="1"/>
          </p:cNvSpPr>
          <p:nvPr>
            <p:ph idx="1"/>
          </p:nvPr>
        </p:nvSpPr>
        <p:spPr/>
        <p:txBody>
          <a:bodyPr/>
          <a:lstStyle/>
          <a:p>
            <a:r>
              <a:rPr lang="en-US" dirty="0"/>
              <a:t>Term</a:t>
            </a:r>
          </a:p>
          <a:p>
            <a:r>
              <a:rPr lang="en-US" dirty="0"/>
              <a:t>Data Types</a:t>
            </a:r>
          </a:p>
          <a:p>
            <a:r>
              <a:rPr lang="en-US" dirty="0"/>
              <a:t>Actions</a:t>
            </a:r>
          </a:p>
          <a:p>
            <a:r>
              <a:rPr lang="en-US" dirty="0"/>
              <a:t>Best Practices</a:t>
            </a:r>
          </a:p>
        </p:txBody>
      </p:sp>
    </p:spTree>
    <p:extLst>
      <p:ext uri="{BB962C8B-B14F-4D97-AF65-F5344CB8AC3E}">
        <p14:creationId xmlns:p14="http://schemas.microsoft.com/office/powerpoint/2010/main" val="49771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CE66-EB18-4E63-9D7A-75E1E52AFEA3}"/>
              </a:ext>
            </a:extLst>
          </p:cNvPr>
          <p:cNvSpPr>
            <a:spLocks noGrp="1"/>
          </p:cNvSpPr>
          <p:nvPr>
            <p:ph type="title"/>
          </p:nvPr>
        </p:nvSpPr>
        <p:spPr/>
        <p:txBody>
          <a:bodyPr/>
          <a:lstStyle/>
          <a:p>
            <a:pPr algn="l"/>
            <a:r>
              <a:rPr lang="en-US" dirty="0"/>
              <a:t>INSTALL PYHTON</a:t>
            </a:r>
          </a:p>
        </p:txBody>
      </p:sp>
      <p:sp>
        <p:nvSpPr>
          <p:cNvPr id="3" name="Content Placeholder 2">
            <a:extLst>
              <a:ext uri="{FF2B5EF4-FFF2-40B4-BE49-F238E27FC236}">
                <a16:creationId xmlns:a16="http://schemas.microsoft.com/office/drawing/2014/main" id="{37E9FA59-CC7A-4719-9890-0A6884CFECB1}"/>
              </a:ext>
            </a:extLst>
          </p:cNvPr>
          <p:cNvSpPr>
            <a:spLocks noGrp="1"/>
          </p:cNvSpPr>
          <p:nvPr>
            <p:ph idx="1"/>
          </p:nvPr>
        </p:nvSpPr>
        <p:spPr/>
        <p:txBody>
          <a:bodyPr/>
          <a:lstStyle/>
          <a:p>
            <a:r>
              <a:rPr lang="en-US" dirty="0">
                <a:hlinkClick r:id="rId2"/>
              </a:rPr>
              <a:t>https://www.python.org/downloads/</a:t>
            </a:r>
            <a:endParaRPr lang="en-US" dirty="0"/>
          </a:p>
          <a:p>
            <a:r>
              <a:rPr lang="en-US" dirty="0">
                <a:hlinkClick r:id="rId3"/>
              </a:rPr>
              <a:t>https://replit.com/</a:t>
            </a:r>
            <a:endParaRPr lang="en-US" dirty="0"/>
          </a:p>
          <a:p>
            <a:r>
              <a:rPr lang="en-US" dirty="0">
                <a:hlinkClick r:id="rId4"/>
              </a:rPr>
              <a:t>https://glot.io/</a:t>
            </a:r>
            <a:endParaRPr lang="en-US" dirty="0"/>
          </a:p>
          <a:p>
            <a:endParaRPr lang="en-US" dirty="0"/>
          </a:p>
        </p:txBody>
      </p:sp>
    </p:spTree>
    <p:extLst>
      <p:ext uri="{BB962C8B-B14F-4D97-AF65-F5344CB8AC3E}">
        <p14:creationId xmlns:p14="http://schemas.microsoft.com/office/powerpoint/2010/main" val="335280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4CC9-B5DB-4D71-8430-B69B820B8C59}"/>
              </a:ext>
            </a:extLst>
          </p:cNvPr>
          <p:cNvSpPr>
            <a:spLocks noGrp="1"/>
          </p:cNvSpPr>
          <p:nvPr>
            <p:ph type="title"/>
          </p:nvPr>
        </p:nvSpPr>
        <p:spPr/>
        <p:txBody>
          <a:bodyPr/>
          <a:lstStyle/>
          <a:p>
            <a:pPr algn="l"/>
            <a:r>
              <a:rPr lang="en-US" dirty="0"/>
              <a:t>PYTHON COMMENTS:</a:t>
            </a:r>
          </a:p>
        </p:txBody>
      </p:sp>
      <p:sp>
        <p:nvSpPr>
          <p:cNvPr id="3" name="Content Placeholder 2">
            <a:extLst>
              <a:ext uri="{FF2B5EF4-FFF2-40B4-BE49-F238E27FC236}">
                <a16:creationId xmlns:a16="http://schemas.microsoft.com/office/drawing/2014/main" id="{9FDDC81A-59B9-442F-A9DF-9F6619F13CAC}"/>
              </a:ext>
            </a:extLst>
          </p:cNvPr>
          <p:cNvSpPr>
            <a:spLocks noGrp="1"/>
          </p:cNvSpPr>
          <p:nvPr>
            <p:ph idx="1"/>
          </p:nvPr>
        </p:nvSpPr>
        <p:spPr/>
        <p:txBody>
          <a:bodyPr/>
          <a:lstStyle/>
          <a:p>
            <a:r>
              <a:rPr lang="en-US" dirty="0"/>
              <a:t>Comments can be used to explain Python code.</a:t>
            </a:r>
          </a:p>
          <a:p>
            <a:r>
              <a:rPr lang="en-US" dirty="0"/>
              <a:t>Used to make the code more readable.</a:t>
            </a:r>
          </a:p>
          <a:p>
            <a:r>
              <a:rPr lang="en-US" dirty="0"/>
              <a:t>Comments can be used to prevent execution when testing code.</a:t>
            </a:r>
          </a:p>
          <a:p>
            <a:r>
              <a:rPr lang="en-US" dirty="0"/>
              <a:t>Comments starts with a #, and Python will ignore them.</a:t>
            </a:r>
          </a:p>
          <a:p>
            <a:r>
              <a:rPr lang="en-US" dirty="0"/>
              <a:t>Types:</a:t>
            </a:r>
          </a:p>
          <a:p>
            <a:pPr>
              <a:buFont typeface="Wingdings" panose="05000000000000000000" pitchFamily="2" charset="2"/>
              <a:buChar char="Ø"/>
            </a:pPr>
            <a:r>
              <a:rPr lang="en-US" dirty="0"/>
              <a:t>Single Line Comments</a:t>
            </a:r>
          </a:p>
          <a:p>
            <a:pPr>
              <a:buFont typeface="Wingdings" panose="05000000000000000000" pitchFamily="2" charset="2"/>
              <a:buChar char="Ø"/>
            </a:pPr>
            <a:r>
              <a:rPr lang="en-US" dirty="0"/>
              <a:t>Multi Line Comments</a:t>
            </a:r>
          </a:p>
          <a:p>
            <a:pPr marL="36900" indent="0">
              <a:buNone/>
            </a:pPr>
            <a:endParaRPr lang="en-US" dirty="0"/>
          </a:p>
        </p:txBody>
      </p:sp>
    </p:spTree>
    <p:extLst>
      <p:ext uri="{BB962C8B-B14F-4D97-AF65-F5344CB8AC3E}">
        <p14:creationId xmlns:p14="http://schemas.microsoft.com/office/powerpoint/2010/main" val="409132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78EB-47FE-41C4-A9FA-C53F533AACAB}"/>
              </a:ext>
            </a:extLst>
          </p:cNvPr>
          <p:cNvSpPr>
            <a:spLocks noGrp="1"/>
          </p:cNvSpPr>
          <p:nvPr>
            <p:ph type="title"/>
          </p:nvPr>
        </p:nvSpPr>
        <p:spPr/>
        <p:txBody>
          <a:bodyPr/>
          <a:lstStyle/>
          <a:p>
            <a:pPr algn="l"/>
            <a:r>
              <a:rPr lang="en-US" dirty="0"/>
              <a:t>PYTHON VARIABLES:</a:t>
            </a:r>
          </a:p>
        </p:txBody>
      </p:sp>
      <p:sp>
        <p:nvSpPr>
          <p:cNvPr id="3" name="Content Placeholder 2">
            <a:extLst>
              <a:ext uri="{FF2B5EF4-FFF2-40B4-BE49-F238E27FC236}">
                <a16:creationId xmlns:a16="http://schemas.microsoft.com/office/drawing/2014/main" id="{EE506B60-0113-4674-B8B9-8255CA5D58E0}"/>
              </a:ext>
            </a:extLst>
          </p:cNvPr>
          <p:cNvSpPr>
            <a:spLocks noGrp="1"/>
          </p:cNvSpPr>
          <p:nvPr>
            <p:ph idx="1"/>
          </p:nvPr>
        </p:nvSpPr>
        <p:spPr/>
        <p:txBody>
          <a:bodyPr>
            <a:normAutofit/>
          </a:bodyPr>
          <a:lstStyle/>
          <a:p>
            <a:r>
              <a:rPr lang="en-US" dirty="0"/>
              <a:t>Variables are containers for storing data values.</a:t>
            </a:r>
          </a:p>
          <a:p>
            <a:r>
              <a:rPr lang="en-US" dirty="0"/>
              <a:t>Python has no command for declaring a variable.</a:t>
            </a:r>
          </a:p>
          <a:p>
            <a:r>
              <a:rPr lang="en-US" dirty="0"/>
              <a:t>A variable is created the moment you first assign a value to it.</a:t>
            </a:r>
          </a:p>
          <a:p>
            <a:r>
              <a:rPr lang="en-US" dirty="0"/>
              <a:t>Variables do not need to be declared with any particular type, and can even change type after they have been set.</a:t>
            </a:r>
          </a:p>
          <a:p>
            <a:r>
              <a:rPr lang="en-US" dirty="0"/>
              <a:t>Variable names are case-sensitive.</a:t>
            </a:r>
          </a:p>
          <a:p>
            <a:pPr marL="450000" lvl="1" indent="0">
              <a:buNone/>
            </a:pPr>
            <a:r>
              <a:rPr lang="en-US" dirty="0">
                <a:solidFill>
                  <a:srgbClr val="F6782A"/>
                </a:solidFill>
              </a:rPr>
              <a:t>Example:</a:t>
            </a:r>
          </a:p>
          <a:p>
            <a:pPr marL="450000" lvl="1" indent="0">
              <a:buNone/>
            </a:pPr>
            <a:r>
              <a:rPr lang="en-US" dirty="0">
                <a:solidFill>
                  <a:schemeClr val="accent1">
                    <a:lumMod val="40000"/>
                    <a:lumOff val="60000"/>
                  </a:schemeClr>
                </a:solidFill>
                <a:effectLst/>
              </a:rPr>
              <a:t>x = 4       # x is of type int</a:t>
            </a:r>
            <a:br>
              <a:rPr lang="en-US" dirty="0">
                <a:solidFill>
                  <a:schemeClr val="accent1">
                    <a:lumMod val="40000"/>
                    <a:lumOff val="60000"/>
                  </a:schemeClr>
                </a:solidFill>
                <a:effectLst/>
              </a:rPr>
            </a:br>
            <a:r>
              <a:rPr lang="en-US" dirty="0">
                <a:solidFill>
                  <a:schemeClr val="accent1">
                    <a:lumMod val="40000"/>
                    <a:lumOff val="60000"/>
                  </a:schemeClr>
                </a:solidFill>
                <a:effectLst/>
              </a:rPr>
              <a:t>x = "Sally" # x is now of type str</a:t>
            </a:r>
            <a:br>
              <a:rPr lang="en-US" dirty="0">
                <a:solidFill>
                  <a:schemeClr val="accent1">
                    <a:lumMod val="40000"/>
                    <a:lumOff val="60000"/>
                  </a:schemeClr>
                </a:solidFill>
                <a:effectLst/>
              </a:rPr>
            </a:br>
            <a:r>
              <a:rPr lang="en-US" dirty="0">
                <a:solidFill>
                  <a:schemeClr val="accent1">
                    <a:lumMod val="40000"/>
                    <a:lumOff val="60000"/>
                  </a:schemeClr>
                </a:solidFill>
                <a:effectLst/>
              </a:rPr>
              <a:t>print(x)</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67014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2A03-7E4A-42D2-B948-6438973F3DB1}"/>
              </a:ext>
            </a:extLst>
          </p:cNvPr>
          <p:cNvSpPr>
            <a:spLocks noGrp="1"/>
          </p:cNvSpPr>
          <p:nvPr>
            <p:ph type="title"/>
          </p:nvPr>
        </p:nvSpPr>
        <p:spPr/>
        <p:txBody>
          <a:bodyPr>
            <a:normAutofit/>
          </a:bodyPr>
          <a:lstStyle/>
          <a:p>
            <a:pPr algn="l"/>
            <a:r>
              <a:rPr lang="en-US" sz="3000" dirty="0"/>
              <a:t>VARIABLE NAME PRACTICES:</a:t>
            </a:r>
          </a:p>
        </p:txBody>
      </p:sp>
      <p:sp>
        <p:nvSpPr>
          <p:cNvPr id="3" name="Content Placeholder 2">
            <a:extLst>
              <a:ext uri="{FF2B5EF4-FFF2-40B4-BE49-F238E27FC236}">
                <a16:creationId xmlns:a16="http://schemas.microsoft.com/office/drawing/2014/main" id="{6E89F6D8-6BF1-4514-A574-6F098B94F44B}"/>
              </a:ext>
            </a:extLst>
          </p:cNvPr>
          <p:cNvSpPr>
            <a:spLocks noGrp="1"/>
          </p:cNvSpPr>
          <p:nvPr>
            <p:ph idx="1"/>
          </p:nvPr>
        </p:nvSpPr>
        <p:spPr/>
        <p:txBody>
          <a:bodyPr>
            <a:normAutofit fontScale="62500" lnSpcReduction="20000"/>
          </a:bodyPr>
          <a:lstStyle/>
          <a:p>
            <a:pPr marL="36900" indent="0">
              <a:buNone/>
            </a:pPr>
            <a:r>
              <a:rPr lang="en-US" sz="2900" dirty="0"/>
              <a:t>A variable can have a short name (like x and y) or a more descriptive name (age, </a:t>
            </a:r>
            <a:r>
              <a:rPr lang="en-US" sz="2900" dirty="0" err="1"/>
              <a:t>carname</a:t>
            </a:r>
            <a:r>
              <a:rPr lang="en-US" sz="2900" dirty="0"/>
              <a:t>, </a:t>
            </a:r>
            <a:r>
              <a:rPr lang="en-US" sz="2900" dirty="0" err="1"/>
              <a:t>total_volume</a:t>
            </a:r>
            <a:r>
              <a:rPr lang="en-US" sz="2900" dirty="0"/>
              <a:t>). Rules for Python variables:</a:t>
            </a:r>
          </a:p>
          <a:p>
            <a:r>
              <a:rPr lang="en-US" sz="2900" dirty="0"/>
              <a:t>A variable name must start with a letter or the underscore character</a:t>
            </a:r>
          </a:p>
          <a:p>
            <a:r>
              <a:rPr lang="en-US" sz="2900" dirty="0"/>
              <a:t>A variable name cannot start with a number</a:t>
            </a:r>
          </a:p>
          <a:p>
            <a:r>
              <a:rPr lang="en-US" sz="2900" dirty="0"/>
              <a:t>A variable name can only contain alpha-numeric characters and underscores (A-z, 0-9, and _ )</a:t>
            </a:r>
          </a:p>
          <a:p>
            <a:r>
              <a:rPr lang="en-US" sz="2900" dirty="0"/>
              <a:t>Variable names are case-sensitive (age, Age and AGE are three different variables)</a:t>
            </a:r>
          </a:p>
          <a:p>
            <a:pPr marL="36900" indent="0">
              <a:buNone/>
            </a:pPr>
            <a:r>
              <a:rPr lang="en-US" dirty="0">
                <a:solidFill>
                  <a:srgbClr val="F6782A"/>
                </a:solidFill>
              </a:rPr>
              <a:t>Example:</a:t>
            </a:r>
          </a:p>
          <a:p>
            <a:pPr marL="36900" indent="0">
              <a:buNone/>
            </a:pPr>
            <a:r>
              <a:rPr lang="en-US" dirty="0" err="1">
                <a:solidFill>
                  <a:schemeClr val="accent1">
                    <a:lumMod val="40000"/>
                    <a:lumOff val="60000"/>
                  </a:schemeClr>
                </a:solidFill>
              </a:rPr>
              <a:t>myvar</a:t>
            </a:r>
            <a:r>
              <a:rPr lang="en-US" dirty="0">
                <a:solidFill>
                  <a:schemeClr val="accent1">
                    <a:lumMod val="40000"/>
                    <a:lumOff val="60000"/>
                  </a:schemeClr>
                </a:solidFill>
              </a:rPr>
              <a:t> = "John"</a:t>
            </a:r>
          </a:p>
          <a:p>
            <a:pPr marL="36900" indent="0">
              <a:buNone/>
            </a:pPr>
            <a:r>
              <a:rPr lang="en-US" dirty="0" err="1">
                <a:solidFill>
                  <a:schemeClr val="accent1">
                    <a:lumMod val="40000"/>
                    <a:lumOff val="60000"/>
                  </a:schemeClr>
                </a:solidFill>
              </a:rPr>
              <a:t>my_var</a:t>
            </a:r>
            <a:r>
              <a:rPr lang="en-US" dirty="0">
                <a:solidFill>
                  <a:schemeClr val="accent1">
                    <a:lumMod val="40000"/>
                    <a:lumOff val="60000"/>
                  </a:schemeClr>
                </a:solidFill>
              </a:rPr>
              <a:t> = "John"</a:t>
            </a:r>
          </a:p>
          <a:p>
            <a:pPr marL="36900" indent="0">
              <a:buNone/>
            </a:pPr>
            <a:r>
              <a:rPr lang="en-US" dirty="0">
                <a:solidFill>
                  <a:schemeClr val="accent1">
                    <a:lumMod val="40000"/>
                    <a:lumOff val="60000"/>
                  </a:schemeClr>
                </a:solidFill>
              </a:rPr>
              <a:t>_</a:t>
            </a:r>
            <a:r>
              <a:rPr lang="en-US" dirty="0" err="1">
                <a:solidFill>
                  <a:schemeClr val="accent1">
                    <a:lumMod val="40000"/>
                    <a:lumOff val="60000"/>
                  </a:schemeClr>
                </a:solidFill>
              </a:rPr>
              <a:t>my_var</a:t>
            </a:r>
            <a:r>
              <a:rPr lang="en-US" dirty="0">
                <a:solidFill>
                  <a:schemeClr val="accent1">
                    <a:lumMod val="40000"/>
                    <a:lumOff val="60000"/>
                  </a:schemeClr>
                </a:solidFill>
              </a:rPr>
              <a:t> = "John"</a:t>
            </a:r>
          </a:p>
          <a:p>
            <a:pPr marL="36900" indent="0">
              <a:buNone/>
            </a:pPr>
            <a:r>
              <a:rPr lang="en-US" dirty="0" err="1">
                <a:solidFill>
                  <a:schemeClr val="accent1">
                    <a:lumMod val="40000"/>
                    <a:lumOff val="60000"/>
                  </a:schemeClr>
                </a:solidFill>
              </a:rPr>
              <a:t>myVar</a:t>
            </a:r>
            <a:r>
              <a:rPr lang="en-US" dirty="0">
                <a:solidFill>
                  <a:schemeClr val="accent1">
                    <a:lumMod val="40000"/>
                    <a:lumOff val="60000"/>
                  </a:schemeClr>
                </a:solidFill>
              </a:rPr>
              <a:t> = "John"</a:t>
            </a:r>
          </a:p>
          <a:p>
            <a:pPr marL="36900" indent="0">
              <a:buNone/>
            </a:pPr>
            <a:r>
              <a:rPr lang="en-US" dirty="0">
                <a:solidFill>
                  <a:schemeClr val="accent1">
                    <a:lumMod val="40000"/>
                    <a:lumOff val="60000"/>
                  </a:schemeClr>
                </a:solidFill>
              </a:rPr>
              <a:t>MYVAR = "John"</a:t>
            </a:r>
          </a:p>
          <a:p>
            <a:pPr marL="36900" indent="0">
              <a:buNone/>
            </a:pPr>
            <a:r>
              <a:rPr lang="en-US" dirty="0">
                <a:solidFill>
                  <a:schemeClr val="accent1">
                    <a:lumMod val="40000"/>
                    <a:lumOff val="60000"/>
                  </a:schemeClr>
                </a:solidFill>
              </a:rPr>
              <a:t>myvar2 = "John"</a:t>
            </a:r>
          </a:p>
          <a:p>
            <a:endParaRPr lang="en-US" dirty="0"/>
          </a:p>
        </p:txBody>
      </p:sp>
    </p:spTree>
    <p:extLst>
      <p:ext uri="{BB962C8B-B14F-4D97-AF65-F5344CB8AC3E}">
        <p14:creationId xmlns:p14="http://schemas.microsoft.com/office/powerpoint/2010/main" val="138073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0565-6173-4BA1-95B7-9D677CAA05FF}"/>
              </a:ext>
            </a:extLst>
          </p:cNvPr>
          <p:cNvSpPr>
            <a:spLocks noGrp="1"/>
          </p:cNvSpPr>
          <p:nvPr>
            <p:ph type="title"/>
          </p:nvPr>
        </p:nvSpPr>
        <p:spPr/>
        <p:txBody>
          <a:bodyPr/>
          <a:lstStyle/>
          <a:p>
            <a:pPr algn="l"/>
            <a:r>
              <a:rPr lang="en-US" dirty="0"/>
              <a:t>MULTI WORDS VARIABLE NAMES:</a:t>
            </a:r>
          </a:p>
        </p:txBody>
      </p:sp>
      <p:sp>
        <p:nvSpPr>
          <p:cNvPr id="3" name="Content Placeholder 2">
            <a:extLst>
              <a:ext uri="{FF2B5EF4-FFF2-40B4-BE49-F238E27FC236}">
                <a16:creationId xmlns:a16="http://schemas.microsoft.com/office/drawing/2014/main" id="{F04476E6-7F12-49FB-9B18-D93198B376C4}"/>
              </a:ext>
            </a:extLst>
          </p:cNvPr>
          <p:cNvSpPr>
            <a:spLocks noGrp="1"/>
          </p:cNvSpPr>
          <p:nvPr>
            <p:ph idx="1"/>
          </p:nvPr>
        </p:nvSpPr>
        <p:spPr/>
        <p:txBody>
          <a:bodyPr>
            <a:normAutofit fontScale="92500" lnSpcReduction="20000"/>
          </a:bodyPr>
          <a:lstStyle/>
          <a:p>
            <a:r>
              <a:rPr lang="en-US" dirty="0"/>
              <a:t>Variable names with more than one word can be difficult to read.</a:t>
            </a:r>
          </a:p>
          <a:p>
            <a:r>
              <a:rPr lang="en-US" dirty="0"/>
              <a:t>There are several techniques you can use to make them more readable</a:t>
            </a:r>
          </a:p>
          <a:p>
            <a:pPr marL="36900" indent="0">
              <a:buNone/>
            </a:pPr>
            <a:r>
              <a:rPr lang="en-US" b="1" u="sng" dirty="0"/>
              <a:t>Camel Case</a:t>
            </a:r>
          </a:p>
          <a:p>
            <a:r>
              <a:rPr lang="en-US" dirty="0"/>
              <a:t>Each word, except the first, starts with a capital letter:</a:t>
            </a:r>
          </a:p>
          <a:p>
            <a:pPr marL="36900" indent="0">
              <a:buNone/>
            </a:pPr>
            <a:r>
              <a:rPr lang="en-US" dirty="0">
                <a:solidFill>
                  <a:srgbClr val="F6782A"/>
                </a:solidFill>
              </a:rPr>
              <a:t>Example: </a:t>
            </a:r>
            <a:r>
              <a:rPr lang="en-US" dirty="0" err="1">
                <a:solidFill>
                  <a:schemeClr val="accent1">
                    <a:lumMod val="40000"/>
                    <a:lumOff val="60000"/>
                  </a:schemeClr>
                </a:solidFill>
              </a:rPr>
              <a:t>myVariableName</a:t>
            </a:r>
            <a:r>
              <a:rPr lang="en-US" dirty="0">
                <a:solidFill>
                  <a:schemeClr val="accent1">
                    <a:lumMod val="40000"/>
                    <a:lumOff val="60000"/>
                  </a:schemeClr>
                </a:solidFill>
              </a:rPr>
              <a:t> = "John"</a:t>
            </a:r>
          </a:p>
          <a:p>
            <a:pPr marL="36900" indent="0">
              <a:buNone/>
            </a:pPr>
            <a:r>
              <a:rPr lang="en-US" b="1" u="sng" dirty="0"/>
              <a:t>Pascal Case</a:t>
            </a:r>
          </a:p>
          <a:p>
            <a:r>
              <a:rPr lang="en-US" dirty="0"/>
              <a:t>Each word starts with a capital letter:</a:t>
            </a:r>
          </a:p>
          <a:p>
            <a:pPr marL="36900" indent="0">
              <a:buNone/>
            </a:pPr>
            <a:r>
              <a:rPr lang="en-US" dirty="0">
                <a:solidFill>
                  <a:srgbClr val="F6782A"/>
                </a:solidFill>
              </a:rPr>
              <a:t>Example: </a:t>
            </a:r>
            <a:r>
              <a:rPr lang="en-US" dirty="0" err="1">
                <a:solidFill>
                  <a:schemeClr val="accent1">
                    <a:lumMod val="40000"/>
                    <a:lumOff val="60000"/>
                  </a:schemeClr>
                </a:solidFill>
              </a:rPr>
              <a:t>MyVariableName</a:t>
            </a:r>
            <a:r>
              <a:rPr lang="en-US" dirty="0">
                <a:solidFill>
                  <a:schemeClr val="accent1">
                    <a:lumMod val="40000"/>
                    <a:lumOff val="60000"/>
                  </a:schemeClr>
                </a:solidFill>
              </a:rPr>
              <a:t> = "John"</a:t>
            </a:r>
          </a:p>
          <a:p>
            <a:pPr marL="36900" indent="0">
              <a:buNone/>
            </a:pPr>
            <a:r>
              <a:rPr lang="en-US" b="1" u="sng" dirty="0"/>
              <a:t>Snake Case</a:t>
            </a:r>
          </a:p>
          <a:p>
            <a:r>
              <a:rPr lang="en-US" dirty="0"/>
              <a:t>Each word is separated by an underscore character:</a:t>
            </a:r>
          </a:p>
          <a:p>
            <a:pPr marL="36900" indent="0">
              <a:buNone/>
            </a:pPr>
            <a:r>
              <a:rPr lang="en-US" dirty="0">
                <a:solidFill>
                  <a:srgbClr val="F6782A"/>
                </a:solidFill>
              </a:rPr>
              <a:t>Example: </a:t>
            </a:r>
            <a:r>
              <a:rPr lang="en-US" dirty="0" err="1">
                <a:solidFill>
                  <a:schemeClr val="accent1">
                    <a:lumMod val="40000"/>
                    <a:lumOff val="60000"/>
                  </a:schemeClr>
                </a:solidFill>
              </a:rPr>
              <a:t>my_variable_name</a:t>
            </a:r>
            <a:r>
              <a:rPr lang="en-US" dirty="0">
                <a:solidFill>
                  <a:schemeClr val="accent1">
                    <a:lumMod val="40000"/>
                    <a:lumOff val="60000"/>
                  </a:schemeClr>
                </a:solidFill>
              </a:rPr>
              <a:t> = "John"</a:t>
            </a:r>
          </a:p>
        </p:txBody>
      </p:sp>
    </p:spTree>
    <p:extLst>
      <p:ext uri="{BB962C8B-B14F-4D97-AF65-F5344CB8AC3E}">
        <p14:creationId xmlns:p14="http://schemas.microsoft.com/office/powerpoint/2010/main" val="272655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0870-350F-4535-895A-11BFD45BDAED}"/>
              </a:ext>
            </a:extLst>
          </p:cNvPr>
          <p:cNvSpPr>
            <a:spLocks noGrp="1"/>
          </p:cNvSpPr>
          <p:nvPr>
            <p:ph type="title"/>
          </p:nvPr>
        </p:nvSpPr>
        <p:spPr/>
        <p:txBody>
          <a:bodyPr>
            <a:normAutofit/>
          </a:bodyPr>
          <a:lstStyle/>
          <a:p>
            <a:pPr algn="l"/>
            <a:r>
              <a:rPr lang="fr-FR" sz="3000" dirty="0"/>
              <a:t>PYTHON VARIABLES - ASSIGN MULTIPLE VALUES:</a:t>
            </a:r>
            <a:endParaRPr lang="en-US" sz="3000" dirty="0"/>
          </a:p>
        </p:txBody>
      </p:sp>
      <p:sp>
        <p:nvSpPr>
          <p:cNvPr id="3" name="Content Placeholder 2">
            <a:extLst>
              <a:ext uri="{FF2B5EF4-FFF2-40B4-BE49-F238E27FC236}">
                <a16:creationId xmlns:a16="http://schemas.microsoft.com/office/drawing/2014/main" id="{476AB4EB-8FCF-45A5-AD30-55224DA388D4}"/>
              </a:ext>
            </a:extLst>
          </p:cNvPr>
          <p:cNvSpPr>
            <a:spLocks noGrp="1"/>
          </p:cNvSpPr>
          <p:nvPr>
            <p:ph idx="1"/>
          </p:nvPr>
        </p:nvSpPr>
        <p:spPr/>
        <p:txBody>
          <a:bodyPr/>
          <a:lstStyle/>
          <a:p>
            <a:r>
              <a:rPr lang="en-US" dirty="0"/>
              <a:t>Python allows you to assign values to multiple variables in one line:</a:t>
            </a:r>
          </a:p>
          <a:p>
            <a:pPr marL="36900" indent="0">
              <a:buNone/>
            </a:pPr>
            <a:r>
              <a:rPr lang="en-US" dirty="0">
                <a:solidFill>
                  <a:srgbClr val="F6782A"/>
                </a:solidFill>
              </a:rPr>
              <a:t>	Example:</a:t>
            </a:r>
          </a:p>
          <a:p>
            <a:pPr marL="36900" indent="0">
              <a:buNone/>
            </a:pPr>
            <a:r>
              <a:rPr lang="en-US" dirty="0"/>
              <a:t>		</a:t>
            </a:r>
            <a:r>
              <a:rPr lang="en-US" dirty="0">
                <a:solidFill>
                  <a:schemeClr val="accent1">
                    <a:lumMod val="40000"/>
                    <a:lumOff val="60000"/>
                  </a:schemeClr>
                </a:solidFill>
              </a:rPr>
              <a:t>x, y, z = "Orange", "Banana", "Cherry"</a:t>
            </a:r>
          </a:p>
          <a:p>
            <a:pPr marL="36900" indent="0">
              <a:buNone/>
            </a:pPr>
            <a:r>
              <a:rPr lang="en-US" dirty="0">
                <a:solidFill>
                  <a:schemeClr val="accent1">
                    <a:lumMod val="40000"/>
                    <a:lumOff val="60000"/>
                  </a:schemeClr>
                </a:solidFill>
              </a:rPr>
              <a:t>		print(x)</a:t>
            </a:r>
          </a:p>
          <a:p>
            <a:pPr marL="36900" indent="0">
              <a:buNone/>
            </a:pPr>
            <a:r>
              <a:rPr lang="en-US" dirty="0">
                <a:solidFill>
                  <a:schemeClr val="accent1">
                    <a:lumMod val="40000"/>
                    <a:lumOff val="60000"/>
                  </a:schemeClr>
                </a:solidFill>
              </a:rPr>
              <a:t>		print(y)</a:t>
            </a:r>
          </a:p>
          <a:p>
            <a:pPr marL="36900" indent="0">
              <a:buNone/>
            </a:pPr>
            <a:r>
              <a:rPr lang="en-US" dirty="0">
                <a:solidFill>
                  <a:schemeClr val="accent1">
                    <a:lumMod val="40000"/>
                    <a:lumOff val="60000"/>
                  </a:schemeClr>
                </a:solidFill>
              </a:rPr>
              <a:t>		print(z)</a:t>
            </a:r>
          </a:p>
        </p:txBody>
      </p:sp>
    </p:spTree>
    <p:extLst>
      <p:ext uri="{BB962C8B-B14F-4D97-AF65-F5344CB8AC3E}">
        <p14:creationId xmlns:p14="http://schemas.microsoft.com/office/powerpoint/2010/main" val="287051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5072-6D59-4885-B110-22E72174859E}"/>
              </a:ext>
            </a:extLst>
          </p:cNvPr>
          <p:cNvSpPr>
            <a:spLocks noGrp="1"/>
          </p:cNvSpPr>
          <p:nvPr>
            <p:ph type="title"/>
          </p:nvPr>
        </p:nvSpPr>
        <p:spPr/>
        <p:txBody>
          <a:bodyPr/>
          <a:lstStyle/>
          <a:p>
            <a:pPr algn="l"/>
            <a:r>
              <a:rPr lang="en-US" dirty="0"/>
              <a:t>ONE VALUE TO MULTIPLE VARIABLES</a:t>
            </a:r>
          </a:p>
        </p:txBody>
      </p:sp>
      <p:sp>
        <p:nvSpPr>
          <p:cNvPr id="3" name="Content Placeholder 2">
            <a:extLst>
              <a:ext uri="{FF2B5EF4-FFF2-40B4-BE49-F238E27FC236}">
                <a16:creationId xmlns:a16="http://schemas.microsoft.com/office/drawing/2014/main" id="{FE7E7ED6-9813-45DB-8F35-CE5423F299D4}"/>
              </a:ext>
            </a:extLst>
          </p:cNvPr>
          <p:cNvSpPr>
            <a:spLocks noGrp="1"/>
          </p:cNvSpPr>
          <p:nvPr>
            <p:ph idx="1"/>
          </p:nvPr>
        </p:nvSpPr>
        <p:spPr/>
        <p:txBody>
          <a:bodyPr/>
          <a:lstStyle/>
          <a:p>
            <a:r>
              <a:rPr lang="en-US" dirty="0"/>
              <a:t>And you can assign the same value to multiple variables in one line:</a:t>
            </a:r>
          </a:p>
          <a:p>
            <a:pPr marL="36900" indent="0">
              <a:buNone/>
            </a:pPr>
            <a:r>
              <a:rPr lang="en-US" dirty="0"/>
              <a:t>	</a:t>
            </a:r>
            <a:r>
              <a:rPr lang="en-US" dirty="0">
                <a:solidFill>
                  <a:srgbClr val="F6782A"/>
                </a:solidFill>
              </a:rPr>
              <a:t>Example:</a:t>
            </a:r>
          </a:p>
          <a:p>
            <a:pPr marL="36900" indent="0">
              <a:buNone/>
            </a:pPr>
            <a:r>
              <a:rPr lang="en-US" dirty="0">
                <a:solidFill>
                  <a:schemeClr val="accent1">
                    <a:lumMod val="40000"/>
                    <a:lumOff val="60000"/>
                  </a:schemeClr>
                </a:solidFill>
              </a:rPr>
              <a:t>		x = y = z = "Orange“</a:t>
            </a:r>
          </a:p>
          <a:p>
            <a:pPr marL="36900" indent="0">
              <a:buNone/>
            </a:pPr>
            <a:r>
              <a:rPr lang="en-US" dirty="0">
                <a:solidFill>
                  <a:schemeClr val="accent1">
                    <a:lumMod val="40000"/>
                    <a:lumOff val="60000"/>
                  </a:schemeClr>
                </a:solidFill>
              </a:rPr>
              <a:t>		print(x)</a:t>
            </a:r>
          </a:p>
          <a:p>
            <a:pPr marL="36900" indent="0">
              <a:buNone/>
            </a:pPr>
            <a:r>
              <a:rPr lang="en-US" dirty="0">
                <a:solidFill>
                  <a:schemeClr val="accent1">
                    <a:lumMod val="40000"/>
                    <a:lumOff val="60000"/>
                  </a:schemeClr>
                </a:solidFill>
              </a:rPr>
              <a:t>		print(y)</a:t>
            </a:r>
          </a:p>
          <a:p>
            <a:pPr marL="36900" indent="0">
              <a:buNone/>
            </a:pPr>
            <a:r>
              <a:rPr lang="en-US" dirty="0">
                <a:solidFill>
                  <a:schemeClr val="accent1">
                    <a:lumMod val="40000"/>
                    <a:lumOff val="60000"/>
                  </a:schemeClr>
                </a:solidFill>
              </a:rPr>
              <a:t>		print(z)</a:t>
            </a:r>
          </a:p>
        </p:txBody>
      </p:sp>
    </p:spTree>
    <p:extLst>
      <p:ext uri="{BB962C8B-B14F-4D97-AF65-F5344CB8AC3E}">
        <p14:creationId xmlns:p14="http://schemas.microsoft.com/office/powerpoint/2010/main" val="2309937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E559-3882-4CAD-9E67-79839DB638E4}"/>
              </a:ext>
            </a:extLst>
          </p:cNvPr>
          <p:cNvSpPr>
            <a:spLocks noGrp="1"/>
          </p:cNvSpPr>
          <p:nvPr>
            <p:ph type="title"/>
          </p:nvPr>
        </p:nvSpPr>
        <p:spPr/>
        <p:txBody>
          <a:bodyPr/>
          <a:lstStyle/>
          <a:p>
            <a:pPr algn="l"/>
            <a:r>
              <a:rPr lang="en-US" dirty="0"/>
              <a:t>UNPACK A COLLECTION:</a:t>
            </a:r>
          </a:p>
        </p:txBody>
      </p:sp>
      <p:sp>
        <p:nvSpPr>
          <p:cNvPr id="3" name="Content Placeholder 2">
            <a:extLst>
              <a:ext uri="{FF2B5EF4-FFF2-40B4-BE49-F238E27FC236}">
                <a16:creationId xmlns:a16="http://schemas.microsoft.com/office/drawing/2014/main" id="{2CE7A08B-2A44-497F-888A-F1AB73D9AAC8}"/>
              </a:ext>
            </a:extLst>
          </p:cNvPr>
          <p:cNvSpPr>
            <a:spLocks noGrp="1"/>
          </p:cNvSpPr>
          <p:nvPr>
            <p:ph idx="1"/>
          </p:nvPr>
        </p:nvSpPr>
        <p:spPr/>
        <p:txBody>
          <a:bodyPr/>
          <a:lstStyle/>
          <a:p>
            <a:r>
              <a:rPr lang="en-US" dirty="0"/>
              <a:t>If you have a collection of values in a list, tuple etc. Python allows you extract the values into variables. This is called unpacking.</a:t>
            </a:r>
          </a:p>
          <a:p>
            <a:pPr marL="36900" indent="0">
              <a:buNone/>
            </a:pPr>
            <a:r>
              <a:rPr lang="en-US" dirty="0">
                <a:solidFill>
                  <a:srgbClr val="F6782A"/>
                </a:solidFill>
              </a:rPr>
              <a:t>	Example:</a:t>
            </a:r>
          </a:p>
          <a:p>
            <a:pPr marL="36900" indent="0">
              <a:buNone/>
            </a:pPr>
            <a:r>
              <a:rPr lang="en-US" dirty="0">
                <a:solidFill>
                  <a:schemeClr val="accent1">
                    <a:lumMod val="40000"/>
                    <a:lumOff val="60000"/>
                  </a:schemeClr>
                </a:solidFill>
              </a:rPr>
              <a:t>		fruits = ["apple", "banana", "cherry"]</a:t>
            </a:r>
          </a:p>
          <a:p>
            <a:pPr marL="36900" indent="0">
              <a:buNone/>
            </a:pPr>
            <a:r>
              <a:rPr lang="en-US" dirty="0">
                <a:solidFill>
                  <a:schemeClr val="accent1">
                    <a:lumMod val="40000"/>
                    <a:lumOff val="60000"/>
                  </a:schemeClr>
                </a:solidFill>
              </a:rPr>
              <a:t>		x, y, z = fruits</a:t>
            </a:r>
          </a:p>
          <a:p>
            <a:pPr marL="36900" indent="0">
              <a:buNone/>
            </a:pPr>
            <a:r>
              <a:rPr lang="en-US" dirty="0">
                <a:solidFill>
                  <a:schemeClr val="accent1">
                    <a:lumMod val="40000"/>
                    <a:lumOff val="60000"/>
                  </a:schemeClr>
                </a:solidFill>
              </a:rPr>
              <a:t>		print(x)</a:t>
            </a:r>
          </a:p>
          <a:p>
            <a:pPr marL="36900" indent="0">
              <a:buNone/>
            </a:pPr>
            <a:r>
              <a:rPr lang="en-US" dirty="0">
                <a:solidFill>
                  <a:schemeClr val="accent1">
                    <a:lumMod val="40000"/>
                    <a:lumOff val="60000"/>
                  </a:schemeClr>
                </a:solidFill>
              </a:rPr>
              <a:t>		print(y)</a:t>
            </a:r>
          </a:p>
          <a:p>
            <a:pPr marL="36900" indent="0">
              <a:buNone/>
            </a:pPr>
            <a:r>
              <a:rPr lang="en-US" dirty="0">
                <a:solidFill>
                  <a:schemeClr val="accent1">
                    <a:lumMod val="40000"/>
                    <a:lumOff val="60000"/>
                  </a:schemeClr>
                </a:solidFill>
              </a:rPr>
              <a:t>		print(z)</a:t>
            </a:r>
          </a:p>
        </p:txBody>
      </p:sp>
    </p:spTree>
    <p:extLst>
      <p:ext uri="{BB962C8B-B14F-4D97-AF65-F5344CB8AC3E}">
        <p14:creationId xmlns:p14="http://schemas.microsoft.com/office/powerpoint/2010/main" val="202085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0F9F-0BF3-4E97-8599-7372FBF72D9D}"/>
              </a:ext>
            </a:extLst>
          </p:cNvPr>
          <p:cNvSpPr>
            <a:spLocks noGrp="1"/>
          </p:cNvSpPr>
          <p:nvPr>
            <p:ph type="title"/>
          </p:nvPr>
        </p:nvSpPr>
        <p:spPr/>
        <p:txBody>
          <a:bodyPr/>
          <a:lstStyle/>
          <a:p>
            <a:pPr algn="l"/>
            <a:r>
              <a:rPr lang="en-US" b="1" dirty="0"/>
              <a:t>WHAT YOU’LL LEARN</a:t>
            </a:r>
          </a:p>
        </p:txBody>
      </p:sp>
      <p:sp>
        <p:nvSpPr>
          <p:cNvPr id="3" name="Content Placeholder 2">
            <a:extLst>
              <a:ext uri="{FF2B5EF4-FFF2-40B4-BE49-F238E27FC236}">
                <a16:creationId xmlns:a16="http://schemas.microsoft.com/office/drawing/2014/main" id="{EDD97DAD-CF42-4B5C-890F-34A7898BE89C}"/>
              </a:ext>
            </a:extLst>
          </p:cNvPr>
          <p:cNvSpPr>
            <a:spLocks noGrp="1"/>
          </p:cNvSpPr>
          <p:nvPr>
            <p:ph idx="1"/>
          </p:nvPr>
        </p:nvSpPr>
        <p:spPr/>
        <p:txBody>
          <a:bodyPr/>
          <a:lstStyle/>
          <a:p>
            <a:r>
              <a:rPr lang="en-US" dirty="0"/>
              <a:t>Learn how to program in Python using the latest Python 3</a:t>
            </a:r>
          </a:p>
          <a:p>
            <a:r>
              <a:rPr lang="en-US" dirty="0"/>
              <a:t>Learn to preprocess data, clean data, and analyze large data.</a:t>
            </a:r>
          </a:p>
          <a:p>
            <a:r>
              <a:rPr lang="en-US" dirty="0"/>
              <a:t>Learn best practices when it comes to Data Science Workflow</a:t>
            </a:r>
          </a:p>
          <a:p>
            <a:r>
              <a:rPr lang="en-US" dirty="0"/>
              <a:t>Developer Environment setup for Data Science and Machine Learning</a:t>
            </a:r>
          </a:p>
          <a:p>
            <a:r>
              <a:rPr lang="en-US" dirty="0"/>
              <a:t>Explore large datasets and wrangle data using Pandas</a:t>
            </a:r>
          </a:p>
          <a:p>
            <a:r>
              <a:rPr lang="en-US" dirty="0"/>
              <a:t>Learn NumPy and how it is used in Machine Learning</a:t>
            </a:r>
          </a:p>
          <a:p>
            <a:r>
              <a:rPr lang="en-US" dirty="0"/>
              <a:t>Implement Machine Learning algorithms</a:t>
            </a:r>
          </a:p>
          <a:p>
            <a:r>
              <a:rPr lang="en-US" dirty="0"/>
              <a:t>Learn to use Matplotlib for Python Plotting</a:t>
            </a:r>
          </a:p>
          <a:p>
            <a:r>
              <a:rPr lang="en-US" dirty="0"/>
              <a:t>Supervised and Unsupervised Learning</a:t>
            </a:r>
          </a:p>
        </p:txBody>
      </p:sp>
    </p:spTree>
    <p:extLst>
      <p:ext uri="{BB962C8B-B14F-4D97-AF65-F5344CB8AC3E}">
        <p14:creationId xmlns:p14="http://schemas.microsoft.com/office/powerpoint/2010/main" val="237374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FE99-9F7C-4905-8F32-A99AE37F87E6}"/>
              </a:ext>
            </a:extLst>
          </p:cNvPr>
          <p:cNvSpPr>
            <a:spLocks noGrp="1"/>
          </p:cNvSpPr>
          <p:nvPr>
            <p:ph type="title"/>
          </p:nvPr>
        </p:nvSpPr>
        <p:spPr/>
        <p:txBody>
          <a:bodyPr/>
          <a:lstStyle/>
          <a:p>
            <a:pPr algn="l"/>
            <a:r>
              <a:rPr lang="en-US" dirty="0"/>
              <a:t>PYTHON - OUTPUT VARIABLES</a:t>
            </a:r>
          </a:p>
        </p:txBody>
      </p:sp>
      <p:sp>
        <p:nvSpPr>
          <p:cNvPr id="3" name="Content Placeholder 2">
            <a:extLst>
              <a:ext uri="{FF2B5EF4-FFF2-40B4-BE49-F238E27FC236}">
                <a16:creationId xmlns:a16="http://schemas.microsoft.com/office/drawing/2014/main" id="{1EF477B6-637F-4E89-84DF-28E40F615D2F}"/>
              </a:ext>
            </a:extLst>
          </p:cNvPr>
          <p:cNvSpPr>
            <a:spLocks noGrp="1"/>
          </p:cNvSpPr>
          <p:nvPr>
            <p:ph idx="1"/>
          </p:nvPr>
        </p:nvSpPr>
        <p:spPr/>
        <p:txBody>
          <a:bodyPr>
            <a:normAutofit fontScale="62500" lnSpcReduction="20000"/>
          </a:bodyPr>
          <a:lstStyle/>
          <a:p>
            <a:pPr marL="36900" indent="0">
              <a:buNone/>
            </a:pPr>
            <a:r>
              <a:rPr lang="en-US" dirty="0"/>
              <a:t>The Python print statement is often used to output variables.</a:t>
            </a:r>
          </a:p>
          <a:p>
            <a:r>
              <a:rPr lang="en-US" dirty="0"/>
              <a:t>To combine both text and a variable, Python uses the + character:</a:t>
            </a:r>
          </a:p>
          <a:p>
            <a:pPr marL="36900" indent="0">
              <a:buNone/>
            </a:pPr>
            <a:r>
              <a:rPr lang="en-US" dirty="0">
                <a:solidFill>
                  <a:schemeClr val="accent1">
                    <a:lumMod val="40000"/>
                    <a:lumOff val="60000"/>
                  </a:schemeClr>
                </a:solidFill>
              </a:rPr>
              <a:t>	x = "awesome"</a:t>
            </a:r>
          </a:p>
          <a:p>
            <a:pPr marL="36900" indent="0">
              <a:buNone/>
            </a:pPr>
            <a:r>
              <a:rPr lang="en-US" dirty="0">
                <a:solidFill>
                  <a:schemeClr val="accent1">
                    <a:lumMod val="40000"/>
                    <a:lumOff val="60000"/>
                  </a:schemeClr>
                </a:solidFill>
              </a:rPr>
              <a:t>	print("Python is " + x)</a:t>
            </a:r>
          </a:p>
          <a:p>
            <a:r>
              <a:rPr lang="en-US" dirty="0"/>
              <a:t>You can also use the + character to add a variable to another variable:</a:t>
            </a:r>
          </a:p>
          <a:p>
            <a:pPr marL="36900" indent="0">
              <a:buNone/>
            </a:pPr>
            <a:r>
              <a:rPr lang="en-US" dirty="0">
                <a:solidFill>
                  <a:schemeClr val="accent1">
                    <a:lumMod val="40000"/>
                    <a:lumOff val="60000"/>
                  </a:schemeClr>
                </a:solidFill>
              </a:rPr>
              <a:t>	x = "Python is "</a:t>
            </a:r>
          </a:p>
          <a:p>
            <a:pPr marL="36900" indent="0">
              <a:buNone/>
            </a:pPr>
            <a:r>
              <a:rPr lang="en-US" dirty="0">
                <a:solidFill>
                  <a:schemeClr val="accent1">
                    <a:lumMod val="40000"/>
                    <a:lumOff val="60000"/>
                  </a:schemeClr>
                </a:solidFill>
              </a:rPr>
              <a:t>	y = "awesome"</a:t>
            </a:r>
          </a:p>
          <a:p>
            <a:pPr marL="36900" indent="0">
              <a:buNone/>
            </a:pPr>
            <a:r>
              <a:rPr lang="en-US" dirty="0">
                <a:solidFill>
                  <a:schemeClr val="accent1">
                    <a:lumMod val="40000"/>
                    <a:lumOff val="60000"/>
                  </a:schemeClr>
                </a:solidFill>
              </a:rPr>
              <a:t>	z =  x + y</a:t>
            </a:r>
          </a:p>
          <a:p>
            <a:pPr marL="36900" indent="0">
              <a:buNone/>
            </a:pPr>
            <a:r>
              <a:rPr lang="en-US" dirty="0">
                <a:solidFill>
                  <a:schemeClr val="accent1">
                    <a:lumMod val="40000"/>
                    <a:lumOff val="60000"/>
                  </a:schemeClr>
                </a:solidFill>
              </a:rPr>
              <a:t>	print(z)</a:t>
            </a:r>
          </a:p>
          <a:p>
            <a:r>
              <a:rPr lang="en-US" dirty="0"/>
              <a:t>For numbers, the + character works as a mathematical operator:</a:t>
            </a:r>
          </a:p>
          <a:p>
            <a:pPr marL="36900" indent="0">
              <a:buNone/>
            </a:pPr>
            <a:r>
              <a:rPr lang="en-US" dirty="0">
                <a:solidFill>
                  <a:schemeClr val="accent1">
                    <a:lumMod val="40000"/>
                    <a:lumOff val="60000"/>
                  </a:schemeClr>
                </a:solidFill>
              </a:rPr>
              <a:t>	</a:t>
            </a:r>
            <a:r>
              <a:rPr lang="es-ES" dirty="0">
                <a:solidFill>
                  <a:schemeClr val="accent1">
                    <a:lumMod val="40000"/>
                    <a:lumOff val="60000"/>
                  </a:schemeClr>
                </a:solidFill>
              </a:rPr>
              <a:t>x = 5</a:t>
            </a:r>
          </a:p>
          <a:p>
            <a:pPr marL="36900" indent="0">
              <a:buNone/>
            </a:pPr>
            <a:r>
              <a:rPr lang="es-ES" dirty="0">
                <a:solidFill>
                  <a:schemeClr val="accent1">
                    <a:lumMod val="40000"/>
                    <a:lumOff val="60000"/>
                  </a:schemeClr>
                </a:solidFill>
              </a:rPr>
              <a:t>	y = 10</a:t>
            </a:r>
          </a:p>
          <a:p>
            <a:pPr marL="36900" indent="0">
              <a:buNone/>
            </a:pPr>
            <a:r>
              <a:rPr lang="es-ES" dirty="0">
                <a:solidFill>
                  <a:schemeClr val="accent1">
                    <a:lumMod val="40000"/>
                    <a:lumOff val="60000"/>
                  </a:schemeClr>
                </a:solidFill>
              </a:rPr>
              <a:t>	</a:t>
            </a:r>
            <a:r>
              <a:rPr lang="es-ES" dirty="0" err="1">
                <a:solidFill>
                  <a:schemeClr val="accent1">
                    <a:lumMod val="40000"/>
                    <a:lumOff val="60000"/>
                  </a:schemeClr>
                </a:solidFill>
              </a:rPr>
              <a:t>print</a:t>
            </a:r>
            <a:r>
              <a:rPr lang="es-ES" dirty="0">
                <a:solidFill>
                  <a:schemeClr val="accent1">
                    <a:lumMod val="40000"/>
                    <a:lumOff val="60000"/>
                  </a:schemeClr>
                </a:solidFill>
              </a:rPr>
              <a:t>(x + y)</a:t>
            </a:r>
            <a:endParaRPr lang="en-US" dirty="0">
              <a:solidFill>
                <a:schemeClr val="accent1">
                  <a:lumMod val="40000"/>
                  <a:lumOff val="60000"/>
                </a:schemeClr>
              </a:solidFill>
            </a:endParaRPr>
          </a:p>
          <a:p>
            <a:r>
              <a:rPr lang="en-US" dirty="0"/>
              <a:t>If you try to combine a string and a number, Python will give you an error</a:t>
            </a:r>
          </a:p>
          <a:p>
            <a:pPr marL="36900" indent="0">
              <a:buNone/>
            </a:pPr>
            <a:endParaRPr lang="en-US" dirty="0">
              <a:solidFill>
                <a:srgbClr val="F6782A"/>
              </a:solidFill>
            </a:endParaRPr>
          </a:p>
        </p:txBody>
      </p:sp>
    </p:spTree>
    <p:extLst>
      <p:ext uri="{BB962C8B-B14F-4D97-AF65-F5344CB8AC3E}">
        <p14:creationId xmlns:p14="http://schemas.microsoft.com/office/powerpoint/2010/main" val="807166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5C53-EC53-41C4-8B9A-0562EFE73406}"/>
              </a:ext>
            </a:extLst>
          </p:cNvPr>
          <p:cNvSpPr>
            <a:spLocks noGrp="1"/>
          </p:cNvSpPr>
          <p:nvPr>
            <p:ph type="title"/>
          </p:nvPr>
        </p:nvSpPr>
        <p:spPr/>
        <p:txBody>
          <a:bodyPr/>
          <a:lstStyle/>
          <a:p>
            <a:pPr algn="l"/>
            <a:r>
              <a:rPr lang="en-US" dirty="0"/>
              <a:t>PYTHON - GLOBAL VARIABLES</a:t>
            </a:r>
          </a:p>
        </p:txBody>
      </p:sp>
      <p:sp>
        <p:nvSpPr>
          <p:cNvPr id="3" name="Content Placeholder 2">
            <a:extLst>
              <a:ext uri="{FF2B5EF4-FFF2-40B4-BE49-F238E27FC236}">
                <a16:creationId xmlns:a16="http://schemas.microsoft.com/office/drawing/2014/main" id="{255944C8-3E3C-4B1C-A9AB-8F7993A2E725}"/>
              </a:ext>
            </a:extLst>
          </p:cNvPr>
          <p:cNvSpPr>
            <a:spLocks noGrp="1"/>
          </p:cNvSpPr>
          <p:nvPr>
            <p:ph idx="1"/>
          </p:nvPr>
        </p:nvSpPr>
        <p:spPr/>
        <p:txBody>
          <a:bodyPr>
            <a:normAutofit fontScale="92500" lnSpcReduction="10000"/>
          </a:bodyPr>
          <a:lstStyle/>
          <a:p>
            <a:r>
              <a:rPr lang="en-US" dirty="0"/>
              <a:t>Variables that are created outside of a function (as in all of the examples above) are known as global variables.</a:t>
            </a:r>
          </a:p>
          <a:p>
            <a:r>
              <a:rPr lang="en-US" dirty="0"/>
              <a:t>Global variables can be used by everyone, both inside of functions and outside.</a:t>
            </a:r>
          </a:p>
          <a:p>
            <a:pPr marL="36900" indent="0">
              <a:buNone/>
            </a:pPr>
            <a:r>
              <a:rPr lang="en-US" dirty="0">
                <a:solidFill>
                  <a:srgbClr val="F6782A"/>
                </a:solidFill>
              </a:rPr>
              <a:t>Example:</a:t>
            </a:r>
          </a:p>
          <a:p>
            <a:pPr marL="36900" indent="0">
              <a:buNone/>
            </a:pPr>
            <a:r>
              <a:rPr lang="en-US" dirty="0">
                <a:solidFill>
                  <a:schemeClr val="accent1">
                    <a:lumMod val="40000"/>
                    <a:lumOff val="60000"/>
                  </a:schemeClr>
                </a:solidFill>
              </a:rPr>
              <a:t>x = "awesome"</a:t>
            </a:r>
          </a:p>
          <a:p>
            <a:pPr marL="36900" indent="0">
              <a:buNone/>
            </a:pPr>
            <a:r>
              <a:rPr lang="en-US" dirty="0">
                <a:solidFill>
                  <a:schemeClr val="accent1">
                    <a:lumMod val="40000"/>
                    <a:lumOff val="60000"/>
                  </a:schemeClr>
                </a:solidFill>
              </a:rPr>
              <a:t>def </a:t>
            </a:r>
            <a:r>
              <a:rPr lang="en-US" dirty="0" err="1">
                <a:solidFill>
                  <a:schemeClr val="accent1">
                    <a:lumMod val="40000"/>
                    <a:lumOff val="60000"/>
                  </a:schemeClr>
                </a:solidFill>
              </a:rPr>
              <a:t>myfunc</a:t>
            </a:r>
            <a:r>
              <a:rPr lang="en-US" dirty="0">
                <a:solidFill>
                  <a:schemeClr val="accent1">
                    <a:lumMod val="40000"/>
                    <a:lumOff val="60000"/>
                  </a:schemeClr>
                </a:solidFill>
              </a:rPr>
              <a:t>():</a:t>
            </a:r>
          </a:p>
          <a:p>
            <a:pPr marL="36900" indent="0">
              <a:buNone/>
            </a:pPr>
            <a:r>
              <a:rPr lang="en-US" dirty="0">
                <a:solidFill>
                  <a:schemeClr val="accent1">
                    <a:lumMod val="40000"/>
                    <a:lumOff val="60000"/>
                  </a:schemeClr>
                </a:solidFill>
              </a:rPr>
              <a:t>  print("Python is " + x)</a:t>
            </a:r>
          </a:p>
          <a:p>
            <a:pPr marL="36900" indent="0">
              <a:buNone/>
            </a:pPr>
            <a:r>
              <a:rPr lang="en-US" dirty="0" err="1">
                <a:solidFill>
                  <a:schemeClr val="accent1">
                    <a:lumMod val="40000"/>
                    <a:lumOff val="60000"/>
                  </a:schemeClr>
                </a:solidFill>
                <a:effectLst/>
              </a:rPr>
              <a:t>myfunc</a:t>
            </a:r>
            <a:r>
              <a:rPr lang="en-US" dirty="0">
                <a:solidFill>
                  <a:schemeClr val="accent1">
                    <a:lumMod val="40000"/>
                    <a:lumOff val="60000"/>
                  </a:schemeClr>
                </a:solidFill>
                <a:effectLst/>
              </a:rPr>
              <a:t>()</a:t>
            </a:r>
            <a:endParaRPr lang="en-US" dirty="0">
              <a:solidFill>
                <a:schemeClr val="accent1">
                  <a:lumMod val="40000"/>
                  <a:lumOff val="60000"/>
                </a:schemeClr>
              </a:solidFill>
            </a:endParaRPr>
          </a:p>
          <a:p>
            <a:pPr marL="36900" indent="0">
              <a:buNone/>
            </a:pPr>
            <a:r>
              <a:rPr lang="en-US" dirty="0"/>
              <a:t>If you create a variable with the same name inside a function, this variable will be local, and can only be used inside the function. The global variable with the same name will remain as it was, global and with the original value.</a:t>
            </a:r>
          </a:p>
        </p:txBody>
      </p:sp>
    </p:spTree>
    <p:extLst>
      <p:ext uri="{BB962C8B-B14F-4D97-AF65-F5344CB8AC3E}">
        <p14:creationId xmlns:p14="http://schemas.microsoft.com/office/powerpoint/2010/main" val="2318698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4CD6-6C24-49F2-95D1-A70F71F894AE}"/>
              </a:ext>
            </a:extLst>
          </p:cNvPr>
          <p:cNvSpPr>
            <a:spLocks noGrp="1"/>
          </p:cNvSpPr>
          <p:nvPr>
            <p:ph type="title"/>
          </p:nvPr>
        </p:nvSpPr>
        <p:spPr/>
        <p:txBody>
          <a:bodyPr/>
          <a:lstStyle/>
          <a:p>
            <a:pPr algn="l"/>
            <a:r>
              <a:rPr lang="en-US" dirty="0"/>
              <a:t>PYTHON - GLOBAL KEYWORD</a:t>
            </a:r>
          </a:p>
        </p:txBody>
      </p:sp>
      <p:sp>
        <p:nvSpPr>
          <p:cNvPr id="3" name="Content Placeholder 2">
            <a:extLst>
              <a:ext uri="{FF2B5EF4-FFF2-40B4-BE49-F238E27FC236}">
                <a16:creationId xmlns:a16="http://schemas.microsoft.com/office/drawing/2014/main" id="{3DCF7EB3-9A83-4C95-8A60-9B766DB4A2F7}"/>
              </a:ext>
            </a:extLst>
          </p:cNvPr>
          <p:cNvSpPr>
            <a:spLocks noGrp="1"/>
          </p:cNvSpPr>
          <p:nvPr>
            <p:ph idx="1"/>
          </p:nvPr>
        </p:nvSpPr>
        <p:spPr/>
        <p:txBody>
          <a:bodyPr>
            <a:normAutofit fontScale="70000" lnSpcReduction="20000"/>
          </a:bodyPr>
          <a:lstStyle/>
          <a:p>
            <a:r>
              <a:rPr lang="en-US" dirty="0"/>
              <a:t>Normally, when you create a variable inside a function, that variable is local, and can only be used inside that function.</a:t>
            </a:r>
          </a:p>
          <a:p>
            <a:r>
              <a:rPr lang="en-US" dirty="0"/>
              <a:t>To create a global variable inside a function, you can use the global keyword.</a:t>
            </a:r>
          </a:p>
          <a:p>
            <a:pPr marL="36900" indent="0">
              <a:buNone/>
            </a:pPr>
            <a:r>
              <a:rPr lang="en-US" dirty="0"/>
              <a:t>	</a:t>
            </a:r>
            <a:r>
              <a:rPr lang="en-US" dirty="0">
                <a:solidFill>
                  <a:schemeClr val="accent1">
                    <a:lumMod val="40000"/>
                    <a:lumOff val="60000"/>
                  </a:schemeClr>
                </a:solidFill>
              </a:rPr>
              <a:t>def </a:t>
            </a:r>
            <a:r>
              <a:rPr lang="en-US" dirty="0" err="1">
                <a:solidFill>
                  <a:schemeClr val="accent1">
                    <a:lumMod val="40000"/>
                    <a:lumOff val="60000"/>
                  </a:schemeClr>
                </a:solidFill>
              </a:rPr>
              <a:t>myfunc</a:t>
            </a:r>
            <a:r>
              <a:rPr lang="en-US" dirty="0">
                <a:solidFill>
                  <a:schemeClr val="accent1">
                    <a:lumMod val="40000"/>
                    <a:lumOff val="60000"/>
                  </a:schemeClr>
                </a:solidFill>
              </a:rPr>
              <a:t>():</a:t>
            </a:r>
          </a:p>
          <a:p>
            <a:pPr marL="36900" indent="0">
              <a:buNone/>
            </a:pPr>
            <a:r>
              <a:rPr lang="en-US" dirty="0">
                <a:solidFill>
                  <a:schemeClr val="accent1">
                    <a:lumMod val="40000"/>
                    <a:lumOff val="60000"/>
                  </a:schemeClr>
                </a:solidFill>
              </a:rPr>
              <a:t>	  global x</a:t>
            </a:r>
          </a:p>
          <a:p>
            <a:pPr marL="36900" indent="0">
              <a:buNone/>
            </a:pPr>
            <a:r>
              <a:rPr lang="en-US" dirty="0">
                <a:solidFill>
                  <a:schemeClr val="accent1">
                    <a:lumMod val="40000"/>
                    <a:lumOff val="60000"/>
                  </a:schemeClr>
                </a:solidFill>
              </a:rPr>
              <a:t>	  x = "fantastic"</a:t>
            </a:r>
          </a:p>
          <a:p>
            <a:pPr marL="36900" indent="0">
              <a:buNone/>
            </a:pPr>
            <a:r>
              <a:rPr lang="en-US" dirty="0">
                <a:solidFill>
                  <a:schemeClr val="accent1">
                    <a:lumMod val="40000"/>
                    <a:lumOff val="60000"/>
                  </a:schemeClr>
                </a:solidFill>
              </a:rPr>
              <a:t>	</a:t>
            </a:r>
            <a:r>
              <a:rPr lang="en-US" dirty="0" err="1">
                <a:solidFill>
                  <a:schemeClr val="accent1">
                    <a:lumMod val="40000"/>
                    <a:lumOff val="60000"/>
                  </a:schemeClr>
                </a:solidFill>
              </a:rPr>
              <a:t>myfunc</a:t>
            </a:r>
            <a:r>
              <a:rPr lang="en-US" dirty="0">
                <a:solidFill>
                  <a:schemeClr val="accent1">
                    <a:lumMod val="40000"/>
                    <a:lumOff val="60000"/>
                  </a:schemeClr>
                </a:solidFill>
              </a:rPr>
              <a:t>()</a:t>
            </a:r>
          </a:p>
          <a:p>
            <a:pPr marL="36900" indent="0">
              <a:buNone/>
            </a:pPr>
            <a:r>
              <a:rPr lang="en-US" dirty="0">
                <a:solidFill>
                  <a:schemeClr val="accent1">
                    <a:lumMod val="40000"/>
                    <a:lumOff val="60000"/>
                  </a:schemeClr>
                </a:solidFill>
              </a:rPr>
              <a:t>	print("Python is " + x)</a:t>
            </a:r>
            <a:endParaRPr lang="en-US" dirty="0"/>
          </a:p>
          <a:p>
            <a:r>
              <a:rPr lang="en-US" dirty="0"/>
              <a:t>Also, use the global keyword if you want to change a global variable inside a function.</a:t>
            </a:r>
          </a:p>
          <a:p>
            <a:pPr marL="36900" indent="0">
              <a:buNone/>
            </a:pPr>
            <a:r>
              <a:rPr lang="en-US" dirty="0">
                <a:solidFill>
                  <a:schemeClr val="accent1">
                    <a:lumMod val="40000"/>
                    <a:lumOff val="60000"/>
                  </a:schemeClr>
                </a:solidFill>
              </a:rPr>
              <a:t>	x = "awesome"</a:t>
            </a:r>
          </a:p>
          <a:p>
            <a:pPr marL="36900" indent="0">
              <a:buNone/>
            </a:pPr>
            <a:r>
              <a:rPr lang="en-US" dirty="0">
                <a:solidFill>
                  <a:schemeClr val="accent1">
                    <a:lumMod val="40000"/>
                    <a:lumOff val="60000"/>
                  </a:schemeClr>
                </a:solidFill>
              </a:rPr>
              <a:t>	def </a:t>
            </a:r>
            <a:r>
              <a:rPr lang="en-US" dirty="0" err="1">
                <a:solidFill>
                  <a:schemeClr val="accent1">
                    <a:lumMod val="40000"/>
                    <a:lumOff val="60000"/>
                  </a:schemeClr>
                </a:solidFill>
              </a:rPr>
              <a:t>myfunc</a:t>
            </a:r>
            <a:r>
              <a:rPr lang="en-US" dirty="0">
                <a:solidFill>
                  <a:schemeClr val="accent1">
                    <a:lumMod val="40000"/>
                    <a:lumOff val="60000"/>
                  </a:schemeClr>
                </a:solidFill>
              </a:rPr>
              <a:t>():</a:t>
            </a:r>
          </a:p>
          <a:p>
            <a:pPr marL="36900" indent="0">
              <a:buNone/>
            </a:pPr>
            <a:r>
              <a:rPr lang="en-US" dirty="0">
                <a:solidFill>
                  <a:schemeClr val="accent1">
                    <a:lumMod val="40000"/>
                    <a:lumOff val="60000"/>
                  </a:schemeClr>
                </a:solidFill>
              </a:rPr>
              <a:t>	  global x</a:t>
            </a:r>
          </a:p>
          <a:p>
            <a:pPr marL="36900" indent="0">
              <a:buNone/>
            </a:pPr>
            <a:r>
              <a:rPr lang="en-US" dirty="0">
                <a:solidFill>
                  <a:schemeClr val="accent1">
                    <a:lumMod val="40000"/>
                    <a:lumOff val="60000"/>
                  </a:schemeClr>
                </a:solidFill>
              </a:rPr>
              <a:t>	  x = "fantastic"</a:t>
            </a:r>
          </a:p>
          <a:p>
            <a:pPr marL="36900" indent="0">
              <a:buNone/>
            </a:pPr>
            <a:r>
              <a:rPr lang="en-US" dirty="0">
                <a:solidFill>
                  <a:schemeClr val="accent1">
                    <a:lumMod val="40000"/>
                    <a:lumOff val="60000"/>
                  </a:schemeClr>
                </a:solidFill>
              </a:rPr>
              <a:t>	</a:t>
            </a:r>
            <a:r>
              <a:rPr lang="en-US" dirty="0" err="1">
                <a:solidFill>
                  <a:schemeClr val="accent1">
                    <a:lumMod val="40000"/>
                    <a:lumOff val="60000"/>
                  </a:schemeClr>
                </a:solidFill>
              </a:rPr>
              <a:t>myfunc</a:t>
            </a:r>
            <a:r>
              <a:rPr lang="en-US" dirty="0">
                <a:solidFill>
                  <a:schemeClr val="accent1">
                    <a:lumMod val="40000"/>
                    <a:lumOff val="60000"/>
                  </a:schemeClr>
                </a:solidFill>
              </a:rPr>
              <a:t>()</a:t>
            </a:r>
          </a:p>
          <a:p>
            <a:pPr marL="36900" indent="0">
              <a:buNone/>
            </a:pPr>
            <a:r>
              <a:rPr lang="en-US" dirty="0">
                <a:solidFill>
                  <a:schemeClr val="accent1">
                    <a:lumMod val="40000"/>
                    <a:lumOff val="60000"/>
                  </a:schemeClr>
                </a:solidFill>
              </a:rPr>
              <a:t>	print("Python is " + x)</a:t>
            </a:r>
          </a:p>
        </p:txBody>
      </p:sp>
    </p:spTree>
    <p:extLst>
      <p:ext uri="{BB962C8B-B14F-4D97-AF65-F5344CB8AC3E}">
        <p14:creationId xmlns:p14="http://schemas.microsoft.com/office/powerpoint/2010/main" val="873807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CFA0-20EF-4532-B070-ACF77B0BBDC9}"/>
              </a:ext>
            </a:extLst>
          </p:cNvPr>
          <p:cNvSpPr>
            <a:spLocks noGrp="1"/>
          </p:cNvSpPr>
          <p:nvPr>
            <p:ph type="title"/>
          </p:nvPr>
        </p:nvSpPr>
        <p:spPr/>
        <p:txBody>
          <a:bodyPr/>
          <a:lstStyle/>
          <a:p>
            <a:pPr algn="l"/>
            <a:r>
              <a:rPr lang="en-US" dirty="0"/>
              <a:t>DATA TYPES:</a:t>
            </a:r>
          </a:p>
        </p:txBody>
      </p:sp>
      <p:sp>
        <p:nvSpPr>
          <p:cNvPr id="3" name="Content Placeholder 2">
            <a:extLst>
              <a:ext uri="{FF2B5EF4-FFF2-40B4-BE49-F238E27FC236}">
                <a16:creationId xmlns:a16="http://schemas.microsoft.com/office/drawing/2014/main" id="{48E6416B-CC7C-46AC-96F9-00E20916032A}"/>
              </a:ext>
            </a:extLst>
          </p:cNvPr>
          <p:cNvSpPr>
            <a:spLocks noGrp="1"/>
          </p:cNvSpPr>
          <p:nvPr>
            <p:ph idx="1"/>
          </p:nvPr>
        </p:nvSpPr>
        <p:spPr/>
        <p:txBody>
          <a:bodyPr/>
          <a:lstStyle/>
          <a:p>
            <a:r>
              <a:rPr lang="en-US" dirty="0"/>
              <a:t>Text Type:		str</a:t>
            </a:r>
          </a:p>
          <a:p>
            <a:r>
              <a:rPr lang="en-US" dirty="0"/>
              <a:t>Numeric Types:	int, float, complex</a:t>
            </a:r>
          </a:p>
          <a:p>
            <a:r>
              <a:rPr lang="en-US" dirty="0"/>
              <a:t>Sequence Types:	list, tuple, range</a:t>
            </a:r>
          </a:p>
          <a:p>
            <a:r>
              <a:rPr lang="en-US" dirty="0"/>
              <a:t>Mapping Type:	</a:t>
            </a:r>
            <a:r>
              <a:rPr lang="en-US" dirty="0" err="1"/>
              <a:t>dict</a:t>
            </a:r>
            <a:endParaRPr lang="en-US" dirty="0"/>
          </a:p>
          <a:p>
            <a:r>
              <a:rPr lang="en-US" dirty="0"/>
              <a:t>Set Types:		set, </a:t>
            </a:r>
            <a:r>
              <a:rPr lang="en-US" dirty="0" err="1"/>
              <a:t>frozenset</a:t>
            </a:r>
            <a:endParaRPr lang="en-US" dirty="0"/>
          </a:p>
          <a:p>
            <a:r>
              <a:rPr lang="en-US" dirty="0"/>
              <a:t>Boolean Type:	bool</a:t>
            </a:r>
          </a:p>
          <a:p>
            <a:r>
              <a:rPr lang="en-US" dirty="0"/>
              <a:t>Binary Types:	bytes, </a:t>
            </a:r>
            <a:r>
              <a:rPr lang="en-US" dirty="0" err="1"/>
              <a:t>bytearray</a:t>
            </a:r>
            <a:r>
              <a:rPr lang="en-US" dirty="0"/>
              <a:t>, </a:t>
            </a:r>
            <a:r>
              <a:rPr lang="en-US" dirty="0" err="1"/>
              <a:t>memoryview</a:t>
            </a:r>
            <a:endParaRPr lang="en-US" dirty="0"/>
          </a:p>
        </p:txBody>
      </p:sp>
    </p:spTree>
    <p:extLst>
      <p:ext uri="{BB962C8B-B14F-4D97-AF65-F5344CB8AC3E}">
        <p14:creationId xmlns:p14="http://schemas.microsoft.com/office/powerpoint/2010/main" val="94574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825F-59C7-4EB3-A165-7085E53B7665}"/>
              </a:ext>
            </a:extLst>
          </p:cNvPr>
          <p:cNvSpPr>
            <a:spLocks noGrp="1"/>
          </p:cNvSpPr>
          <p:nvPr>
            <p:ph type="title"/>
          </p:nvPr>
        </p:nvSpPr>
        <p:spPr/>
        <p:txBody>
          <a:bodyPr/>
          <a:lstStyle/>
          <a:p>
            <a:pPr algn="l"/>
            <a:r>
              <a:rPr lang="en-US" dirty="0"/>
              <a:t>PYTHON NUMBERS</a:t>
            </a:r>
          </a:p>
        </p:txBody>
      </p:sp>
      <p:sp>
        <p:nvSpPr>
          <p:cNvPr id="3" name="Content Placeholder 2">
            <a:extLst>
              <a:ext uri="{FF2B5EF4-FFF2-40B4-BE49-F238E27FC236}">
                <a16:creationId xmlns:a16="http://schemas.microsoft.com/office/drawing/2014/main" id="{92D0E6F5-1C20-4005-ABF0-9A85B5FB2ED7}"/>
              </a:ext>
            </a:extLst>
          </p:cNvPr>
          <p:cNvSpPr>
            <a:spLocks noGrp="1"/>
          </p:cNvSpPr>
          <p:nvPr>
            <p:ph idx="1"/>
          </p:nvPr>
        </p:nvSpPr>
        <p:spPr/>
        <p:txBody>
          <a:bodyPr>
            <a:normAutofit lnSpcReduction="10000"/>
          </a:bodyPr>
          <a:lstStyle/>
          <a:p>
            <a:r>
              <a:rPr lang="en-US" dirty="0"/>
              <a:t>There are three numeric types in Python:</a:t>
            </a:r>
          </a:p>
          <a:p>
            <a:pPr marL="36900" indent="0">
              <a:buNone/>
            </a:pPr>
            <a:r>
              <a:rPr lang="en-US" dirty="0">
                <a:solidFill>
                  <a:srgbClr val="F6782A"/>
                </a:solidFill>
              </a:rPr>
              <a:t>Int</a:t>
            </a:r>
          </a:p>
          <a:p>
            <a:r>
              <a:rPr lang="en-US" dirty="0"/>
              <a:t>Int, or integer, is a whole number, positive or negative, without decimals, of unlimited length.</a:t>
            </a:r>
          </a:p>
          <a:p>
            <a:pPr marL="36900" indent="0">
              <a:buNone/>
            </a:pPr>
            <a:r>
              <a:rPr lang="en-US" dirty="0">
                <a:solidFill>
                  <a:srgbClr val="F6782A"/>
                </a:solidFill>
              </a:rPr>
              <a:t>Float</a:t>
            </a:r>
          </a:p>
          <a:p>
            <a:r>
              <a:rPr lang="en-US" dirty="0"/>
              <a:t>Float, or "floating point number" is a number, positive or negative, containing one or more decimals.</a:t>
            </a:r>
          </a:p>
          <a:p>
            <a:r>
              <a:rPr lang="en-US" dirty="0"/>
              <a:t>Float can also be scientific numbers with an "e" to indicate the power of 10.</a:t>
            </a:r>
          </a:p>
          <a:p>
            <a:pPr marL="36900" indent="0">
              <a:buNone/>
            </a:pPr>
            <a:r>
              <a:rPr lang="en-US" dirty="0">
                <a:solidFill>
                  <a:srgbClr val="F6782A"/>
                </a:solidFill>
              </a:rPr>
              <a:t>Complex</a:t>
            </a:r>
          </a:p>
          <a:p>
            <a:r>
              <a:rPr lang="en-US" dirty="0"/>
              <a:t>Complex numbers are written with a "j" as the imaginary part:</a:t>
            </a:r>
          </a:p>
        </p:txBody>
      </p:sp>
    </p:spTree>
    <p:extLst>
      <p:ext uri="{BB962C8B-B14F-4D97-AF65-F5344CB8AC3E}">
        <p14:creationId xmlns:p14="http://schemas.microsoft.com/office/powerpoint/2010/main" val="3613962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69C411-D2A0-44F4-94B2-3D20FE8FD1B9}"/>
              </a:ext>
            </a:extLst>
          </p:cNvPr>
          <p:cNvSpPr>
            <a:spLocks noGrp="1"/>
          </p:cNvSpPr>
          <p:nvPr>
            <p:ph type="title"/>
          </p:nvPr>
        </p:nvSpPr>
        <p:spPr/>
        <p:txBody>
          <a:bodyPr/>
          <a:lstStyle/>
          <a:p>
            <a:pPr algn="l"/>
            <a:r>
              <a:rPr lang="en-US" dirty="0"/>
              <a:t>PYTHON CASTING:</a:t>
            </a:r>
          </a:p>
        </p:txBody>
      </p:sp>
      <p:sp>
        <p:nvSpPr>
          <p:cNvPr id="6" name="Content Placeholder 5">
            <a:extLst>
              <a:ext uri="{FF2B5EF4-FFF2-40B4-BE49-F238E27FC236}">
                <a16:creationId xmlns:a16="http://schemas.microsoft.com/office/drawing/2014/main" id="{86F2FCD6-F1C1-402A-8199-C08E4C85D35B}"/>
              </a:ext>
            </a:extLst>
          </p:cNvPr>
          <p:cNvSpPr>
            <a:spLocks noGrp="1"/>
          </p:cNvSpPr>
          <p:nvPr>
            <p:ph idx="1"/>
          </p:nvPr>
        </p:nvSpPr>
        <p:spPr/>
        <p:txBody>
          <a:bodyPr/>
          <a:lstStyle/>
          <a:p>
            <a:r>
              <a:rPr lang="en-US" dirty="0"/>
              <a:t>If you want to specify the data type of a variable, this can be done with casting.</a:t>
            </a:r>
          </a:p>
          <a:p>
            <a:endParaRPr lang="en-US" dirty="0"/>
          </a:p>
          <a:p>
            <a:pPr marL="36900" indent="0">
              <a:buNone/>
            </a:pPr>
            <a:r>
              <a:rPr lang="en-US" dirty="0">
                <a:solidFill>
                  <a:srgbClr val="F6782A"/>
                </a:solidFill>
              </a:rPr>
              <a:t>Example:</a:t>
            </a:r>
          </a:p>
          <a:p>
            <a:pPr marL="36900" indent="0">
              <a:buNone/>
            </a:pPr>
            <a:r>
              <a:rPr lang="en-US" dirty="0"/>
              <a:t>x = str(3)    # x will be '3'</a:t>
            </a:r>
          </a:p>
          <a:p>
            <a:pPr marL="36900" indent="0">
              <a:buNone/>
            </a:pPr>
            <a:r>
              <a:rPr lang="en-US" dirty="0"/>
              <a:t>y = int(3)    # y will be 3</a:t>
            </a:r>
          </a:p>
          <a:p>
            <a:pPr marL="36900" indent="0">
              <a:buNone/>
            </a:pPr>
            <a:r>
              <a:rPr lang="en-US" dirty="0"/>
              <a:t>z = float(3)  # z will be 3.0</a:t>
            </a:r>
          </a:p>
        </p:txBody>
      </p:sp>
    </p:spTree>
    <p:extLst>
      <p:ext uri="{BB962C8B-B14F-4D97-AF65-F5344CB8AC3E}">
        <p14:creationId xmlns:p14="http://schemas.microsoft.com/office/powerpoint/2010/main" val="769039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8E67-AEBE-46C7-ADDD-4E9EBDD52A3D}"/>
              </a:ext>
            </a:extLst>
          </p:cNvPr>
          <p:cNvSpPr>
            <a:spLocks noGrp="1"/>
          </p:cNvSpPr>
          <p:nvPr>
            <p:ph type="title"/>
          </p:nvPr>
        </p:nvSpPr>
        <p:spPr/>
        <p:txBody>
          <a:bodyPr/>
          <a:lstStyle/>
          <a:p>
            <a:pPr algn="l"/>
            <a:r>
              <a:rPr lang="en-US" dirty="0"/>
              <a:t>GET THE TYPE:</a:t>
            </a:r>
          </a:p>
        </p:txBody>
      </p:sp>
      <p:sp>
        <p:nvSpPr>
          <p:cNvPr id="3" name="Content Placeholder 2">
            <a:extLst>
              <a:ext uri="{FF2B5EF4-FFF2-40B4-BE49-F238E27FC236}">
                <a16:creationId xmlns:a16="http://schemas.microsoft.com/office/drawing/2014/main" id="{120115B7-4C7A-41B4-9E5A-F7B2EBB57476}"/>
              </a:ext>
            </a:extLst>
          </p:cNvPr>
          <p:cNvSpPr>
            <a:spLocks noGrp="1"/>
          </p:cNvSpPr>
          <p:nvPr>
            <p:ph idx="1"/>
          </p:nvPr>
        </p:nvSpPr>
        <p:spPr/>
        <p:txBody>
          <a:bodyPr/>
          <a:lstStyle/>
          <a:p>
            <a:r>
              <a:rPr lang="en-US" dirty="0"/>
              <a:t>You can get the data type of a variable with the type() function.</a:t>
            </a:r>
          </a:p>
          <a:p>
            <a:pPr marL="36900" indent="0">
              <a:buNone/>
            </a:pPr>
            <a:endParaRPr lang="en-US" dirty="0"/>
          </a:p>
          <a:p>
            <a:pPr marL="36900" indent="0">
              <a:buNone/>
            </a:pPr>
            <a:r>
              <a:rPr lang="en-US" dirty="0">
                <a:solidFill>
                  <a:srgbClr val="F6782A"/>
                </a:solidFill>
              </a:rPr>
              <a:t>Example:</a:t>
            </a:r>
          </a:p>
          <a:p>
            <a:pPr marL="36900" indent="0">
              <a:buNone/>
            </a:pPr>
            <a:r>
              <a:rPr lang="en-US" dirty="0"/>
              <a:t>	x = 5</a:t>
            </a:r>
          </a:p>
          <a:p>
            <a:pPr marL="36900" indent="0">
              <a:buNone/>
            </a:pPr>
            <a:r>
              <a:rPr lang="en-US" dirty="0"/>
              <a:t>	y = "John"</a:t>
            </a:r>
          </a:p>
          <a:p>
            <a:pPr marL="36900" indent="0">
              <a:buNone/>
            </a:pPr>
            <a:r>
              <a:rPr lang="en-US" dirty="0"/>
              <a:t>	print(type(x))</a:t>
            </a:r>
          </a:p>
          <a:p>
            <a:pPr marL="36900" indent="0">
              <a:buNone/>
            </a:pPr>
            <a:r>
              <a:rPr lang="en-US" dirty="0"/>
              <a:t>	print(type(y))</a:t>
            </a:r>
          </a:p>
        </p:txBody>
      </p:sp>
    </p:spTree>
    <p:extLst>
      <p:ext uri="{BB962C8B-B14F-4D97-AF65-F5344CB8AC3E}">
        <p14:creationId xmlns:p14="http://schemas.microsoft.com/office/powerpoint/2010/main" val="2552227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A4FC-07DD-43E5-862E-E9688A86F84A}"/>
              </a:ext>
            </a:extLst>
          </p:cNvPr>
          <p:cNvSpPr>
            <a:spLocks noGrp="1"/>
          </p:cNvSpPr>
          <p:nvPr>
            <p:ph type="title"/>
          </p:nvPr>
        </p:nvSpPr>
        <p:spPr/>
        <p:txBody>
          <a:bodyPr/>
          <a:lstStyle/>
          <a:p>
            <a:pPr algn="l"/>
            <a:r>
              <a:rPr lang="en-US" dirty="0"/>
              <a:t>PYTHON BOOLEANS</a:t>
            </a:r>
          </a:p>
        </p:txBody>
      </p:sp>
      <p:sp>
        <p:nvSpPr>
          <p:cNvPr id="3" name="Content Placeholder 2">
            <a:extLst>
              <a:ext uri="{FF2B5EF4-FFF2-40B4-BE49-F238E27FC236}">
                <a16:creationId xmlns:a16="http://schemas.microsoft.com/office/drawing/2014/main" id="{9B497824-4A2E-4E2B-9B96-854EDDB3908C}"/>
              </a:ext>
            </a:extLst>
          </p:cNvPr>
          <p:cNvSpPr>
            <a:spLocks noGrp="1"/>
          </p:cNvSpPr>
          <p:nvPr>
            <p:ph idx="1"/>
          </p:nvPr>
        </p:nvSpPr>
        <p:spPr/>
        <p:txBody>
          <a:bodyPr/>
          <a:lstStyle/>
          <a:p>
            <a:r>
              <a:rPr lang="en-US" dirty="0"/>
              <a:t>Booleans represent one of two values: True or False.</a:t>
            </a:r>
          </a:p>
          <a:p>
            <a:r>
              <a:rPr lang="en-US" dirty="0"/>
              <a:t>In programming you often need to know if an expression is True or False.</a:t>
            </a:r>
          </a:p>
          <a:p>
            <a:r>
              <a:rPr lang="en-US" dirty="0"/>
              <a:t>You can evaluate any expression in Python, and get one of two answers, True or False.</a:t>
            </a:r>
          </a:p>
          <a:p>
            <a:r>
              <a:rPr lang="en-US" dirty="0"/>
              <a:t>When you compare two values, the expression is evaluated, and Python returns the Boolean answer:</a:t>
            </a:r>
          </a:p>
          <a:p>
            <a:pPr marL="414000" lvl="1" indent="0">
              <a:buNone/>
            </a:pPr>
            <a:r>
              <a:rPr lang="en-US" dirty="0">
                <a:solidFill>
                  <a:schemeClr val="accent1">
                    <a:lumMod val="60000"/>
                    <a:lumOff val="40000"/>
                  </a:schemeClr>
                </a:solidFill>
              </a:rPr>
              <a:t>print(10 &gt; 9)</a:t>
            </a:r>
          </a:p>
          <a:p>
            <a:pPr marL="414000" lvl="1" indent="0">
              <a:buNone/>
            </a:pPr>
            <a:r>
              <a:rPr lang="en-US" dirty="0">
                <a:solidFill>
                  <a:schemeClr val="accent1">
                    <a:lumMod val="60000"/>
                    <a:lumOff val="40000"/>
                  </a:schemeClr>
                </a:solidFill>
              </a:rPr>
              <a:t>print(10 == 9)</a:t>
            </a:r>
          </a:p>
          <a:p>
            <a:pPr marL="414000" lvl="1" indent="0">
              <a:buNone/>
            </a:pPr>
            <a:r>
              <a:rPr lang="en-US" dirty="0">
                <a:solidFill>
                  <a:schemeClr val="accent1">
                    <a:lumMod val="60000"/>
                    <a:lumOff val="40000"/>
                  </a:schemeClr>
                </a:solidFill>
              </a:rPr>
              <a:t>print(10 &lt; 9)</a:t>
            </a:r>
          </a:p>
        </p:txBody>
      </p:sp>
    </p:spTree>
    <p:extLst>
      <p:ext uri="{BB962C8B-B14F-4D97-AF65-F5344CB8AC3E}">
        <p14:creationId xmlns:p14="http://schemas.microsoft.com/office/powerpoint/2010/main" val="1840196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837F-43A6-43FC-B897-E3DC8320270A}"/>
              </a:ext>
            </a:extLst>
          </p:cNvPr>
          <p:cNvSpPr>
            <a:spLocks noGrp="1"/>
          </p:cNvSpPr>
          <p:nvPr>
            <p:ph type="title"/>
          </p:nvPr>
        </p:nvSpPr>
        <p:spPr/>
        <p:txBody>
          <a:bodyPr/>
          <a:lstStyle/>
          <a:p>
            <a:pPr algn="l"/>
            <a:r>
              <a:rPr lang="en-US" dirty="0"/>
              <a:t>BOOL()</a:t>
            </a:r>
          </a:p>
        </p:txBody>
      </p:sp>
      <p:sp>
        <p:nvSpPr>
          <p:cNvPr id="3" name="Content Placeholder 2">
            <a:extLst>
              <a:ext uri="{FF2B5EF4-FFF2-40B4-BE49-F238E27FC236}">
                <a16:creationId xmlns:a16="http://schemas.microsoft.com/office/drawing/2014/main" id="{38B0C688-CEE4-4ABD-83F1-23EE9500F5B0}"/>
              </a:ext>
            </a:extLst>
          </p:cNvPr>
          <p:cNvSpPr>
            <a:spLocks noGrp="1"/>
          </p:cNvSpPr>
          <p:nvPr>
            <p:ph idx="1"/>
          </p:nvPr>
        </p:nvSpPr>
        <p:spPr/>
        <p:txBody>
          <a:bodyPr/>
          <a:lstStyle/>
          <a:p>
            <a:r>
              <a:rPr lang="en-US" dirty="0"/>
              <a:t>The bool() function allows you to evaluate any value, and give you True or False in return,</a:t>
            </a:r>
          </a:p>
          <a:p>
            <a:pPr marL="36900" indent="0">
              <a:buNone/>
            </a:pPr>
            <a:r>
              <a:rPr lang="en-US" dirty="0">
                <a:solidFill>
                  <a:schemeClr val="accent1">
                    <a:lumMod val="60000"/>
                    <a:lumOff val="40000"/>
                  </a:schemeClr>
                </a:solidFill>
              </a:rPr>
              <a:t>	print(bool("Hello"))</a:t>
            </a:r>
          </a:p>
          <a:p>
            <a:pPr marL="36900" indent="0">
              <a:buNone/>
            </a:pPr>
            <a:r>
              <a:rPr lang="en-US" dirty="0">
                <a:solidFill>
                  <a:schemeClr val="accent1">
                    <a:lumMod val="60000"/>
                    <a:lumOff val="40000"/>
                  </a:schemeClr>
                </a:solidFill>
              </a:rPr>
              <a:t>	print(bool(15))</a:t>
            </a:r>
            <a:endParaRPr lang="en-US" dirty="0"/>
          </a:p>
          <a:p>
            <a:r>
              <a:rPr lang="en-US" dirty="0"/>
              <a:t>Most Values are True</a:t>
            </a:r>
          </a:p>
          <a:p>
            <a:r>
              <a:rPr lang="en-US" dirty="0"/>
              <a:t>Some Values are False</a:t>
            </a:r>
          </a:p>
        </p:txBody>
      </p:sp>
    </p:spTree>
    <p:extLst>
      <p:ext uri="{BB962C8B-B14F-4D97-AF65-F5344CB8AC3E}">
        <p14:creationId xmlns:p14="http://schemas.microsoft.com/office/powerpoint/2010/main" val="860045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5753-905C-4E3C-A06B-71AC8390C299}"/>
              </a:ext>
            </a:extLst>
          </p:cNvPr>
          <p:cNvSpPr>
            <a:spLocks noGrp="1"/>
          </p:cNvSpPr>
          <p:nvPr>
            <p:ph type="title"/>
          </p:nvPr>
        </p:nvSpPr>
        <p:spPr/>
        <p:txBody>
          <a:bodyPr/>
          <a:lstStyle/>
          <a:p>
            <a:pPr algn="l"/>
            <a:r>
              <a:rPr lang="en-US" dirty="0"/>
              <a:t>MOST VALUES ARE TRUE</a:t>
            </a:r>
          </a:p>
        </p:txBody>
      </p:sp>
      <p:sp>
        <p:nvSpPr>
          <p:cNvPr id="3" name="Content Placeholder 2">
            <a:extLst>
              <a:ext uri="{FF2B5EF4-FFF2-40B4-BE49-F238E27FC236}">
                <a16:creationId xmlns:a16="http://schemas.microsoft.com/office/drawing/2014/main" id="{300CF753-BFA3-407E-A7B6-F24AFB0F19A4}"/>
              </a:ext>
            </a:extLst>
          </p:cNvPr>
          <p:cNvSpPr>
            <a:spLocks noGrp="1"/>
          </p:cNvSpPr>
          <p:nvPr>
            <p:ph idx="1"/>
          </p:nvPr>
        </p:nvSpPr>
        <p:spPr/>
        <p:txBody>
          <a:bodyPr>
            <a:normAutofit/>
          </a:bodyPr>
          <a:lstStyle/>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pPr marL="36900" indent="0">
              <a:buNone/>
            </a:pPr>
            <a:endParaRPr lang="en-US" dirty="0"/>
          </a:p>
          <a:p>
            <a:pPr marL="414000" lvl="1" indent="0">
              <a:buNone/>
            </a:pPr>
            <a:r>
              <a:rPr lang="en-US" dirty="0">
                <a:solidFill>
                  <a:schemeClr val="accent1">
                    <a:lumMod val="60000"/>
                    <a:lumOff val="40000"/>
                  </a:schemeClr>
                </a:solidFill>
              </a:rPr>
              <a:t>bool("</a:t>
            </a:r>
            <a:r>
              <a:rPr lang="en-US" dirty="0" err="1">
                <a:solidFill>
                  <a:schemeClr val="accent1">
                    <a:lumMod val="60000"/>
                    <a:lumOff val="40000"/>
                  </a:schemeClr>
                </a:solidFill>
              </a:rPr>
              <a:t>abc</a:t>
            </a:r>
            <a:r>
              <a:rPr lang="en-US" dirty="0">
                <a:solidFill>
                  <a:schemeClr val="accent1">
                    <a:lumMod val="60000"/>
                    <a:lumOff val="40000"/>
                  </a:schemeClr>
                </a:solidFill>
              </a:rPr>
              <a:t>")</a:t>
            </a:r>
          </a:p>
          <a:p>
            <a:pPr marL="414000" lvl="1" indent="0">
              <a:buNone/>
            </a:pPr>
            <a:r>
              <a:rPr lang="en-US" dirty="0">
                <a:solidFill>
                  <a:schemeClr val="accent1">
                    <a:lumMod val="60000"/>
                    <a:lumOff val="40000"/>
                  </a:schemeClr>
                </a:solidFill>
              </a:rPr>
              <a:t>bool(123)</a:t>
            </a:r>
          </a:p>
          <a:p>
            <a:pPr marL="414000" lvl="1" indent="0">
              <a:buNone/>
            </a:pPr>
            <a:r>
              <a:rPr lang="en-US" dirty="0">
                <a:solidFill>
                  <a:schemeClr val="accent1">
                    <a:lumMod val="60000"/>
                    <a:lumOff val="40000"/>
                  </a:schemeClr>
                </a:solidFill>
              </a:rPr>
              <a:t>bool(["apple", "cherry", "banana"])</a:t>
            </a:r>
          </a:p>
        </p:txBody>
      </p:sp>
    </p:spTree>
    <p:extLst>
      <p:ext uri="{BB962C8B-B14F-4D97-AF65-F5344CB8AC3E}">
        <p14:creationId xmlns:p14="http://schemas.microsoft.com/office/powerpoint/2010/main" val="125460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B18880-3619-49BE-9F55-8DC7643817CD}"/>
              </a:ext>
            </a:extLst>
          </p:cNvPr>
          <p:cNvSpPr>
            <a:spLocks noGrp="1"/>
          </p:cNvSpPr>
          <p:nvPr>
            <p:ph type="title"/>
          </p:nvPr>
        </p:nvSpPr>
        <p:spPr>
          <a:xfrm>
            <a:off x="1370693" y="4477814"/>
            <a:ext cx="9440034" cy="1017059"/>
          </a:xfrm>
        </p:spPr>
        <p:txBody>
          <a:bodyPr vert="horz" lIns="91440" tIns="45720" rIns="91440" bIns="45720" rtlCol="0" anchor="b">
            <a:normAutofit/>
          </a:bodyPr>
          <a:lstStyle/>
          <a:p>
            <a:pPr>
              <a:lnSpc>
                <a:spcPct val="90000"/>
              </a:lnSpc>
            </a:pPr>
            <a:r>
              <a:rPr lang="en-US" sz="3700"/>
              <a:t>WHAT IS PROGRAMMING LANGUAGE?</a:t>
            </a:r>
          </a:p>
        </p:txBody>
      </p:sp>
      <p:pic>
        <p:nvPicPr>
          <p:cNvPr id="8" name="Graphic 7" descr="Programmer">
            <a:extLst>
              <a:ext uri="{FF2B5EF4-FFF2-40B4-BE49-F238E27FC236}">
                <a16:creationId xmlns:a16="http://schemas.microsoft.com/office/drawing/2014/main" id="{87C1FBE3-A371-44CD-AC13-585B17A0FF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3378" y="1064806"/>
            <a:ext cx="2782808" cy="2782808"/>
          </a:xfrm>
          <a:prstGeom prst="rect">
            <a:avLst/>
          </a:prstGeom>
        </p:spPr>
      </p:pic>
    </p:spTree>
    <p:extLst>
      <p:ext uri="{BB962C8B-B14F-4D97-AF65-F5344CB8AC3E}">
        <p14:creationId xmlns:p14="http://schemas.microsoft.com/office/powerpoint/2010/main" val="2973988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C687-5070-45C9-93D1-D36B3F5FB80D}"/>
              </a:ext>
            </a:extLst>
          </p:cNvPr>
          <p:cNvSpPr>
            <a:spLocks noGrp="1"/>
          </p:cNvSpPr>
          <p:nvPr>
            <p:ph type="title"/>
          </p:nvPr>
        </p:nvSpPr>
        <p:spPr/>
        <p:txBody>
          <a:bodyPr/>
          <a:lstStyle/>
          <a:p>
            <a:pPr algn="l"/>
            <a:r>
              <a:rPr lang="en-US" dirty="0"/>
              <a:t>SOME VALUES ARE FALSE:</a:t>
            </a:r>
          </a:p>
        </p:txBody>
      </p:sp>
      <p:sp>
        <p:nvSpPr>
          <p:cNvPr id="3" name="Content Placeholder 2">
            <a:extLst>
              <a:ext uri="{FF2B5EF4-FFF2-40B4-BE49-F238E27FC236}">
                <a16:creationId xmlns:a16="http://schemas.microsoft.com/office/drawing/2014/main" id="{0E72E56B-3D44-4FAD-A73E-209FBD65C64D}"/>
              </a:ext>
            </a:extLst>
          </p:cNvPr>
          <p:cNvSpPr>
            <a:spLocks noGrp="1"/>
          </p:cNvSpPr>
          <p:nvPr>
            <p:ph idx="1"/>
          </p:nvPr>
        </p:nvSpPr>
        <p:spPr/>
        <p:txBody>
          <a:bodyPr>
            <a:normAutofit/>
          </a:bodyPr>
          <a:lstStyle/>
          <a:p>
            <a:r>
              <a:rPr lang="en-US" dirty="0"/>
              <a:t>In fact, there are not many values that evaluate to False, except empty values, such as (), [], {}, "", the number 0, and the value None. And of course, the value False evaluates too False.</a:t>
            </a:r>
          </a:p>
          <a:p>
            <a:pPr marL="720000" lvl="2" indent="0">
              <a:buNone/>
            </a:pPr>
            <a:r>
              <a:rPr lang="en-US" dirty="0">
                <a:solidFill>
                  <a:schemeClr val="accent1">
                    <a:lumMod val="60000"/>
                    <a:lumOff val="40000"/>
                  </a:schemeClr>
                </a:solidFill>
              </a:rPr>
              <a:t>bool(False)</a:t>
            </a:r>
          </a:p>
          <a:p>
            <a:pPr marL="720000" lvl="2" indent="0">
              <a:buNone/>
            </a:pPr>
            <a:r>
              <a:rPr lang="en-US" dirty="0">
                <a:solidFill>
                  <a:schemeClr val="accent1">
                    <a:lumMod val="60000"/>
                    <a:lumOff val="40000"/>
                  </a:schemeClr>
                </a:solidFill>
              </a:rPr>
              <a:t>bool(None)</a:t>
            </a:r>
          </a:p>
          <a:p>
            <a:pPr marL="720000" lvl="2" indent="0">
              <a:buNone/>
            </a:pPr>
            <a:r>
              <a:rPr lang="en-US" dirty="0">
                <a:solidFill>
                  <a:schemeClr val="accent1">
                    <a:lumMod val="60000"/>
                    <a:lumOff val="40000"/>
                  </a:schemeClr>
                </a:solidFill>
              </a:rPr>
              <a:t>bool(0)</a:t>
            </a:r>
          </a:p>
          <a:p>
            <a:pPr marL="720000" lvl="2" indent="0">
              <a:buNone/>
            </a:pPr>
            <a:r>
              <a:rPr lang="en-US" dirty="0">
                <a:solidFill>
                  <a:schemeClr val="accent1">
                    <a:lumMod val="60000"/>
                    <a:lumOff val="40000"/>
                  </a:schemeClr>
                </a:solidFill>
              </a:rPr>
              <a:t>bool("")</a:t>
            </a:r>
          </a:p>
          <a:p>
            <a:pPr marL="720000" lvl="2" indent="0">
              <a:buNone/>
            </a:pPr>
            <a:r>
              <a:rPr lang="en-US" dirty="0">
                <a:solidFill>
                  <a:schemeClr val="accent1">
                    <a:lumMod val="60000"/>
                    <a:lumOff val="40000"/>
                  </a:schemeClr>
                </a:solidFill>
              </a:rPr>
              <a:t>bool(())</a:t>
            </a:r>
          </a:p>
          <a:p>
            <a:pPr marL="720000" lvl="2" indent="0">
              <a:buNone/>
            </a:pPr>
            <a:r>
              <a:rPr lang="en-US" dirty="0">
                <a:solidFill>
                  <a:schemeClr val="accent1">
                    <a:lumMod val="60000"/>
                    <a:lumOff val="40000"/>
                  </a:schemeClr>
                </a:solidFill>
              </a:rPr>
              <a:t>bool([])</a:t>
            </a:r>
          </a:p>
          <a:p>
            <a:pPr marL="720000" lvl="2" indent="0">
              <a:buNone/>
            </a:pPr>
            <a:r>
              <a:rPr lang="en-US" dirty="0">
                <a:solidFill>
                  <a:schemeClr val="accent1">
                    <a:lumMod val="60000"/>
                    <a:lumOff val="40000"/>
                  </a:schemeClr>
                </a:solidFill>
              </a:rPr>
              <a:t>bool({})</a:t>
            </a:r>
          </a:p>
        </p:txBody>
      </p:sp>
    </p:spTree>
    <p:extLst>
      <p:ext uri="{BB962C8B-B14F-4D97-AF65-F5344CB8AC3E}">
        <p14:creationId xmlns:p14="http://schemas.microsoft.com/office/powerpoint/2010/main" val="1594184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9F6D-A4C4-4503-9929-18B990920C42}"/>
              </a:ext>
            </a:extLst>
          </p:cNvPr>
          <p:cNvSpPr>
            <a:spLocks noGrp="1"/>
          </p:cNvSpPr>
          <p:nvPr>
            <p:ph type="title"/>
          </p:nvPr>
        </p:nvSpPr>
        <p:spPr/>
        <p:txBody>
          <a:bodyPr/>
          <a:lstStyle/>
          <a:p>
            <a:pPr algn="l"/>
            <a:r>
              <a:rPr lang="en-US" dirty="0"/>
              <a:t>PYTHON OPERATORS</a:t>
            </a:r>
          </a:p>
        </p:txBody>
      </p:sp>
      <p:sp>
        <p:nvSpPr>
          <p:cNvPr id="3" name="Content Placeholder 2">
            <a:extLst>
              <a:ext uri="{FF2B5EF4-FFF2-40B4-BE49-F238E27FC236}">
                <a16:creationId xmlns:a16="http://schemas.microsoft.com/office/drawing/2014/main" id="{61CEA0D0-61FF-40F4-8F7B-BD1439C774E8}"/>
              </a:ext>
            </a:extLst>
          </p:cNvPr>
          <p:cNvSpPr>
            <a:spLocks noGrp="1"/>
          </p:cNvSpPr>
          <p:nvPr>
            <p:ph idx="1"/>
          </p:nvPr>
        </p:nvSpPr>
        <p:spPr/>
        <p:txBody>
          <a:bodyPr>
            <a:normAutofit/>
          </a:bodyPr>
          <a:lstStyle/>
          <a:p>
            <a:pPr marL="36900" indent="0">
              <a:buNone/>
            </a:pPr>
            <a:r>
              <a:rPr lang="en-US" dirty="0"/>
              <a:t>Operators are used to perform operations on variables and values.</a:t>
            </a:r>
          </a:p>
          <a:p>
            <a:r>
              <a:rPr lang="en-US" dirty="0"/>
              <a:t>Python divides the operators in the following groups:</a:t>
            </a:r>
          </a:p>
          <a:p>
            <a:pPr marL="1005750" lvl="2" indent="-285750">
              <a:buFont typeface="Wingdings" panose="05000000000000000000" pitchFamily="2" charset="2"/>
              <a:buChar char="ü"/>
            </a:pPr>
            <a:r>
              <a:rPr lang="en-US" dirty="0"/>
              <a:t>Arithmetic operators</a:t>
            </a:r>
          </a:p>
          <a:p>
            <a:pPr marL="1005750" lvl="2" indent="-285750">
              <a:buFont typeface="Wingdings" panose="05000000000000000000" pitchFamily="2" charset="2"/>
              <a:buChar char="ü"/>
            </a:pPr>
            <a:r>
              <a:rPr lang="en-US" dirty="0"/>
              <a:t>Assignment operators</a:t>
            </a:r>
          </a:p>
          <a:p>
            <a:pPr marL="1005750" lvl="2" indent="-285750">
              <a:buFont typeface="Wingdings" panose="05000000000000000000" pitchFamily="2" charset="2"/>
              <a:buChar char="ü"/>
            </a:pPr>
            <a:r>
              <a:rPr lang="en-US" dirty="0"/>
              <a:t>Comparison operators</a:t>
            </a:r>
          </a:p>
          <a:p>
            <a:pPr marL="1005750" lvl="2" indent="-285750">
              <a:buFont typeface="Wingdings" panose="05000000000000000000" pitchFamily="2" charset="2"/>
              <a:buChar char="ü"/>
            </a:pPr>
            <a:r>
              <a:rPr lang="en-US" dirty="0"/>
              <a:t>Logical operators</a:t>
            </a:r>
          </a:p>
          <a:p>
            <a:pPr marL="1005750" lvl="2" indent="-285750">
              <a:buFont typeface="Wingdings" panose="05000000000000000000" pitchFamily="2" charset="2"/>
              <a:buChar char="ü"/>
            </a:pPr>
            <a:r>
              <a:rPr lang="en-US" dirty="0"/>
              <a:t>Identity operators</a:t>
            </a:r>
          </a:p>
          <a:p>
            <a:pPr marL="1005750" lvl="2" indent="-285750">
              <a:buFont typeface="Wingdings" panose="05000000000000000000" pitchFamily="2" charset="2"/>
              <a:buChar char="ü"/>
            </a:pPr>
            <a:r>
              <a:rPr lang="en-US" dirty="0"/>
              <a:t>Membership operators</a:t>
            </a:r>
          </a:p>
          <a:p>
            <a:pPr marL="1005750" lvl="2" indent="-285750">
              <a:buFont typeface="Wingdings" panose="05000000000000000000" pitchFamily="2" charset="2"/>
              <a:buChar char="ü"/>
            </a:pPr>
            <a:r>
              <a:rPr lang="en-US" dirty="0"/>
              <a:t>Bitwise operators</a:t>
            </a:r>
          </a:p>
        </p:txBody>
      </p:sp>
    </p:spTree>
    <p:extLst>
      <p:ext uri="{BB962C8B-B14F-4D97-AF65-F5344CB8AC3E}">
        <p14:creationId xmlns:p14="http://schemas.microsoft.com/office/powerpoint/2010/main" val="3962516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6FC1-7F79-47D9-BB5D-E1600F2FDCEF}"/>
              </a:ext>
            </a:extLst>
          </p:cNvPr>
          <p:cNvSpPr>
            <a:spLocks noGrp="1"/>
          </p:cNvSpPr>
          <p:nvPr>
            <p:ph type="title"/>
          </p:nvPr>
        </p:nvSpPr>
        <p:spPr>
          <a:xfrm>
            <a:off x="913795" y="609600"/>
            <a:ext cx="10353762" cy="970450"/>
          </a:xfrm>
        </p:spPr>
        <p:txBody>
          <a:bodyPr>
            <a:normAutofit/>
          </a:bodyPr>
          <a:lstStyle/>
          <a:p>
            <a:pPr algn="l"/>
            <a:r>
              <a:rPr lang="en-US" dirty="0"/>
              <a:t>ARITHMETIC OPERATORS</a:t>
            </a:r>
          </a:p>
        </p:txBody>
      </p:sp>
      <p:pic>
        <p:nvPicPr>
          <p:cNvPr id="20" name="Picture 13">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21" name="Content Placeholder 3">
            <a:extLst>
              <a:ext uri="{FF2B5EF4-FFF2-40B4-BE49-F238E27FC236}">
                <a16:creationId xmlns:a16="http://schemas.microsoft.com/office/drawing/2014/main" id="{43DDA551-828B-4F1F-A38F-226637558ABF}"/>
              </a:ext>
            </a:extLst>
          </p:cNvPr>
          <p:cNvGraphicFramePr>
            <a:graphicFrameLocks noGrp="1"/>
          </p:cNvGraphicFramePr>
          <p:nvPr>
            <p:ph idx="1"/>
            <p:extLst>
              <p:ext uri="{D42A27DB-BD31-4B8C-83A1-F6EECF244321}">
                <p14:modId xmlns:p14="http://schemas.microsoft.com/office/powerpoint/2010/main" val="566355694"/>
              </p:ext>
            </p:extLst>
          </p:nvPr>
        </p:nvGraphicFramePr>
        <p:xfrm>
          <a:off x="1113380" y="1892830"/>
          <a:ext cx="9955716" cy="3898372"/>
        </p:xfrm>
        <a:graphic>
          <a:graphicData uri="http://schemas.openxmlformats.org/drawingml/2006/table">
            <a:tbl>
              <a:tblPr firstRow="1" bandRow="1">
                <a:noFill/>
                <a:tableStyleId>{9D7B26C5-4107-4FEC-AEDC-1716B250A1EF}</a:tableStyleId>
              </a:tblPr>
              <a:tblGrid>
                <a:gridCol w="2889042">
                  <a:extLst>
                    <a:ext uri="{9D8B030D-6E8A-4147-A177-3AD203B41FA5}">
                      <a16:colId xmlns:a16="http://schemas.microsoft.com/office/drawing/2014/main" val="1667655484"/>
                    </a:ext>
                  </a:extLst>
                </a:gridCol>
                <a:gridCol w="4201704">
                  <a:extLst>
                    <a:ext uri="{9D8B030D-6E8A-4147-A177-3AD203B41FA5}">
                      <a16:colId xmlns:a16="http://schemas.microsoft.com/office/drawing/2014/main" val="1761094621"/>
                    </a:ext>
                  </a:extLst>
                </a:gridCol>
                <a:gridCol w="2864970">
                  <a:extLst>
                    <a:ext uri="{9D8B030D-6E8A-4147-A177-3AD203B41FA5}">
                      <a16:colId xmlns:a16="http://schemas.microsoft.com/office/drawing/2014/main" val="3683760068"/>
                    </a:ext>
                  </a:extLst>
                </a:gridCol>
              </a:tblGrid>
              <a:tr h="563369">
                <a:tc>
                  <a:txBody>
                    <a:bodyPr/>
                    <a:lstStyle/>
                    <a:p>
                      <a:pPr algn="l" fontAlgn="b"/>
                      <a:r>
                        <a:rPr lang="en-US" sz="2100" b="1" u="none" strike="noStrike">
                          <a:solidFill>
                            <a:schemeClr val="tx1">
                              <a:lumMod val="75000"/>
                              <a:lumOff val="25000"/>
                            </a:schemeClr>
                          </a:solidFill>
                          <a:effectLst/>
                        </a:rPr>
                        <a:t>Operator</a:t>
                      </a:r>
                      <a:endParaRPr lang="en-US" sz="2100" b="1"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2100" b="1" u="none" strike="noStrike">
                          <a:solidFill>
                            <a:schemeClr val="tx1">
                              <a:lumMod val="75000"/>
                              <a:lumOff val="25000"/>
                            </a:schemeClr>
                          </a:solidFill>
                          <a:effectLst/>
                        </a:rPr>
                        <a:t>Name</a:t>
                      </a:r>
                      <a:endParaRPr lang="en-US" sz="2100" b="1"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2100" b="1" u="none" strike="noStrike">
                          <a:solidFill>
                            <a:schemeClr val="tx1">
                              <a:lumMod val="75000"/>
                              <a:lumOff val="25000"/>
                            </a:schemeClr>
                          </a:solidFill>
                          <a:effectLst/>
                        </a:rPr>
                        <a:t>Example</a:t>
                      </a:r>
                      <a:endParaRPr lang="en-US" sz="2100" b="1"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601329491"/>
                  </a:ext>
                </a:extLst>
              </a:tr>
              <a:tr h="476429">
                <a:tc>
                  <a:txBody>
                    <a:bodyPr/>
                    <a:lstStyle/>
                    <a:p>
                      <a:pPr algn="l" fontAlgn="b"/>
                      <a:r>
                        <a:rPr lang="en-US" sz="1500" u="none" strike="noStrike">
                          <a:solidFill>
                            <a:schemeClr val="tx1">
                              <a:lumMod val="75000"/>
                              <a:lumOff val="25000"/>
                            </a:schemeClr>
                          </a:solidFill>
                          <a:effectLst/>
                        </a:rPr>
                        <a:t>+</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Addition</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x + y</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450257140"/>
                  </a:ext>
                </a:extLst>
              </a:tr>
              <a:tr h="476429">
                <a:tc>
                  <a:txBody>
                    <a:bodyPr/>
                    <a:lstStyle/>
                    <a:p>
                      <a:pPr algn="l" fontAlgn="b"/>
                      <a:r>
                        <a:rPr lang="en-US" sz="1500" u="none" strike="noStrike">
                          <a:solidFill>
                            <a:schemeClr val="tx1">
                              <a:lumMod val="75000"/>
                              <a:lumOff val="25000"/>
                            </a:schemeClr>
                          </a:solidFill>
                          <a:effectLst/>
                        </a:rPr>
                        <a:t>-</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Subtraction</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x - y</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902094895"/>
                  </a:ext>
                </a:extLst>
              </a:tr>
              <a:tr h="476429">
                <a:tc>
                  <a:txBody>
                    <a:bodyPr/>
                    <a:lstStyle/>
                    <a:p>
                      <a:pPr algn="l" fontAlgn="b"/>
                      <a:r>
                        <a:rPr lang="en-US" sz="1500" u="none" strike="noStrike">
                          <a:solidFill>
                            <a:schemeClr val="tx1">
                              <a:lumMod val="75000"/>
                              <a:lumOff val="25000"/>
                            </a:schemeClr>
                          </a:solidFill>
                          <a:effectLst/>
                        </a:rPr>
                        <a:t>*</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Multiplication</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x * y</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653767376"/>
                  </a:ext>
                </a:extLst>
              </a:tr>
              <a:tr h="476429">
                <a:tc>
                  <a:txBody>
                    <a:bodyPr/>
                    <a:lstStyle/>
                    <a:p>
                      <a:pPr algn="l" fontAlgn="b"/>
                      <a:r>
                        <a:rPr lang="en-US" sz="1500" u="none" strike="noStrike">
                          <a:solidFill>
                            <a:schemeClr val="tx1">
                              <a:lumMod val="75000"/>
                              <a:lumOff val="25000"/>
                            </a:schemeClr>
                          </a:solidFill>
                          <a:effectLst/>
                        </a:rPr>
                        <a:t>/</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Division</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x / y</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08816427"/>
                  </a:ext>
                </a:extLst>
              </a:tr>
              <a:tr h="476429">
                <a:tc>
                  <a:txBody>
                    <a:bodyPr/>
                    <a:lstStyle/>
                    <a:p>
                      <a:pPr algn="l" fontAlgn="b"/>
                      <a:r>
                        <a:rPr lang="en-US" sz="1500" u="none" strike="noStrike">
                          <a:solidFill>
                            <a:schemeClr val="tx1">
                              <a:lumMod val="75000"/>
                              <a:lumOff val="25000"/>
                            </a:schemeClr>
                          </a:solidFill>
                          <a:effectLst/>
                        </a:rPr>
                        <a:t>%</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Modulus</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x % y</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045573433"/>
                  </a:ext>
                </a:extLst>
              </a:tr>
              <a:tr h="476429">
                <a:tc>
                  <a:txBody>
                    <a:bodyPr/>
                    <a:lstStyle/>
                    <a:p>
                      <a:pPr algn="l" fontAlgn="b"/>
                      <a:r>
                        <a:rPr lang="en-US" sz="1500" u="none" strike="noStrike">
                          <a:solidFill>
                            <a:schemeClr val="tx1">
                              <a:lumMod val="75000"/>
                              <a:lumOff val="25000"/>
                            </a:schemeClr>
                          </a:solidFill>
                          <a:effectLst/>
                        </a:rPr>
                        <a:t>**</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Exponentiation</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500" u="none" strike="noStrike">
                          <a:solidFill>
                            <a:schemeClr val="tx1">
                              <a:lumMod val="75000"/>
                              <a:lumOff val="25000"/>
                            </a:schemeClr>
                          </a:solidFill>
                          <a:effectLst/>
                        </a:rPr>
                        <a:t>x ** y</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8675255"/>
                  </a:ext>
                </a:extLst>
              </a:tr>
              <a:tr h="476429">
                <a:tc>
                  <a:txBody>
                    <a:bodyPr/>
                    <a:lstStyle/>
                    <a:p>
                      <a:pPr algn="l" fontAlgn="b"/>
                      <a:r>
                        <a:rPr lang="en-US" sz="1500" u="none" strike="noStrike">
                          <a:solidFill>
                            <a:schemeClr val="tx1">
                              <a:lumMod val="75000"/>
                              <a:lumOff val="25000"/>
                            </a:schemeClr>
                          </a:solidFill>
                          <a:effectLst/>
                        </a:rPr>
                        <a:t>//</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r>
                        <a:rPr lang="en-US" sz="1500" u="none" strike="noStrike">
                          <a:solidFill>
                            <a:schemeClr val="tx1">
                              <a:lumMod val="75000"/>
                              <a:lumOff val="25000"/>
                            </a:schemeClr>
                          </a:solidFill>
                          <a:effectLst/>
                        </a:rPr>
                        <a:t>Floor division</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r>
                        <a:rPr lang="en-US" sz="1500" u="none" strike="noStrike">
                          <a:solidFill>
                            <a:schemeClr val="tx1">
                              <a:lumMod val="75000"/>
                              <a:lumOff val="25000"/>
                            </a:schemeClr>
                          </a:solidFill>
                          <a:effectLst/>
                        </a:rPr>
                        <a:t>x // y</a:t>
                      </a:r>
                      <a:endParaRPr lang="en-US" sz="1500" b="0" i="0" u="none" strike="noStrike">
                        <a:solidFill>
                          <a:schemeClr val="tx1">
                            <a:lumMod val="75000"/>
                            <a:lumOff val="25000"/>
                          </a:schemeClr>
                        </a:solidFill>
                        <a:effectLst/>
                        <a:latin typeface="Calibri" panose="020F0502020204030204" pitchFamily="34" charset="0"/>
                      </a:endParaRPr>
                    </a:p>
                  </a:txBody>
                  <a:tcPr marL="208655" marR="156491" marT="104327" marB="10432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876943651"/>
                  </a:ext>
                </a:extLst>
              </a:tr>
            </a:tbl>
          </a:graphicData>
        </a:graphic>
      </p:graphicFrame>
    </p:spTree>
    <p:extLst>
      <p:ext uri="{BB962C8B-B14F-4D97-AF65-F5344CB8AC3E}">
        <p14:creationId xmlns:p14="http://schemas.microsoft.com/office/powerpoint/2010/main" val="1959885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6FC1-7F79-47D9-BB5D-E1600F2FDCEF}"/>
              </a:ext>
            </a:extLst>
          </p:cNvPr>
          <p:cNvSpPr>
            <a:spLocks noGrp="1"/>
          </p:cNvSpPr>
          <p:nvPr>
            <p:ph type="title"/>
          </p:nvPr>
        </p:nvSpPr>
        <p:spPr>
          <a:xfrm>
            <a:off x="913795" y="609600"/>
            <a:ext cx="10353762" cy="970450"/>
          </a:xfrm>
        </p:spPr>
        <p:txBody>
          <a:bodyPr>
            <a:normAutofit/>
          </a:bodyPr>
          <a:lstStyle/>
          <a:p>
            <a:pPr algn="l"/>
            <a:r>
              <a:rPr lang="en-US" dirty="0"/>
              <a:t>ASSIGNMENT OPERATORS</a:t>
            </a:r>
          </a:p>
        </p:txBody>
      </p:sp>
      <p:pic>
        <p:nvPicPr>
          <p:cNvPr id="14" name="Picture 13">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4" name="Content Placeholder 3">
            <a:extLst>
              <a:ext uri="{FF2B5EF4-FFF2-40B4-BE49-F238E27FC236}">
                <a16:creationId xmlns:a16="http://schemas.microsoft.com/office/drawing/2014/main" id="{43DDA551-828B-4F1F-A38F-226637558ABF}"/>
              </a:ext>
            </a:extLst>
          </p:cNvPr>
          <p:cNvGraphicFramePr>
            <a:graphicFrameLocks noGrp="1"/>
          </p:cNvGraphicFramePr>
          <p:nvPr>
            <p:ph idx="1"/>
            <p:extLst>
              <p:ext uri="{D42A27DB-BD31-4B8C-83A1-F6EECF244321}">
                <p14:modId xmlns:p14="http://schemas.microsoft.com/office/powerpoint/2010/main" val="779728624"/>
              </p:ext>
            </p:extLst>
          </p:nvPr>
        </p:nvGraphicFramePr>
        <p:xfrm>
          <a:off x="2677885" y="1892830"/>
          <a:ext cx="6884125" cy="4634252"/>
        </p:xfrm>
        <a:graphic>
          <a:graphicData uri="http://schemas.openxmlformats.org/drawingml/2006/table">
            <a:tbl>
              <a:tblPr firstRow="1" bandRow="1">
                <a:solidFill>
                  <a:schemeClr val="bg1"/>
                </a:solidFill>
                <a:tableStyleId>{9D7B26C5-4107-4FEC-AEDC-1716B250A1EF}</a:tableStyleId>
              </a:tblPr>
              <a:tblGrid>
                <a:gridCol w="2318541">
                  <a:extLst>
                    <a:ext uri="{9D8B030D-6E8A-4147-A177-3AD203B41FA5}">
                      <a16:colId xmlns:a16="http://schemas.microsoft.com/office/drawing/2014/main" val="1667655484"/>
                    </a:ext>
                  </a:extLst>
                </a:gridCol>
                <a:gridCol w="2210200">
                  <a:extLst>
                    <a:ext uri="{9D8B030D-6E8A-4147-A177-3AD203B41FA5}">
                      <a16:colId xmlns:a16="http://schemas.microsoft.com/office/drawing/2014/main" val="1761094621"/>
                    </a:ext>
                  </a:extLst>
                </a:gridCol>
                <a:gridCol w="2355384">
                  <a:extLst>
                    <a:ext uri="{9D8B030D-6E8A-4147-A177-3AD203B41FA5}">
                      <a16:colId xmlns:a16="http://schemas.microsoft.com/office/drawing/2014/main" val="3683760068"/>
                    </a:ext>
                  </a:extLst>
                </a:gridCol>
              </a:tblGrid>
              <a:tr h="320132">
                <a:tc>
                  <a:txBody>
                    <a:bodyPr/>
                    <a:lstStyle/>
                    <a:p>
                      <a:pPr algn="l" fontAlgn="b"/>
                      <a:r>
                        <a:rPr lang="en-US" sz="1400" b="0" i="0" u="none" strike="noStrike" cap="none" spc="0">
                          <a:solidFill>
                            <a:schemeClr val="bg1"/>
                          </a:solidFill>
                          <a:effectLst/>
                          <a:latin typeface="Calibri" panose="020F0502020204030204" pitchFamily="34" charset="0"/>
                        </a:rPr>
                        <a:t>Operator</a:t>
                      </a:r>
                    </a:p>
                  </a:txBody>
                  <a:tcPr marL="76477" marR="6128" marT="58829" marB="5882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b"/>
                      <a:r>
                        <a:rPr lang="en-US" sz="1400" b="0" i="0" u="none" strike="noStrike" cap="none" spc="0">
                          <a:solidFill>
                            <a:schemeClr val="bg1"/>
                          </a:solidFill>
                          <a:effectLst/>
                          <a:latin typeface="Calibri" panose="020F0502020204030204" pitchFamily="34" charset="0"/>
                        </a:rPr>
                        <a:t>Example</a:t>
                      </a:r>
                    </a:p>
                  </a:txBody>
                  <a:tcPr marL="76477" marR="6128" marT="58829" marB="5882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b"/>
                      <a:r>
                        <a:rPr lang="en-US" sz="1400" b="0" i="0" u="none" strike="noStrike" cap="none" spc="0">
                          <a:solidFill>
                            <a:schemeClr val="bg1"/>
                          </a:solidFill>
                          <a:effectLst/>
                          <a:latin typeface="Calibri" panose="020F0502020204030204" pitchFamily="34" charset="0"/>
                        </a:rPr>
                        <a:t>Same As</a:t>
                      </a:r>
                    </a:p>
                  </a:txBody>
                  <a:tcPr marL="76477" marR="6128" marT="58829" marB="5882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601329491"/>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t>
                      </a:r>
                    </a:p>
                  </a:txBody>
                  <a:tcPr marL="76477" marR="6128" marT="58829" marB="58829" anchor="b">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5</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5</a:t>
                      </a:r>
                    </a:p>
                  </a:txBody>
                  <a:tcPr marL="76477" marR="6128" marT="58829" marB="58829"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333665314"/>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x + 3</a:t>
                      </a:r>
                    </a:p>
                  </a:txBody>
                  <a:tcPr marL="76477" marR="6128" marT="58829" marB="58829"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825101815"/>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t>
                      </a:r>
                    </a:p>
                  </a:txBody>
                  <a:tcPr marL="76477" marR="6128" marT="58829" marB="58829"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x - 3</a:t>
                      </a:r>
                    </a:p>
                  </a:txBody>
                  <a:tcPr marL="76477" marR="6128" marT="58829" marB="58829"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814724018"/>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x * 3</a:t>
                      </a:r>
                    </a:p>
                  </a:txBody>
                  <a:tcPr marL="76477" marR="6128" marT="58829" marB="58829"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791540772"/>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t>
                      </a:r>
                    </a:p>
                  </a:txBody>
                  <a:tcPr marL="76477" marR="6128" marT="58829" marB="58829"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x / 3</a:t>
                      </a:r>
                    </a:p>
                  </a:txBody>
                  <a:tcPr marL="76477" marR="6128" marT="58829" marB="58829"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789666302"/>
                  </a:ext>
                </a:extLst>
              </a:tr>
              <a:tr h="320132">
                <a:tc>
                  <a:txBody>
                    <a:bodyPr/>
                    <a:lstStyle/>
                    <a:p>
                      <a:pPr algn="l" fontAlgn="b"/>
                      <a:r>
                        <a:rPr lang="en-US" sz="1400" b="0" i="0" u="none" strike="noStrike" cap="none" spc="0" dirty="0">
                          <a:solidFill>
                            <a:schemeClr val="tx1"/>
                          </a:solidFill>
                          <a:effectLst/>
                          <a:latin typeface="Calibri" panose="020F0502020204030204" pitchFamily="34" charset="0"/>
                        </a:rPr>
                        <a:t>%=</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x % 3</a:t>
                      </a:r>
                    </a:p>
                  </a:txBody>
                  <a:tcPr marL="76477" marR="6128" marT="58829" marB="58829"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898847479"/>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t>
                      </a:r>
                    </a:p>
                  </a:txBody>
                  <a:tcPr marL="76477" marR="6128" marT="58829" marB="58829"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x // 3</a:t>
                      </a:r>
                    </a:p>
                  </a:txBody>
                  <a:tcPr marL="76477" marR="6128" marT="58829" marB="58829"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450257140"/>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x ** 3</a:t>
                      </a:r>
                    </a:p>
                  </a:txBody>
                  <a:tcPr marL="76477" marR="6128" marT="58829" marB="58829"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902094895"/>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&amp;=</a:t>
                      </a:r>
                    </a:p>
                  </a:txBody>
                  <a:tcPr marL="76477" marR="6128" marT="58829" marB="58829"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&amp;=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x &amp; 3</a:t>
                      </a:r>
                    </a:p>
                  </a:txBody>
                  <a:tcPr marL="76477" marR="6128" marT="58829" marB="58829"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653767376"/>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x | 3</a:t>
                      </a:r>
                    </a:p>
                  </a:txBody>
                  <a:tcPr marL="76477" marR="6128" marT="58829" marB="58829"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508816427"/>
                  </a:ext>
                </a:extLst>
              </a:tr>
              <a:tr h="320132">
                <a:tc>
                  <a:txBody>
                    <a:bodyPr/>
                    <a:lstStyle/>
                    <a:p>
                      <a:pPr algn="l" fontAlgn="b"/>
                      <a:r>
                        <a:rPr lang="en-US" sz="1400" b="0" i="0" u="none" strike="noStrike" cap="none" spc="0">
                          <a:solidFill>
                            <a:schemeClr val="tx1"/>
                          </a:solidFill>
                          <a:effectLst/>
                          <a:latin typeface="Calibri" panose="020F0502020204030204" pitchFamily="34" charset="0"/>
                        </a:rPr>
                        <a:t>^=</a:t>
                      </a:r>
                    </a:p>
                  </a:txBody>
                  <a:tcPr marL="76477" marR="6128" marT="58829" marB="58829"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 x ^ 3</a:t>
                      </a:r>
                    </a:p>
                  </a:txBody>
                  <a:tcPr marL="76477" marR="6128" marT="58829" marB="58829"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045573433"/>
                  </a:ext>
                </a:extLst>
              </a:tr>
              <a:tr h="320132">
                <a:tc>
                  <a:txBody>
                    <a:bodyPr/>
                    <a:lstStyle/>
                    <a:p>
                      <a:pPr algn="l" fontAlgn="b"/>
                      <a:r>
                        <a:rPr lang="en-US" sz="1400" b="0" i="0" u="none" strike="noStrike" cap="none" spc="0">
                          <a:solidFill>
                            <a:schemeClr val="tx1"/>
                          </a:solidFill>
                          <a:effectLst/>
                          <a:latin typeface="Calibri" panose="020F0502020204030204" pitchFamily="34" charset="0"/>
                        </a:rPr>
                        <a:t>&gt;&gt;=</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&gt;&gt;=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US" sz="1400" b="0" i="0" u="none" strike="noStrike" cap="none" spc="0">
                          <a:solidFill>
                            <a:schemeClr val="tx1"/>
                          </a:solidFill>
                          <a:effectLst/>
                          <a:latin typeface="Calibri" panose="020F0502020204030204" pitchFamily="34" charset="0"/>
                        </a:rPr>
                        <a:t>x = x &gt;&gt; 3</a:t>
                      </a:r>
                    </a:p>
                  </a:txBody>
                  <a:tcPr marL="76477" marR="6128" marT="58829" marB="58829"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88675255"/>
                  </a:ext>
                </a:extLst>
              </a:tr>
              <a:tr h="320132">
                <a:tc>
                  <a:txBody>
                    <a:bodyPr/>
                    <a:lstStyle/>
                    <a:p>
                      <a:pPr algn="l" fontAlgn="b"/>
                      <a:r>
                        <a:rPr lang="en-US" sz="1400" b="0" i="0" u="none" strike="noStrike" cap="none" spc="0">
                          <a:solidFill>
                            <a:schemeClr val="tx1"/>
                          </a:solidFill>
                          <a:effectLst/>
                          <a:latin typeface="Calibri" panose="020F0502020204030204" pitchFamily="34" charset="0"/>
                        </a:rPr>
                        <a:t>&lt;&lt;=</a:t>
                      </a:r>
                    </a:p>
                  </a:txBody>
                  <a:tcPr marL="76477" marR="6128" marT="58829" marB="58829"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a:solidFill>
                            <a:schemeClr val="tx1"/>
                          </a:solidFill>
                          <a:effectLst/>
                          <a:latin typeface="Calibri" panose="020F0502020204030204" pitchFamily="34" charset="0"/>
                        </a:rPr>
                        <a:t>x &lt;&lt;= 3</a:t>
                      </a:r>
                    </a:p>
                  </a:txBody>
                  <a:tcPr marL="76477" marR="6128" marT="58829" marB="58829"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1400" b="0" i="0" u="none" strike="noStrike" cap="none" spc="0" dirty="0">
                          <a:solidFill>
                            <a:schemeClr val="tx1"/>
                          </a:solidFill>
                          <a:effectLst/>
                          <a:latin typeface="Calibri" panose="020F0502020204030204" pitchFamily="34" charset="0"/>
                        </a:rPr>
                        <a:t>x = x &lt;&lt; 3</a:t>
                      </a:r>
                    </a:p>
                  </a:txBody>
                  <a:tcPr marL="76477" marR="6128" marT="58829" marB="58829"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876943651"/>
                  </a:ext>
                </a:extLst>
              </a:tr>
            </a:tbl>
          </a:graphicData>
        </a:graphic>
      </p:graphicFrame>
    </p:spTree>
    <p:extLst>
      <p:ext uri="{BB962C8B-B14F-4D97-AF65-F5344CB8AC3E}">
        <p14:creationId xmlns:p14="http://schemas.microsoft.com/office/powerpoint/2010/main" val="2056299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56C5-73CC-43A9-9710-5B91E17E9389}"/>
              </a:ext>
            </a:extLst>
          </p:cNvPr>
          <p:cNvSpPr>
            <a:spLocks noGrp="1"/>
          </p:cNvSpPr>
          <p:nvPr>
            <p:ph type="title"/>
          </p:nvPr>
        </p:nvSpPr>
        <p:spPr>
          <a:xfrm>
            <a:off x="913795" y="609600"/>
            <a:ext cx="10353762" cy="970450"/>
          </a:xfrm>
        </p:spPr>
        <p:txBody>
          <a:bodyPr>
            <a:normAutofit/>
          </a:bodyPr>
          <a:lstStyle/>
          <a:p>
            <a:pPr algn="l"/>
            <a:r>
              <a:rPr lang="en-US" dirty="0"/>
              <a:t>COMPARISON OPERATORS</a:t>
            </a:r>
          </a:p>
        </p:txBody>
      </p:sp>
      <p:pic>
        <p:nvPicPr>
          <p:cNvPr id="16" name="Picture 15">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4" name="Content Placeholder 3">
            <a:extLst>
              <a:ext uri="{FF2B5EF4-FFF2-40B4-BE49-F238E27FC236}">
                <a16:creationId xmlns:a16="http://schemas.microsoft.com/office/drawing/2014/main" id="{84EDB8F9-70A9-4B2F-B11A-8218CC6FDF15}"/>
              </a:ext>
            </a:extLst>
          </p:cNvPr>
          <p:cNvGraphicFramePr>
            <a:graphicFrameLocks noGrp="1"/>
          </p:cNvGraphicFramePr>
          <p:nvPr>
            <p:ph idx="1"/>
            <p:extLst>
              <p:ext uri="{D42A27DB-BD31-4B8C-83A1-F6EECF244321}">
                <p14:modId xmlns:p14="http://schemas.microsoft.com/office/powerpoint/2010/main" val="2505052160"/>
              </p:ext>
            </p:extLst>
          </p:nvPr>
        </p:nvGraphicFramePr>
        <p:xfrm>
          <a:off x="1731414" y="1892830"/>
          <a:ext cx="8719648" cy="3898374"/>
        </p:xfrm>
        <a:graphic>
          <a:graphicData uri="http://schemas.openxmlformats.org/drawingml/2006/table">
            <a:tbl>
              <a:tblPr firstRow="1" bandRow="1">
                <a:noFill/>
                <a:tableStyleId>{5C22544A-7EE6-4342-B048-85BDC9FD1C3A}</a:tableStyleId>
              </a:tblPr>
              <a:tblGrid>
                <a:gridCol w="2358397">
                  <a:extLst>
                    <a:ext uri="{9D8B030D-6E8A-4147-A177-3AD203B41FA5}">
                      <a16:colId xmlns:a16="http://schemas.microsoft.com/office/drawing/2014/main" val="4002698418"/>
                    </a:ext>
                  </a:extLst>
                </a:gridCol>
                <a:gridCol w="4069975">
                  <a:extLst>
                    <a:ext uri="{9D8B030D-6E8A-4147-A177-3AD203B41FA5}">
                      <a16:colId xmlns:a16="http://schemas.microsoft.com/office/drawing/2014/main" val="2390738081"/>
                    </a:ext>
                  </a:extLst>
                </a:gridCol>
                <a:gridCol w="2291276">
                  <a:extLst>
                    <a:ext uri="{9D8B030D-6E8A-4147-A177-3AD203B41FA5}">
                      <a16:colId xmlns:a16="http://schemas.microsoft.com/office/drawing/2014/main" val="1226548338"/>
                    </a:ext>
                  </a:extLst>
                </a:gridCol>
              </a:tblGrid>
              <a:tr h="632766">
                <a:tc>
                  <a:txBody>
                    <a:bodyPr/>
                    <a:lstStyle/>
                    <a:p>
                      <a:pPr algn="l" fontAlgn="b"/>
                      <a:r>
                        <a:rPr lang="en-US" sz="2300" b="1" u="none" strike="noStrike" cap="none" spc="0" dirty="0">
                          <a:solidFill>
                            <a:schemeClr val="tx1"/>
                          </a:solidFill>
                          <a:effectLst/>
                        </a:rPr>
                        <a:t>Operator</a:t>
                      </a:r>
                      <a:endParaRPr lang="en-US" sz="2300" b="1" i="0" u="none" strike="noStrike" cap="none" spc="0" dirty="0">
                        <a:solidFill>
                          <a:schemeClr val="tx1"/>
                        </a:solidFill>
                        <a:effectLst/>
                        <a:latin typeface="Calibri" panose="020F0502020204030204" pitchFamily="34" charset="0"/>
                      </a:endParaRPr>
                    </a:p>
                  </a:txBody>
                  <a:tcPr marL="92924" marR="22906" marT="26550" marB="199122" anchor="b">
                    <a:lnL w="12700" cmpd="sng">
                      <a:noFill/>
                    </a:lnL>
                    <a:lnR w="12700" cmpd="sng">
                      <a:noFill/>
                    </a:lnR>
                    <a:lnT w="9525" cap="flat" cmpd="sng" algn="ctr">
                      <a:noFill/>
                      <a:prstDash val="solid"/>
                    </a:lnT>
                    <a:lnB w="38100" cmpd="sng">
                      <a:noFill/>
                    </a:lnB>
                    <a:noFill/>
                  </a:tcPr>
                </a:tc>
                <a:tc>
                  <a:txBody>
                    <a:bodyPr/>
                    <a:lstStyle/>
                    <a:p>
                      <a:pPr algn="l" fontAlgn="b"/>
                      <a:r>
                        <a:rPr lang="en-US" sz="2300" b="1" u="none" strike="noStrike" cap="none" spc="0">
                          <a:solidFill>
                            <a:schemeClr val="tx1"/>
                          </a:solidFill>
                          <a:effectLst/>
                        </a:rPr>
                        <a:t>Name</a:t>
                      </a:r>
                      <a:endParaRPr lang="en-US" sz="2300" b="1" i="0" u="none" strike="noStrike" cap="none" spc="0">
                        <a:solidFill>
                          <a:schemeClr val="tx1"/>
                        </a:solidFill>
                        <a:effectLst/>
                        <a:latin typeface="Calibri" panose="020F0502020204030204" pitchFamily="34" charset="0"/>
                      </a:endParaRPr>
                    </a:p>
                  </a:txBody>
                  <a:tcPr marL="92924" marR="22906" marT="26550" marB="199122" anchor="b">
                    <a:lnL w="12700" cmpd="sng">
                      <a:noFill/>
                    </a:lnL>
                    <a:lnR w="12700" cmpd="sng">
                      <a:noFill/>
                    </a:lnR>
                    <a:lnT w="9525" cap="flat" cmpd="sng" algn="ctr">
                      <a:noFill/>
                      <a:prstDash val="solid"/>
                    </a:lnT>
                    <a:lnB w="38100" cmpd="sng">
                      <a:noFill/>
                    </a:lnB>
                    <a:noFill/>
                  </a:tcPr>
                </a:tc>
                <a:tc>
                  <a:txBody>
                    <a:bodyPr/>
                    <a:lstStyle/>
                    <a:p>
                      <a:pPr algn="l" fontAlgn="b"/>
                      <a:r>
                        <a:rPr lang="en-US" sz="2300" b="1" u="none" strike="noStrike" cap="none" spc="0">
                          <a:solidFill>
                            <a:schemeClr val="tx1"/>
                          </a:solidFill>
                          <a:effectLst/>
                        </a:rPr>
                        <a:t>Example</a:t>
                      </a:r>
                      <a:endParaRPr lang="en-US" sz="2300" b="1" i="0" u="none" strike="noStrike" cap="none" spc="0">
                        <a:solidFill>
                          <a:schemeClr val="tx1"/>
                        </a:solidFill>
                        <a:effectLst/>
                        <a:latin typeface="Calibri" panose="020F0502020204030204" pitchFamily="34" charset="0"/>
                      </a:endParaRPr>
                    </a:p>
                  </a:txBody>
                  <a:tcPr marL="92924" marR="22906" marT="26550" marB="199122"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476655326"/>
                  </a:ext>
                </a:extLst>
              </a:tr>
              <a:tr h="544268">
                <a:tc>
                  <a:txBody>
                    <a:bodyPr/>
                    <a:lstStyle/>
                    <a:p>
                      <a:pPr algn="l" fontAlgn="b"/>
                      <a:r>
                        <a:rPr lang="en-US" sz="1700" u="none" strike="noStrike" cap="none" spc="0" dirty="0">
                          <a:solidFill>
                            <a:schemeClr val="tx1"/>
                          </a:solidFill>
                          <a:effectLst/>
                        </a:rPr>
                        <a:t>==</a:t>
                      </a:r>
                      <a:endParaRPr lang="en-US" sz="1700" b="0" i="0" u="none" strike="noStrike" cap="none" spc="0" dirty="0">
                        <a:solidFill>
                          <a:schemeClr val="tx1"/>
                        </a:solidFill>
                        <a:effectLst/>
                        <a:latin typeface="Calibri" panose="020F0502020204030204" pitchFamily="34" charset="0"/>
                      </a:endParaRPr>
                    </a:p>
                  </a:txBody>
                  <a:tcPr marL="92924" marR="22906" marT="26550" marB="199122" anchor="b">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l" fontAlgn="b"/>
                      <a:r>
                        <a:rPr lang="en-US" sz="1700" u="none" strike="noStrike" cap="none" spc="0">
                          <a:solidFill>
                            <a:schemeClr val="tx1"/>
                          </a:solidFill>
                          <a:effectLst/>
                        </a:rPr>
                        <a:t>Equal</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38100" cmpd="sng">
                      <a:noFill/>
                    </a:lnT>
                    <a:lnB w="9525" cap="flat" cmpd="sng" algn="ctr">
                      <a:noFill/>
                      <a:prstDash val="solid"/>
                    </a:lnB>
                    <a:noFill/>
                  </a:tcPr>
                </a:tc>
                <a:tc>
                  <a:txBody>
                    <a:bodyPr/>
                    <a:lstStyle/>
                    <a:p>
                      <a:pPr algn="l" fontAlgn="b"/>
                      <a:r>
                        <a:rPr lang="en-US" sz="1700" u="none" strike="noStrike" cap="none" spc="0">
                          <a:solidFill>
                            <a:schemeClr val="tx1"/>
                          </a:solidFill>
                          <a:effectLst/>
                        </a:rPr>
                        <a:t>x == y</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4030937394"/>
                  </a:ext>
                </a:extLst>
              </a:tr>
              <a:tr h="544268">
                <a:tc>
                  <a:txBody>
                    <a:bodyPr/>
                    <a:lstStyle/>
                    <a:p>
                      <a:pPr algn="l" fontAlgn="b"/>
                      <a:r>
                        <a:rPr lang="en-US" sz="1700" u="none" strike="noStrike" cap="none" spc="0">
                          <a:solidFill>
                            <a:schemeClr val="tx1"/>
                          </a:solidFill>
                          <a:effectLst/>
                        </a:rPr>
                        <a:t>!=</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b"/>
                      <a:r>
                        <a:rPr lang="en-US" sz="1700" u="none" strike="noStrike" cap="none" spc="0">
                          <a:solidFill>
                            <a:schemeClr val="tx1"/>
                          </a:solidFill>
                          <a:effectLst/>
                        </a:rPr>
                        <a:t>Not equal</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b"/>
                      <a:r>
                        <a:rPr lang="en-US" sz="1700" u="none" strike="noStrike" cap="none" spc="0">
                          <a:solidFill>
                            <a:schemeClr val="tx1"/>
                          </a:solidFill>
                          <a:effectLst/>
                        </a:rPr>
                        <a:t>x != y</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25952277"/>
                  </a:ext>
                </a:extLst>
              </a:tr>
              <a:tr h="544268">
                <a:tc>
                  <a:txBody>
                    <a:bodyPr/>
                    <a:lstStyle/>
                    <a:p>
                      <a:pPr algn="l" fontAlgn="b"/>
                      <a:r>
                        <a:rPr lang="en-US" sz="1700" u="none" strike="noStrike" cap="none" spc="0">
                          <a:solidFill>
                            <a:schemeClr val="tx1"/>
                          </a:solidFill>
                          <a:effectLst/>
                        </a:rPr>
                        <a:t>&gt;</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l" fontAlgn="b"/>
                      <a:r>
                        <a:rPr lang="en-US" sz="1700" u="none" strike="noStrike" cap="none" spc="0">
                          <a:solidFill>
                            <a:schemeClr val="tx1"/>
                          </a:solidFill>
                          <a:effectLst/>
                        </a:rPr>
                        <a:t>Greater than</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l" fontAlgn="b"/>
                      <a:r>
                        <a:rPr lang="en-US" sz="1700" u="none" strike="noStrike" cap="none" spc="0">
                          <a:solidFill>
                            <a:schemeClr val="tx1"/>
                          </a:solidFill>
                          <a:effectLst/>
                        </a:rPr>
                        <a:t>x &gt; y</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916437567"/>
                  </a:ext>
                </a:extLst>
              </a:tr>
              <a:tr h="544268">
                <a:tc>
                  <a:txBody>
                    <a:bodyPr/>
                    <a:lstStyle/>
                    <a:p>
                      <a:pPr algn="l" fontAlgn="b"/>
                      <a:r>
                        <a:rPr lang="en-US" sz="1700" u="none" strike="noStrike" cap="none" spc="0">
                          <a:solidFill>
                            <a:schemeClr val="tx1"/>
                          </a:solidFill>
                          <a:effectLst/>
                        </a:rPr>
                        <a:t>&lt;</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b"/>
                      <a:r>
                        <a:rPr lang="en-US" sz="1700" u="none" strike="noStrike" cap="none" spc="0" dirty="0">
                          <a:solidFill>
                            <a:schemeClr val="tx1"/>
                          </a:solidFill>
                          <a:effectLst/>
                        </a:rPr>
                        <a:t>Less than</a:t>
                      </a:r>
                      <a:endParaRPr lang="en-US" sz="1700" b="0" i="0" u="none" strike="noStrike" cap="none" spc="0" dirty="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b"/>
                      <a:r>
                        <a:rPr lang="en-US" sz="1700" u="none" strike="noStrike" cap="none" spc="0">
                          <a:solidFill>
                            <a:schemeClr val="tx1"/>
                          </a:solidFill>
                          <a:effectLst/>
                        </a:rPr>
                        <a:t>x &lt; y</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816132763"/>
                  </a:ext>
                </a:extLst>
              </a:tr>
              <a:tr h="544268">
                <a:tc>
                  <a:txBody>
                    <a:bodyPr/>
                    <a:lstStyle/>
                    <a:p>
                      <a:pPr algn="l" fontAlgn="b"/>
                      <a:r>
                        <a:rPr lang="en-US" sz="1700" u="none" strike="noStrike" cap="none" spc="0">
                          <a:solidFill>
                            <a:schemeClr val="tx1"/>
                          </a:solidFill>
                          <a:effectLst/>
                        </a:rPr>
                        <a:t>&gt;=</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l" fontAlgn="b"/>
                      <a:r>
                        <a:rPr lang="en-US" sz="1700" u="none" strike="noStrike" cap="none" spc="0">
                          <a:solidFill>
                            <a:schemeClr val="tx1"/>
                          </a:solidFill>
                          <a:effectLst/>
                        </a:rPr>
                        <a:t>Greater than or equal to</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l" fontAlgn="b"/>
                      <a:r>
                        <a:rPr lang="en-US" sz="1700" u="none" strike="noStrike" cap="none" spc="0">
                          <a:solidFill>
                            <a:schemeClr val="tx1"/>
                          </a:solidFill>
                          <a:effectLst/>
                        </a:rPr>
                        <a:t>x &gt;= y</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331209978"/>
                  </a:ext>
                </a:extLst>
              </a:tr>
              <a:tr h="544268">
                <a:tc>
                  <a:txBody>
                    <a:bodyPr/>
                    <a:lstStyle/>
                    <a:p>
                      <a:pPr algn="l" fontAlgn="b"/>
                      <a:r>
                        <a:rPr lang="en-US" sz="1700" u="none" strike="noStrike" cap="none" spc="0">
                          <a:solidFill>
                            <a:schemeClr val="tx1"/>
                          </a:solidFill>
                          <a:effectLst/>
                        </a:rPr>
                        <a:t>&lt;=</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b"/>
                      <a:r>
                        <a:rPr lang="en-US" sz="1700" u="none" strike="noStrike" cap="none" spc="0">
                          <a:solidFill>
                            <a:schemeClr val="tx1"/>
                          </a:solidFill>
                          <a:effectLst/>
                        </a:rPr>
                        <a:t>Less than or equal to</a:t>
                      </a:r>
                      <a:endParaRPr lang="en-US" sz="1700" b="0" i="0" u="none" strike="noStrike" cap="none" spc="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b"/>
                      <a:r>
                        <a:rPr lang="en-US" sz="1700" u="none" strike="noStrike" cap="none" spc="0" dirty="0">
                          <a:solidFill>
                            <a:schemeClr val="tx1"/>
                          </a:solidFill>
                          <a:effectLst/>
                        </a:rPr>
                        <a:t>x &lt;= y</a:t>
                      </a:r>
                      <a:endParaRPr lang="en-US" sz="1700" b="0" i="0" u="none" strike="noStrike" cap="none" spc="0" dirty="0">
                        <a:solidFill>
                          <a:schemeClr val="tx1"/>
                        </a:solidFill>
                        <a:effectLst/>
                        <a:latin typeface="Calibri" panose="020F0502020204030204" pitchFamily="34" charset="0"/>
                      </a:endParaRPr>
                    </a:p>
                  </a:txBody>
                  <a:tcPr marL="92924" marR="22906" marT="26550" marB="199122"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49487040"/>
                  </a:ext>
                </a:extLst>
              </a:tr>
            </a:tbl>
          </a:graphicData>
        </a:graphic>
      </p:graphicFrame>
    </p:spTree>
    <p:extLst>
      <p:ext uri="{BB962C8B-B14F-4D97-AF65-F5344CB8AC3E}">
        <p14:creationId xmlns:p14="http://schemas.microsoft.com/office/powerpoint/2010/main" val="813177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F442-F4CB-47C9-8C46-1E729B5DAAB8}"/>
              </a:ext>
            </a:extLst>
          </p:cNvPr>
          <p:cNvSpPr>
            <a:spLocks noGrp="1"/>
          </p:cNvSpPr>
          <p:nvPr>
            <p:ph type="title"/>
          </p:nvPr>
        </p:nvSpPr>
        <p:spPr>
          <a:xfrm>
            <a:off x="913795" y="609600"/>
            <a:ext cx="10353762" cy="970450"/>
          </a:xfrm>
        </p:spPr>
        <p:txBody>
          <a:bodyPr>
            <a:normAutofit/>
          </a:bodyPr>
          <a:lstStyle/>
          <a:p>
            <a:pPr algn="l"/>
            <a:r>
              <a:rPr lang="en-US" dirty="0"/>
              <a:t>LOGICAL OPERATORS</a:t>
            </a:r>
          </a:p>
        </p:txBody>
      </p:sp>
      <p:graphicFrame>
        <p:nvGraphicFramePr>
          <p:cNvPr id="4" name="Content Placeholder 3">
            <a:extLst>
              <a:ext uri="{FF2B5EF4-FFF2-40B4-BE49-F238E27FC236}">
                <a16:creationId xmlns:a16="http://schemas.microsoft.com/office/drawing/2014/main" id="{A729EFBE-23AC-49C6-957C-D04FD30BD1E3}"/>
              </a:ext>
            </a:extLst>
          </p:cNvPr>
          <p:cNvGraphicFramePr>
            <a:graphicFrameLocks noGrp="1"/>
          </p:cNvGraphicFramePr>
          <p:nvPr>
            <p:ph idx="1"/>
            <p:extLst>
              <p:ext uri="{D42A27DB-BD31-4B8C-83A1-F6EECF244321}">
                <p14:modId xmlns:p14="http://schemas.microsoft.com/office/powerpoint/2010/main" val="1398130698"/>
              </p:ext>
            </p:extLst>
          </p:nvPr>
        </p:nvGraphicFramePr>
        <p:xfrm>
          <a:off x="914400" y="2048589"/>
          <a:ext cx="10353677" cy="3425987"/>
        </p:xfrm>
        <a:graphic>
          <a:graphicData uri="http://schemas.openxmlformats.org/drawingml/2006/table">
            <a:tbl>
              <a:tblPr firstRow="1" bandRow="1">
                <a:noFill/>
                <a:tableStyleId>{5C22544A-7EE6-4342-B048-85BDC9FD1C3A}</a:tableStyleId>
              </a:tblPr>
              <a:tblGrid>
                <a:gridCol w="2200474">
                  <a:extLst>
                    <a:ext uri="{9D8B030D-6E8A-4147-A177-3AD203B41FA5}">
                      <a16:colId xmlns:a16="http://schemas.microsoft.com/office/drawing/2014/main" val="2535005001"/>
                    </a:ext>
                  </a:extLst>
                </a:gridCol>
                <a:gridCol w="5452992">
                  <a:extLst>
                    <a:ext uri="{9D8B030D-6E8A-4147-A177-3AD203B41FA5}">
                      <a16:colId xmlns:a16="http://schemas.microsoft.com/office/drawing/2014/main" val="1731499228"/>
                    </a:ext>
                  </a:extLst>
                </a:gridCol>
                <a:gridCol w="2700211">
                  <a:extLst>
                    <a:ext uri="{9D8B030D-6E8A-4147-A177-3AD203B41FA5}">
                      <a16:colId xmlns:a16="http://schemas.microsoft.com/office/drawing/2014/main" val="2802397432"/>
                    </a:ext>
                  </a:extLst>
                </a:gridCol>
              </a:tblGrid>
              <a:tr h="775184">
                <a:tc>
                  <a:txBody>
                    <a:bodyPr/>
                    <a:lstStyle/>
                    <a:p>
                      <a:pPr algn="l" fontAlgn="b"/>
                      <a:r>
                        <a:rPr lang="en-US" sz="2800" b="1" u="none" strike="noStrike" cap="none" spc="0">
                          <a:solidFill>
                            <a:schemeClr val="tx1"/>
                          </a:solidFill>
                          <a:effectLst/>
                        </a:rPr>
                        <a:t>Operator</a:t>
                      </a:r>
                      <a:endParaRPr lang="en-US" sz="2800" b="1" i="0" u="none" strike="noStrike" cap="none" spc="0">
                        <a:solidFill>
                          <a:schemeClr val="tx1"/>
                        </a:solidFill>
                        <a:effectLst/>
                        <a:latin typeface="Calibri" panose="020F0502020204030204" pitchFamily="34" charset="0"/>
                      </a:endParaRPr>
                    </a:p>
                  </a:txBody>
                  <a:tcPr marL="113838" marR="355347" marT="32525" marB="243939"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pPr algn="l" fontAlgn="b"/>
                      <a:r>
                        <a:rPr lang="en-US" sz="2800" b="1" u="none" strike="noStrike" cap="none" spc="0">
                          <a:solidFill>
                            <a:schemeClr val="tx1"/>
                          </a:solidFill>
                          <a:effectLst/>
                        </a:rPr>
                        <a:t>Description</a:t>
                      </a:r>
                      <a:endParaRPr lang="en-US" sz="2800" b="1" i="0" u="none" strike="noStrike" cap="none" spc="0">
                        <a:solidFill>
                          <a:schemeClr val="tx1"/>
                        </a:solidFill>
                        <a:effectLst/>
                        <a:latin typeface="Calibri" panose="020F0502020204030204" pitchFamily="34" charset="0"/>
                      </a:endParaRPr>
                    </a:p>
                  </a:txBody>
                  <a:tcPr marL="113838" marR="355347" marT="32525" marB="243939"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l" fontAlgn="b"/>
                      <a:r>
                        <a:rPr lang="en-US" sz="2800" b="1" u="none" strike="noStrike" cap="none" spc="0">
                          <a:solidFill>
                            <a:schemeClr val="tx1"/>
                          </a:solidFill>
                          <a:effectLst/>
                        </a:rPr>
                        <a:t>Example</a:t>
                      </a:r>
                      <a:endParaRPr lang="en-US" sz="2800" b="1" i="0" u="none" strike="noStrike" cap="none" spc="0">
                        <a:solidFill>
                          <a:schemeClr val="tx1"/>
                        </a:solidFill>
                        <a:effectLst/>
                        <a:latin typeface="Calibri" panose="020F0502020204030204" pitchFamily="34" charset="0"/>
                      </a:endParaRPr>
                    </a:p>
                  </a:txBody>
                  <a:tcPr marL="113838" marR="355347" marT="32525" marB="243939"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753622419"/>
                  </a:ext>
                </a:extLst>
              </a:tr>
              <a:tr h="666767">
                <a:tc>
                  <a:txBody>
                    <a:bodyPr/>
                    <a:lstStyle/>
                    <a:p>
                      <a:pPr algn="l" fontAlgn="b"/>
                      <a:r>
                        <a:rPr lang="en-US" sz="2100" u="none" strike="noStrike" cap="none" spc="0">
                          <a:solidFill>
                            <a:schemeClr val="tx1"/>
                          </a:solidFill>
                          <a:effectLst/>
                        </a:rPr>
                        <a:t>and </a:t>
                      </a:r>
                      <a:endParaRPr lang="en-US" sz="2100" b="0" i="0" u="none" strike="noStrike" cap="none" spc="0">
                        <a:solidFill>
                          <a:schemeClr val="tx1"/>
                        </a:solidFill>
                        <a:effectLst/>
                        <a:latin typeface="Calibri" panose="020F0502020204030204" pitchFamily="34" charset="0"/>
                      </a:endParaRPr>
                    </a:p>
                  </a:txBody>
                  <a:tcPr marL="113838" marR="355347" marT="32525" marB="243939"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l" fontAlgn="b"/>
                      <a:r>
                        <a:rPr lang="en-US" sz="2100" u="none" strike="noStrike" cap="none" spc="0" dirty="0">
                          <a:solidFill>
                            <a:schemeClr val="tx1"/>
                          </a:solidFill>
                          <a:effectLst/>
                        </a:rPr>
                        <a:t>Returns True if both statements are true</a:t>
                      </a:r>
                      <a:endParaRPr lang="en-US" sz="2100" b="0" i="0" u="none" strike="noStrike" cap="none" spc="0" dirty="0">
                        <a:solidFill>
                          <a:schemeClr val="tx1"/>
                        </a:solidFill>
                        <a:effectLst/>
                        <a:latin typeface="Calibri" panose="020F0502020204030204" pitchFamily="34" charset="0"/>
                      </a:endParaRPr>
                    </a:p>
                  </a:txBody>
                  <a:tcPr marL="113838" marR="355347" marT="32525" marB="243939"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l" fontAlgn="b"/>
                      <a:r>
                        <a:rPr lang="en-US" sz="2100" u="none" strike="noStrike" cap="none" spc="0">
                          <a:solidFill>
                            <a:schemeClr val="tx1"/>
                          </a:solidFill>
                          <a:effectLst/>
                        </a:rPr>
                        <a:t>x &lt; 5 and  x &lt; 10</a:t>
                      </a:r>
                      <a:endParaRPr lang="en-US" sz="2100" b="0" i="0" u="none" strike="noStrike" cap="none" spc="0">
                        <a:solidFill>
                          <a:schemeClr val="tx1"/>
                        </a:solidFill>
                        <a:effectLst/>
                        <a:latin typeface="Calibri" panose="020F0502020204030204" pitchFamily="34" charset="0"/>
                      </a:endParaRPr>
                    </a:p>
                  </a:txBody>
                  <a:tcPr marL="113838" marR="355347" marT="32525" marB="243939"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995985310"/>
                  </a:ext>
                </a:extLst>
              </a:tr>
              <a:tr h="992018">
                <a:tc>
                  <a:txBody>
                    <a:bodyPr/>
                    <a:lstStyle/>
                    <a:p>
                      <a:pPr algn="l" fontAlgn="b"/>
                      <a:r>
                        <a:rPr lang="en-US" sz="2100" u="none" strike="noStrike" cap="none" spc="0">
                          <a:solidFill>
                            <a:schemeClr val="tx1"/>
                          </a:solidFill>
                          <a:effectLst/>
                        </a:rPr>
                        <a:t>or</a:t>
                      </a:r>
                      <a:endParaRPr lang="en-US" sz="2100" b="0" i="0" u="none" strike="noStrike" cap="none" spc="0">
                        <a:solidFill>
                          <a:schemeClr val="tx1"/>
                        </a:solidFill>
                        <a:effectLst/>
                        <a:latin typeface="Calibri" panose="020F0502020204030204" pitchFamily="34" charset="0"/>
                      </a:endParaRPr>
                    </a:p>
                  </a:txBody>
                  <a:tcPr marL="113838" marR="355347" marT="32525" marB="243939"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b"/>
                      <a:r>
                        <a:rPr lang="en-US" sz="2100" u="none" strike="noStrike" cap="none" spc="0">
                          <a:solidFill>
                            <a:schemeClr val="tx1"/>
                          </a:solidFill>
                          <a:effectLst/>
                        </a:rPr>
                        <a:t>Returns True if one of the statements is true</a:t>
                      </a:r>
                      <a:endParaRPr lang="en-US" sz="2100" b="0" i="0" u="none" strike="noStrike" cap="none" spc="0">
                        <a:solidFill>
                          <a:schemeClr val="tx1"/>
                        </a:solidFill>
                        <a:effectLst/>
                        <a:latin typeface="Calibri" panose="020F0502020204030204" pitchFamily="34" charset="0"/>
                      </a:endParaRPr>
                    </a:p>
                  </a:txBody>
                  <a:tcPr marL="113838" marR="355347" marT="32525" marB="2439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b"/>
                      <a:r>
                        <a:rPr lang="en-US" sz="2100" u="none" strike="noStrike" cap="none" spc="0">
                          <a:solidFill>
                            <a:schemeClr val="tx1"/>
                          </a:solidFill>
                          <a:effectLst/>
                        </a:rPr>
                        <a:t>x &lt; 5 or x &lt; 4</a:t>
                      </a:r>
                      <a:endParaRPr lang="en-US" sz="2100" b="0" i="0" u="none" strike="noStrike" cap="none" spc="0">
                        <a:solidFill>
                          <a:schemeClr val="tx1"/>
                        </a:solidFill>
                        <a:effectLst/>
                        <a:latin typeface="Calibri" panose="020F0502020204030204" pitchFamily="34" charset="0"/>
                      </a:endParaRPr>
                    </a:p>
                  </a:txBody>
                  <a:tcPr marL="113838" marR="355347" marT="32525" marB="24393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01893367"/>
                  </a:ext>
                </a:extLst>
              </a:tr>
              <a:tr h="992018">
                <a:tc>
                  <a:txBody>
                    <a:bodyPr/>
                    <a:lstStyle/>
                    <a:p>
                      <a:pPr algn="l" fontAlgn="b"/>
                      <a:r>
                        <a:rPr lang="en-US" sz="2100" u="none" strike="noStrike" cap="none" spc="0">
                          <a:solidFill>
                            <a:schemeClr val="tx1"/>
                          </a:solidFill>
                          <a:effectLst/>
                        </a:rPr>
                        <a:t>not</a:t>
                      </a:r>
                      <a:endParaRPr lang="en-US" sz="2100" b="0" i="0" u="none" strike="noStrike" cap="none" spc="0">
                        <a:solidFill>
                          <a:schemeClr val="tx1"/>
                        </a:solidFill>
                        <a:effectLst/>
                        <a:latin typeface="Calibri" panose="020F0502020204030204" pitchFamily="34" charset="0"/>
                      </a:endParaRPr>
                    </a:p>
                  </a:txBody>
                  <a:tcPr marL="113838" marR="355347" marT="32525" marB="243939"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fontAlgn="b"/>
                      <a:r>
                        <a:rPr lang="en-US" sz="2100" u="none" strike="noStrike" cap="none" spc="0">
                          <a:solidFill>
                            <a:schemeClr val="tx1"/>
                          </a:solidFill>
                          <a:effectLst/>
                        </a:rPr>
                        <a:t>Reverse the result, returns False if the result is true</a:t>
                      </a:r>
                      <a:endParaRPr lang="en-US" sz="2100" b="0" i="0" u="none" strike="noStrike" cap="none" spc="0">
                        <a:solidFill>
                          <a:schemeClr val="tx1"/>
                        </a:solidFill>
                        <a:effectLst/>
                        <a:latin typeface="Calibri" panose="020F0502020204030204" pitchFamily="34" charset="0"/>
                      </a:endParaRPr>
                    </a:p>
                  </a:txBody>
                  <a:tcPr marL="113838" marR="355347" marT="32525" marB="243939"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2100" u="none" strike="noStrike" cap="none" spc="0">
                          <a:solidFill>
                            <a:schemeClr val="tx1"/>
                          </a:solidFill>
                          <a:effectLst/>
                        </a:rPr>
                        <a:t>not(x &lt; 5 and x &lt; 10)</a:t>
                      </a:r>
                      <a:endParaRPr lang="en-US" sz="2100" b="0" i="0" u="none" strike="noStrike" cap="none" spc="0">
                        <a:solidFill>
                          <a:schemeClr val="tx1"/>
                        </a:solidFill>
                        <a:effectLst/>
                        <a:latin typeface="Calibri" panose="020F0502020204030204" pitchFamily="34" charset="0"/>
                      </a:endParaRPr>
                    </a:p>
                  </a:txBody>
                  <a:tcPr marL="113838" marR="355347" marT="32525" marB="24393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04060683"/>
                  </a:ext>
                </a:extLst>
              </a:tr>
            </a:tbl>
          </a:graphicData>
        </a:graphic>
      </p:graphicFrame>
    </p:spTree>
    <p:extLst>
      <p:ext uri="{BB962C8B-B14F-4D97-AF65-F5344CB8AC3E}">
        <p14:creationId xmlns:p14="http://schemas.microsoft.com/office/powerpoint/2010/main" val="3837016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38EE-0F59-4B84-957B-6D58E2D454FB}"/>
              </a:ext>
            </a:extLst>
          </p:cNvPr>
          <p:cNvSpPr>
            <a:spLocks noGrp="1"/>
          </p:cNvSpPr>
          <p:nvPr>
            <p:ph type="title"/>
          </p:nvPr>
        </p:nvSpPr>
        <p:spPr>
          <a:xfrm>
            <a:off x="913795" y="609600"/>
            <a:ext cx="10353762" cy="970450"/>
          </a:xfrm>
        </p:spPr>
        <p:txBody>
          <a:bodyPr>
            <a:normAutofit/>
          </a:bodyPr>
          <a:lstStyle/>
          <a:p>
            <a:pPr algn="l"/>
            <a:r>
              <a:rPr lang="en-US" dirty="0"/>
              <a:t>IDENTITY OPERATORS</a:t>
            </a:r>
          </a:p>
        </p:txBody>
      </p:sp>
      <p:graphicFrame>
        <p:nvGraphicFramePr>
          <p:cNvPr id="4" name="Content Placeholder 3">
            <a:extLst>
              <a:ext uri="{FF2B5EF4-FFF2-40B4-BE49-F238E27FC236}">
                <a16:creationId xmlns:a16="http://schemas.microsoft.com/office/drawing/2014/main" id="{3BBF9603-676B-4209-9B42-40F7A3BCAD28}"/>
              </a:ext>
            </a:extLst>
          </p:cNvPr>
          <p:cNvGraphicFramePr>
            <a:graphicFrameLocks noGrp="1"/>
          </p:cNvGraphicFramePr>
          <p:nvPr>
            <p:ph idx="1"/>
            <p:extLst>
              <p:ext uri="{D42A27DB-BD31-4B8C-83A1-F6EECF244321}">
                <p14:modId xmlns:p14="http://schemas.microsoft.com/office/powerpoint/2010/main" val="1477830283"/>
              </p:ext>
            </p:extLst>
          </p:nvPr>
        </p:nvGraphicFramePr>
        <p:xfrm>
          <a:off x="914400" y="2035969"/>
          <a:ext cx="10353676" cy="3451226"/>
        </p:xfrm>
        <a:graphic>
          <a:graphicData uri="http://schemas.openxmlformats.org/drawingml/2006/table">
            <a:tbl>
              <a:tblPr firstRow="1" bandRow="1">
                <a:solidFill>
                  <a:schemeClr val="bg1"/>
                </a:solidFill>
                <a:tableStyleId>{5C22544A-7EE6-4342-B048-85BDC9FD1C3A}</a:tableStyleId>
              </a:tblPr>
              <a:tblGrid>
                <a:gridCol w="1835877">
                  <a:extLst>
                    <a:ext uri="{9D8B030D-6E8A-4147-A177-3AD203B41FA5}">
                      <a16:colId xmlns:a16="http://schemas.microsoft.com/office/drawing/2014/main" val="4246077066"/>
                    </a:ext>
                  </a:extLst>
                </a:gridCol>
                <a:gridCol w="6700977">
                  <a:extLst>
                    <a:ext uri="{9D8B030D-6E8A-4147-A177-3AD203B41FA5}">
                      <a16:colId xmlns:a16="http://schemas.microsoft.com/office/drawing/2014/main" val="586455974"/>
                    </a:ext>
                  </a:extLst>
                </a:gridCol>
                <a:gridCol w="1816822">
                  <a:extLst>
                    <a:ext uri="{9D8B030D-6E8A-4147-A177-3AD203B41FA5}">
                      <a16:colId xmlns:a16="http://schemas.microsoft.com/office/drawing/2014/main" val="235976143"/>
                    </a:ext>
                  </a:extLst>
                </a:gridCol>
              </a:tblGrid>
              <a:tr h="865856">
                <a:tc>
                  <a:txBody>
                    <a:bodyPr/>
                    <a:lstStyle/>
                    <a:p>
                      <a:pPr algn="l" fontAlgn="b"/>
                      <a:r>
                        <a:rPr lang="en-US" sz="2800" b="0" u="none" strike="noStrike" cap="none" spc="0">
                          <a:solidFill>
                            <a:schemeClr val="bg1"/>
                          </a:solidFill>
                          <a:effectLst/>
                        </a:rPr>
                        <a:t>Operator</a:t>
                      </a:r>
                      <a:endParaRPr lang="en-US" sz="2800" b="0" i="0" u="none" strike="noStrike" cap="none" spc="0">
                        <a:solidFill>
                          <a:schemeClr val="bg1"/>
                        </a:solidFill>
                        <a:effectLst/>
                        <a:latin typeface="Calibri" panose="020F0502020204030204" pitchFamily="34" charset="0"/>
                      </a:endParaRPr>
                    </a:p>
                  </a:txBody>
                  <a:tcPr marL="237805" marR="19055" marT="182927" marB="18292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b"/>
                      <a:r>
                        <a:rPr lang="en-US" sz="2800" b="0" u="none" strike="noStrike" cap="none" spc="0">
                          <a:solidFill>
                            <a:schemeClr val="bg1"/>
                          </a:solidFill>
                          <a:effectLst/>
                        </a:rPr>
                        <a:t>Description</a:t>
                      </a:r>
                      <a:endParaRPr lang="en-US" sz="2800" b="0" i="0" u="none" strike="noStrike" cap="none" spc="0">
                        <a:solidFill>
                          <a:schemeClr val="bg1"/>
                        </a:solidFill>
                        <a:effectLst/>
                        <a:latin typeface="Calibri" panose="020F0502020204030204" pitchFamily="34" charset="0"/>
                      </a:endParaRPr>
                    </a:p>
                  </a:txBody>
                  <a:tcPr marL="237805" marR="19055" marT="182927" marB="18292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b"/>
                      <a:r>
                        <a:rPr lang="en-US" sz="2800" b="0" u="none" strike="noStrike" cap="none" spc="0">
                          <a:solidFill>
                            <a:schemeClr val="bg1"/>
                          </a:solidFill>
                          <a:effectLst/>
                        </a:rPr>
                        <a:t>Example</a:t>
                      </a:r>
                      <a:endParaRPr lang="en-US" sz="2800" b="0" i="0" u="none" strike="noStrike" cap="none" spc="0">
                        <a:solidFill>
                          <a:schemeClr val="bg1"/>
                        </a:solidFill>
                        <a:effectLst/>
                        <a:latin typeface="Calibri" panose="020F0502020204030204" pitchFamily="34" charset="0"/>
                      </a:endParaRPr>
                    </a:p>
                  </a:txBody>
                  <a:tcPr marL="237805" marR="19055" marT="182927" marB="18292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919331224"/>
                  </a:ext>
                </a:extLst>
              </a:tr>
              <a:tr h="1292685">
                <a:tc>
                  <a:txBody>
                    <a:bodyPr/>
                    <a:lstStyle/>
                    <a:p>
                      <a:pPr algn="l" fontAlgn="b"/>
                      <a:r>
                        <a:rPr lang="en-US" sz="2800" u="none" strike="noStrike" cap="none" spc="0">
                          <a:solidFill>
                            <a:schemeClr val="tx1"/>
                          </a:solidFill>
                          <a:effectLst/>
                        </a:rPr>
                        <a:t>is </a:t>
                      </a:r>
                      <a:endParaRPr lang="en-US" sz="2800" b="0" i="0" u="none" strike="noStrike" cap="none" spc="0">
                        <a:solidFill>
                          <a:schemeClr val="tx1"/>
                        </a:solidFill>
                        <a:effectLst/>
                        <a:latin typeface="Calibri" panose="020F0502020204030204" pitchFamily="34" charset="0"/>
                      </a:endParaRPr>
                    </a:p>
                  </a:txBody>
                  <a:tcPr marL="237805" marR="19055" marT="182927" marB="182927" anchor="b">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US" sz="2800" u="none" strike="noStrike" cap="none" spc="0">
                          <a:solidFill>
                            <a:schemeClr val="tx1"/>
                          </a:solidFill>
                          <a:effectLst/>
                        </a:rPr>
                        <a:t>Returns True if both variables are the same object</a:t>
                      </a:r>
                      <a:endParaRPr lang="en-US" sz="2800" b="0" i="0" u="none" strike="noStrike" cap="none" spc="0">
                        <a:solidFill>
                          <a:schemeClr val="tx1"/>
                        </a:solidFill>
                        <a:effectLst/>
                        <a:latin typeface="Calibri" panose="020F0502020204030204" pitchFamily="34" charset="0"/>
                      </a:endParaRPr>
                    </a:p>
                  </a:txBody>
                  <a:tcPr marL="237805" marR="19055" marT="182927" marB="18292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US" sz="2800" u="none" strike="noStrike" cap="none" spc="0">
                          <a:solidFill>
                            <a:schemeClr val="tx1"/>
                          </a:solidFill>
                          <a:effectLst/>
                        </a:rPr>
                        <a:t>x is y</a:t>
                      </a:r>
                      <a:endParaRPr lang="en-US" sz="2800" b="0" i="0" u="none" strike="noStrike" cap="none" spc="0">
                        <a:solidFill>
                          <a:schemeClr val="tx1"/>
                        </a:solidFill>
                        <a:effectLst/>
                        <a:latin typeface="Calibri" panose="020F0502020204030204" pitchFamily="34" charset="0"/>
                      </a:endParaRPr>
                    </a:p>
                  </a:txBody>
                  <a:tcPr marL="237805" marR="19055" marT="182927" marB="182927"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591467991"/>
                  </a:ext>
                </a:extLst>
              </a:tr>
              <a:tr h="1292685">
                <a:tc>
                  <a:txBody>
                    <a:bodyPr/>
                    <a:lstStyle/>
                    <a:p>
                      <a:pPr algn="l" fontAlgn="b"/>
                      <a:r>
                        <a:rPr lang="en-US" sz="2800" u="none" strike="noStrike" cap="none" spc="0">
                          <a:solidFill>
                            <a:schemeClr val="tx1"/>
                          </a:solidFill>
                          <a:effectLst/>
                        </a:rPr>
                        <a:t>is not</a:t>
                      </a:r>
                      <a:endParaRPr lang="en-US" sz="2800" b="0" i="0" u="none" strike="noStrike" cap="none" spc="0">
                        <a:solidFill>
                          <a:schemeClr val="tx1"/>
                        </a:solidFill>
                        <a:effectLst/>
                        <a:latin typeface="Calibri" panose="020F0502020204030204" pitchFamily="34" charset="0"/>
                      </a:endParaRPr>
                    </a:p>
                  </a:txBody>
                  <a:tcPr marL="237805" marR="19055" marT="182927" marB="18292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800" u="none" strike="noStrike" cap="none" spc="0">
                          <a:solidFill>
                            <a:schemeClr val="tx1"/>
                          </a:solidFill>
                          <a:effectLst/>
                        </a:rPr>
                        <a:t>Returns True if both variables are not the same object</a:t>
                      </a:r>
                      <a:endParaRPr lang="en-US" sz="2800" b="0" i="0" u="none" strike="noStrike" cap="none" spc="0">
                        <a:solidFill>
                          <a:schemeClr val="tx1"/>
                        </a:solidFill>
                        <a:effectLst/>
                        <a:latin typeface="Calibri" panose="020F0502020204030204" pitchFamily="34" charset="0"/>
                      </a:endParaRPr>
                    </a:p>
                  </a:txBody>
                  <a:tcPr marL="237805" marR="19055" marT="182927" marB="18292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800" u="none" strike="noStrike" cap="none" spc="0">
                          <a:solidFill>
                            <a:schemeClr val="tx1"/>
                          </a:solidFill>
                          <a:effectLst/>
                        </a:rPr>
                        <a:t>x is not y</a:t>
                      </a:r>
                      <a:endParaRPr lang="en-US" sz="2800" b="0" i="0" u="none" strike="noStrike" cap="none" spc="0">
                        <a:solidFill>
                          <a:schemeClr val="tx1"/>
                        </a:solidFill>
                        <a:effectLst/>
                        <a:latin typeface="Calibri" panose="020F0502020204030204" pitchFamily="34" charset="0"/>
                      </a:endParaRPr>
                    </a:p>
                  </a:txBody>
                  <a:tcPr marL="237805" marR="19055" marT="182927" marB="182927"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57201667"/>
                  </a:ext>
                </a:extLst>
              </a:tr>
            </a:tbl>
          </a:graphicData>
        </a:graphic>
      </p:graphicFrame>
    </p:spTree>
    <p:extLst>
      <p:ext uri="{BB962C8B-B14F-4D97-AF65-F5344CB8AC3E}">
        <p14:creationId xmlns:p14="http://schemas.microsoft.com/office/powerpoint/2010/main" val="2581804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AAC2-19A4-424B-94DC-A9AD9FD8E0B7}"/>
              </a:ext>
            </a:extLst>
          </p:cNvPr>
          <p:cNvSpPr>
            <a:spLocks noGrp="1"/>
          </p:cNvSpPr>
          <p:nvPr>
            <p:ph type="title"/>
          </p:nvPr>
        </p:nvSpPr>
        <p:spPr>
          <a:xfrm>
            <a:off x="913795" y="609600"/>
            <a:ext cx="10353762" cy="970450"/>
          </a:xfrm>
        </p:spPr>
        <p:txBody>
          <a:bodyPr>
            <a:normAutofit/>
          </a:bodyPr>
          <a:lstStyle/>
          <a:p>
            <a:pPr algn="l"/>
            <a:r>
              <a:rPr lang="en-US" dirty="0"/>
              <a:t>MEMBERSHIP OPERATORS</a:t>
            </a: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4" name="Content Placeholder 3">
            <a:extLst>
              <a:ext uri="{FF2B5EF4-FFF2-40B4-BE49-F238E27FC236}">
                <a16:creationId xmlns:a16="http://schemas.microsoft.com/office/drawing/2014/main" id="{4A53FBD1-111A-4701-9C04-366097501B49}"/>
              </a:ext>
            </a:extLst>
          </p:cNvPr>
          <p:cNvGraphicFramePr>
            <a:graphicFrameLocks noGrp="1"/>
          </p:cNvGraphicFramePr>
          <p:nvPr>
            <p:ph idx="1"/>
            <p:extLst>
              <p:ext uri="{D42A27DB-BD31-4B8C-83A1-F6EECF244321}">
                <p14:modId xmlns:p14="http://schemas.microsoft.com/office/powerpoint/2010/main" val="2998205090"/>
              </p:ext>
            </p:extLst>
          </p:nvPr>
        </p:nvGraphicFramePr>
        <p:xfrm>
          <a:off x="914400" y="2262735"/>
          <a:ext cx="10353676" cy="3158560"/>
        </p:xfrm>
        <a:graphic>
          <a:graphicData uri="http://schemas.openxmlformats.org/drawingml/2006/table">
            <a:tbl>
              <a:tblPr firstRow="1" bandRow="1">
                <a:solidFill>
                  <a:schemeClr val="bg1"/>
                </a:solidFill>
                <a:tableStyleId>{5C22544A-7EE6-4342-B048-85BDC9FD1C3A}</a:tableStyleId>
              </a:tblPr>
              <a:tblGrid>
                <a:gridCol w="1712166">
                  <a:extLst>
                    <a:ext uri="{9D8B030D-6E8A-4147-A177-3AD203B41FA5}">
                      <a16:colId xmlns:a16="http://schemas.microsoft.com/office/drawing/2014/main" val="2442410806"/>
                    </a:ext>
                  </a:extLst>
                </a:gridCol>
                <a:gridCol w="6943877">
                  <a:extLst>
                    <a:ext uri="{9D8B030D-6E8A-4147-A177-3AD203B41FA5}">
                      <a16:colId xmlns:a16="http://schemas.microsoft.com/office/drawing/2014/main" val="1561982460"/>
                    </a:ext>
                  </a:extLst>
                </a:gridCol>
                <a:gridCol w="1697633">
                  <a:extLst>
                    <a:ext uri="{9D8B030D-6E8A-4147-A177-3AD203B41FA5}">
                      <a16:colId xmlns:a16="http://schemas.microsoft.com/office/drawing/2014/main" val="452116712"/>
                    </a:ext>
                  </a:extLst>
                </a:gridCol>
              </a:tblGrid>
              <a:tr h="792430">
                <a:tc>
                  <a:txBody>
                    <a:bodyPr/>
                    <a:lstStyle/>
                    <a:p>
                      <a:pPr algn="l" fontAlgn="b"/>
                      <a:r>
                        <a:rPr lang="en-US" sz="2600" b="0" u="none" strike="noStrike" cap="none" spc="0">
                          <a:solidFill>
                            <a:schemeClr val="bg1"/>
                          </a:solidFill>
                          <a:effectLst/>
                        </a:rPr>
                        <a:t>Operator</a:t>
                      </a:r>
                      <a:endParaRPr lang="en-US" sz="2600" b="0" i="0" u="none" strike="noStrike" cap="none" spc="0">
                        <a:solidFill>
                          <a:schemeClr val="bg1"/>
                        </a:solidFill>
                        <a:effectLst/>
                        <a:latin typeface="Calibri" panose="020F0502020204030204" pitchFamily="34" charset="0"/>
                      </a:endParaRPr>
                    </a:p>
                  </a:txBody>
                  <a:tcPr marL="217639" marR="17439" marT="167415" marB="16741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b"/>
                      <a:r>
                        <a:rPr lang="en-US" sz="2600" b="0" u="none" strike="noStrike" cap="none" spc="0">
                          <a:solidFill>
                            <a:schemeClr val="bg1"/>
                          </a:solidFill>
                          <a:effectLst/>
                        </a:rPr>
                        <a:t>Description</a:t>
                      </a:r>
                      <a:endParaRPr lang="en-US" sz="2600" b="0" i="0" u="none" strike="noStrike" cap="none" spc="0">
                        <a:solidFill>
                          <a:schemeClr val="bg1"/>
                        </a:solidFill>
                        <a:effectLst/>
                        <a:latin typeface="Calibri" panose="020F0502020204030204" pitchFamily="34" charset="0"/>
                      </a:endParaRPr>
                    </a:p>
                  </a:txBody>
                  <a:tcPr marL="217639" marR="17439" marT="167415" marB="16741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b"/>
                      <a:r>
                        <a:rPr lang="en-US" sz="2600" b="0" u="none" strike="noStrike" cap="none" spc="0">
                          <a:solidFill>
                            <a:schemeClr val="bg1"/>
                          </a:solidFill>
                          <a:effectLst/>
                        </a:rPr>
                        <a:t>Example</a:t>
                      </a:r>
                      <a:endParaRPr lang="en-US" sz="2600" b="0" i="0" u="none" strike="noStrike" cap="none" spc="0">
                        <a:solidFill>
                          <a:schemeClr val="bg1"/>
                        </a:solidFill>
                        <a:effectLst/>
                        <a:latin typeface="Calibri" panose="020F0502020204030204" pitchFamily="34" charset="0"/>
                      </a:endParaRPr>
                    </a:p>
                  </a:txBody>
                  <a:tcPr marL="217639" marR="17439" marT="167415" marB="167415"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933211567"/>
                  </a:ext>
                </a:extLst>
              </a:tr>
              <a:tr h="1183065">
                <a:tc>
                  <a:txBody>
                    <a:bodyPr/>
                    <a:lstStyle/>
                    <a:p>
                      <a:pPr algn="l" fontAlgn="b"/>
                      <a:r>
                        <a:rPr lang="en-US" sz="2600" u="none" strike="noStrike" cap="none" spc="0">
                          <a:solidFill>
                            <a:schemeClr val="tx1"/>
                          </a:solidFill>
                          <a:effectLst/>
                        </a:rPr>
                        <a:t>in </a:t>
                      </a:r>
                      <a:endParaRPr lang="en-US" sz="2600" b="0" i="0" u="none" strike="noStrike" cap="none" spc="0">
                        <a:solidFill>
                          <a:schemeClr val="tx1"/>
                        </a:solidFill>
                        <a:effectLst/>
                        <a:latin typeface="Calibri" panose="020F0502020204030204" pitchFamily="34" charset="0"/>
                      </a:endParaRPr>
                    </a:p>
                  </a:txBody>
                  <a:tcPr marL="217639" marR="17439" marT="167415" marB="167415"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US" sz="2600" u="none" strike="noStrike" cap="none" spc="0">
                          <a:solidFill>
                            <a:schemeClr val="tx1"/>
                          </a:solidFill>
                          <a:effectLst/>
                        </a:rPr>
                        <a:t>Returns True if a sequence with the specified value is present in the object</a:t>
                      </a:r>
                      <a:endParaRPr lang="en-US" sz="2600" b="0" i="0" u="none" strike="noStrike" cap="none" spc="0">
                        <a:solidFill>
                          <a:schemeClr val="tx1"/>
                        </a:solidFill>
                        <a:effectLst/>
                        <a:latin typeface="Calibri" panose="020F0502020204030204" pitchFamily="34" charset="0"/>
                      </a:endParaRPr>
                    </a:p>
                  </a:txBody>
                  <a:tcPr marL="217639" marR="17439" marT="167415" marB="167415"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US" sz="2600" u="none" strike="noStrike" cap="none" spc="0">
                          <a:solidFill>
                            <a:schemeClr val="tx1"/>
                          </a:solidFill>
                          <a:effectLst/>
                        </a:rPr>
                        <a:t>x in y</a:t>
                      </a:r>
                      <a:endParaRPr lang="en-US" sz="2600" b="0" i="0" u="none" strike="noStrike" cap="none" spc="0">
                        <a:solidFill>
                          <a:schemeClr val="tx1"/>
                        </a:solidFill>
                        <a:effectLst/>
                        <a:latin typeface="Calibri" panose="020F0502020204030204" pitchFamily="34" charset="0"/>
                      </a:endParaRPr>
                    </a:p>
                  </a:txBody>
                  <a:tcPr marL="217639" marR="17439" marT="167415" marB="167415"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925663405"/>
                  </a:ext>
                </a:extLst>
              </a:tr>
              <a:tr h="1183065">
                <a:tc>
                  <a:txBody>
                    <a:bodyPr/>
                    <a:lstStyle/>
                    <a:p>
                      <a:pPr algn="l" fontAlgn="b"/>
                      <a:r>
                        <a:rPr lang="en-US" sz="2600" u="none" strike="noStrike" cap="none" spc="0">
                          <a:solidFill>
                            <a:schemeClr val="tx1"/>
                          </a:solidFill>
                          <a:effectLst/>
                        </a:rPr>
                        <a:t>not in</a:t>
                      </a:r>
                      <a:endParaRPr lang="en-US" sz="2600" b="0" i="0" u="none" strike="noStrike" cap="none" spc="0">
                        <a:solidFill>
                          <a:schemeClr val="tx1"/>
                        </a:solidFill>
                        <a:effectLst/>
                        <a:latin typeface="Calibri" panose="020F0502020204030204" pitchFamily="34" charset="0"/>
                      </a:endParaRPr>
                    </a:p>
                  </a:txBody>
                  <a:tcPr marL="217639" marR="17439" marT="167415" marB="167415"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600" u="none" strike="noStrike" cap="none" spc="0">
                          <a:solidFill>
                            <a:schemeClr val="tx1"/>
                          </a:solidFill>
                          <a:effectLst/>
                        </a:rPr>
                        <a:t>Returns True if a sequence with the specified value is not present in the object</a:t>
                      </a:r>
                      <a:endParaRPr lang="en-US" sz="2600" b="0" i="0" u="none" strike="noStrike" cap="none" spc="0">
                        <a:solidFill>
                          <a:schemeClr val="tx1"/>
                        </a:solidFill>
                        <a:effectLst/>
                        <a:latin typeface="Calibri" panose="020F0502020204030204" pitchFamily="34" charset="0"/>
                      </a:endParaRPr>
                    </a:p>
                  </a:txBody>
                  <a:tcPr marL="217639" marR="17439" marT="167415" marB="167415"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600" u="none" strike="noStrike" cap="none" spc="0">
                          <a:solidFill>
                            <a:schemeClr val="tx1"/>
                          </a:solidFill>
                          <a:effectLst/>
                        </a:rPr>
                        <a:t>x not in y</a:t>
                      </a:r>
                      <a:endParaRPr lang="en-US" sz="2600" b="0" i="0" u="none" strike="noStrike" cap="none" spc="0">
                        <a:solidFill>
                          <a:schemeClr val="tx1"/>
                        </a:solidFill>
                        <a:effectLst/>
                        <a:latin typeface="Calibri" panose="020F0502020204030204" pitchFamily="34" charset="0"/>
                      </a:endParaRPr>
                    </a:p>
                  </a:txBody>
                  <a:tcPr marL="217639" marR="17439" marT="167415" marB="167415"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880802465"/>
                  </a:ext>
                </a:extLst>
              </a:tr>
            </a:tbl>
          </a:graphicData>
        </a:graphic>
      </p:graphicFrame>
    </p:spTree>
    <p:extLst>
      <p:ext uri="{BB962C8B-B14F-4D97-AF65-F5344CB8AC3E}">
        <p14:creationId xmlns:p14="http://schemas.microsoft.com/office/powerpoint/2010/main" val="2729107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3552-71A9-42A8-BB35-D2E33C85CD8B}"/>
              </a:ext>
            </a:extLst>
          </p:cNvPr>
          <p:cNvSpPr>
            <a:spLocks noGrp="1"/>
          </p:cNvSpPr>
          <p:nvPr>
            <p:ph type="title"/>
          </p:nvPr>
        </p:nvSpPr>
        <p:spPr>
          <a:xfrm>
            <a:off x="913795" y="609600"/>
            <a:ext cx="10353762" cy="970450"/>
          </a:xfrm>
        </p:spPr>
        <p:txBody>
          <a:bodyPr>
            <a:normAutofit/>
          </a:bodyPr>
          <a:lstStyle/>
          <a:p>
            <a:r>
              <a:rPr lang="en-US" dirty="0"/>
              <a:t>BITWISE OPERATORS</a:t>
            </a:r>
            <a:endParaRPr lang="en-US"/>
          </a:p>
        </p:txBody>
      </p:sp>
      <p:graphicFrame>
        <p:nvGraphicFramePr>
          <p:cNvPr id="4" name="Content Placeholder 3">
            <a:extLst>
              <a:ext uri="{FF2B5EF4-FFF2-40B4-BE49-F238E27FC236}">
                <a16:creationId xmlns:a16="http://schemas.microsoft.com/office/drawing/2014/main" id="{419BA940-55F3-4EFA-8AFF-C1C3C5855D63}"/>
              </a:ext>
            </a:extLst>
          </p:cNvPr>
          <p:cNvGraphicFramePr>
            <a:graphicFrameLocks noGrp="1"/>
          </p:cNvGraphicFramePr>
          <p:nvPr>
            <p:ph idx="1"/>
            <p:extLst>
              <p:ext uri="{D42A27DB-BD31-4B8C-83A1-F6EECF244321}">
                <p14:modId xmlns:p14="http://schemas.microsoft.com/office/powerpoint/2010/main" val="2317496751"/>
              </p:ext>
            </p:extLst>
          </p:nvPr>
        </p:nvGraphicFramePr>
        <p:xfrm>
          <a:off x="914400" y="2126409"/>
          <a:ext cx="10353676" cy="3270351"/>
        </p:xfrm>
        <a:graphic>
          <a:graphicData uri="http://schemas.openxmlformats.org/drawingml/2006/table">
            <a:tbl>
              <a:tblPr firstRow="1" bandRow="1">
                <a:noFill/>
                <a:tableStyleId>{5C22544A-7EE6-4342-B048-85BDC9FD1C3A}</a:tableStyleId>
              </a:tblPr>
              <a:tblGrid>
                <a:gridCol w="882876">
                  <a:extLst>
                    <a:ext uri="{9D8B030D-6E8A-4147-A177-3AD203B41FA5}">
                      <a16:colId xmlns:a16="http://schemas.microsoft.com/office/drawing/2014/main" val="2786287150"/>
                    </a:ext>
                  </a:extLst>
                </a:gridCol>
                <a:gridCol w="1463669">
                  <a:extLst>
                    <a:ext uri="{9D8B030D-6E8A-4147-A177-3AD203B41FA5}">
                      <a16:colId xmlns:a16="http://schemas.microsoft.com/office/drawing/2014/main" val="491358520"/>
                    </a:ext>
                  </a:extLst>
                </a:gridCol>
                <a:gridCol w="8007131">
                  <a:extLst>
                    <a:ext uri="{9D8B030D-6E8A-4147-A177-3AD203B41FA5}">
                      <a16:colId xmlns:a16="http://schemas.microsoft.com/office/drawing/2014/main" val="79313939"/>
                    </a:ext>
                  </a:extLst>
                </a:gridCol>
              </a:tblGrid>
              <a:tr h="467193">
                <a:tc>
                  <a:txBody>
                    <a:bodyPr/>
                    <a:lstStyle/>
                    <a:p>
                      <a:pPr algn="l" fontAlgn="b"/>
                      <a:r>
                        <a:rPr lang="en-US" sz="1400" b="1" u="none" strike="noStrike" cap="none" spc="0">
                          <a:solidFill>
                            <a:schemeClr val="tx1"/>
                          </a:solidFill>
                          <a:effectLst/>
                        </a:rPr>
                        <a:t>Operator</a:t>
                      </a:r>
                      <a:endParaRPr lang="en-US" sz="1400" b="1" i="0" u="none" strike="noStrike" cap="none" spc="0">
                        <a:solidFill>
                          <a:schemeClr val="tx1"/>
                        </a:solidFill>
                        <a:effectLst/>
                        <a:latin typeface="Calibri" panose="020F0502020204030204" pitchFamily="34" charset="0"/>
                      </a:endParaRPr>
                    </a:p>
                  </a:txBody>
                  <a:tcPr marL="0" marR="62017" marT="24807" marB="186050"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1400" b="1" u="none" strike="noStrike" cap="none" spc="0">
                          <a:solidFill>
                            <a:schemeClr val="tx1"/>
                          </a:solidFill>
                          <a:effectLst/>
                        </a:rPr>
                        <a:t>Name</a:t>
                      </a:r>
                      <a:endParaRPr lang="en-US" sz="1400" b="1" i="0" u="none" strike="noStrike" cap="none" spc="0">
                        <a:solidFill>
                          <a:schemeClr val="tx1"/>
                        </a:solidFill>
                        <a:effectLst/>
                        <a:latin typeface="Calibri" panose="020F0502020204030204" pitchFamily="34" charset="0"/>
                      </a:endParaRPr>
                    </a:p>
                  </a:txBody>
                  <a:tcPr marL="0" marR="62017" marT="24807" marB="186050"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1400" b="1" u="none" strike="noStrike" cap="none" spc="0">
                          <a:solidFill>
                            <a:schemeClr val="tx1"/>
                          </a:solidFill>
                          <a:effectLst/>
                        </a:rPr>
                        <a:t>Description</a:t>
                      </a:r>
                      <a:endParaRPr lang="en-US" sz="1400" b="1" i="0" u="none" strike="noStrike" cap="none" spc="0">
                        <a:solidFill>
                          <a:schemeClr val="tx1"/>
                        </a:solidFill>
                        <a:effectLst/>
                        <a:latin typeface="Calibri" panose="020F0502020204030204" pitchFamily="34" charset="0"/>
                      </a:endParaRPr>
                    </a:p>
                  </a:txBody>
                  <a:tcPr marL="0" marR="62017" marT="24807" marB="186050"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973405537"/>
                  </a:ext>
                </a:extLst>
              </a:tr>
              <a:tr h="467193">
                <a:tc>
                  <a:txBody>
                    <a:bodyPr/>
                    <a:lstStyle/>
                    <a:p>
                      <a:pPr algn="l" fontAlgn="b"/>
                      <a:r>
                        <a:rPr lang="en-US" sz="1400" u="none" strike="noStrike" cap="none" spc="0">
                          <a:solidFill>
                            <a:schemeClr val="tx1"/>
                          </a:solidFill>
                          <a:effectLst/>
                        </a:rPr>
                        <a:t>&amp; </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l" fontAlgn="b"/>
                      <a:r>
                        <a:rPr lang="en-US" sz="1400" u="none" strike="noStrike" cap="none" spc="0">
                          <a:solidFill>
                            <a:schemeClr val="tx1"/>
                          </a:solidFill>
                          <a:effectLst/>
                        </a:rPr>
                        <a:t>AND</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l" fontAlgn="b"/>
                      <a:r>
                        <a:rPr lang="en-US" sz="1400" u="none" strike="noStrike" cap="none" spc="0">
                          <a:solidFill>
                            <a:schemeClr val="tx1"/>
                          </a:solidFill>
                          <a:effectLst/>
                        </a:rPr>
                        <a:t>Sets each bit to 1 if both bits are 1</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369391810"/>
                  </a:ext>
                </a:extLst>
              </a:tr>
              <a:tr h="467193">
                <a:tc>
                  <a:txBody>
                    <a:bodyPr/>
                    <a:lstStyle/>
                    <a:p>
                      <a:pPr algn="l" fontAlgn="b"/>
                      <a:r>
                        <a:rPr lang="en-US" sz="1400" u="none" strike="noStrike" cap="none" spc="0">
                          <a:solidFill>
                            <a:schemeClr val="tx1"/>
                          </a:solidFill>
                          <a:effectLst/>
                        </a:rPr>
                        <a:t>|</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OR</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Sets each bit to 1 if one of two bits is 1</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943528051"/>
                  </a:ext>
                </a:extLst>
              </a:tr>
              <a:tr h="467193">
                <a:tc>
                  <a:txBody>
                    <a:bodyPr/>
                    <a:lstStyle/>
                    <a:p>
                      <a:pPr algn="l" fontAlgn="b"/>
                      <a:r>
                        <a:rPr lang="en-US" sz="1400" u="none" strike="noStrike" cap="none" spc="0">
                          <a:solidFill>
                            <a:schemeClr val="tx1"/>
                          </a:solidFill>
                          <a:effectLst/>
                        </a:rPr>
                        <a:t> ^</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
                      <a:r>
                        <a:rPr lang="en-US" sz="1400" u="none" strike="noStrike" cap="none" spc="0">
                          <a:solidFill>
                            <a:schemeClr val="tx1"/>
                          </a:solidFill>
                          <a:effectLst/>
                        </a:rPr>
                        <a:t>XOR</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
                      <a:r>
                        <a:rPr lang="en-US" sz="1400" u="none" strike="noStrike" cap="none" spc="0">
                          <a:solidFill>
                            <a:schemeClr val="tx1"/>
                          </a:solidFill>
                          <a:effectLst/>
                        </a:rPr>
                        <a:t>Sets each bit to 1 if only one of two bits is 1</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3664661416"/>
                  </a:ext>
                </a:extLst>
              </a:tr>
              <a:tr h="467193">
                <a:tc>
                  <a:txBody>
                    <a:bodyPr/>
                    <a:lstStyle/>
                    <a:p>
                      <a:pPr algn="l" fontAlgn="b"/>
                      <a:r>
                        <a:rPr lang="en-US" sz="1400" u="none" strike="noStrike" cap="none" spc="0">
                          <a:solidFill>
                            <a:schemeClr val="tx1"/>
                          </a:solidFill>
                          <a:effectLst/>
                        </a:rPr>
                        <a:t>~ </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NOT</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Inverts all the bits</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614055804"/>
                  </a:ext>
                </a:extLst>
              </a:tr>
              <a:tr h="467193">
                <a:tc>
                  <a:txBody>
                    <a:bodyPr/>
                    <a:lstStyle/>
                    <a:p>
                      <a:pPr algn="l" fontAlgn="b"/>
                      <a:r>
                        <a:rPr lang="en-US" sz="1400" u="none" strike="noStrike" cap="none" spc="0">
                          <a:solidFill>
                            <a:schemeClr val="tx1"/>
                          </a:solidFill>
                          <a:effectLst/>
                        </a:rPr>
                        <a:t>&lt;&lt;</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
                      <a:r>
                        <a:rPr lang="en-US" sz="1400" u="none" strike="noStrike" cap="none" spc="0">
                          <a:solidFill>
                            <a:schemeClr val="tx1"/>
                          </a:solidFill>
                          <a:effectLst/>
                        </a:rPr>
                        <a:t>Zero fill left shift</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
                      <a:r>
                        <a:rPr lang="en-US" sz="1400" u="none" strike="noStrike" cap="none" spc="0">
                          <a:solidFill>
                            <a:schemeClr val="tx1"/>
                          </a:solidFill>
                          <a:effectLst/>
                        </a:rPr>
                        <a:t>Shift left by pushing zeros in from the right and let the leftmost bits fall off</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4178102396"/>
                  </a:ext>
                </a:extLst>
              </a:tr>
              <a:tr h="467193">
                <a:tc>
                  <a:txBody>
                    <a:bodyPr/>
                    <a:lstStyle/>
                    <a:p>
                      <a:pPr algn="l" fontAlgn="b"/>
                      <a:r>
                        <a:rPr lang="en-US" sz="1400" u="none" strike="noStrike" cap="none" spc="0">
                          <a:solidFill>
                            <a:schemeClr val="tx1"/>
                          </a:solidFill>
                          <a:effectLst/>
                        </a:rPr>
                        <a:t>&gt;&gt;</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Signed right shift</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Shift right by pushing copies of the leftmost bit in from the left, and let the rightmost bits fall off</a:t>
                      </a:r>
                      <a:endParaRPr lang="en-US" sz="1400" b="0" i="0" u="none" strike="noStrike" cap="none" spc="0">
                        <a:solidFill>
                          <a:schemeClr val="tx1"/>
                        </a:solidFill>
                        <a:effectLst/>
                        <a:latin typeface="Calibri" panose="020F0502020204030204" pitchFamily="34" charset="0"/>
                      </a:endParaRPr>
                    </a:p>
                  </a:txBody>
                  <a:tcPr marL="0" marR="62017" marT="24807" marB="186050" anchor="b">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0757932"/>
                  </a:ext>
                </a:extLst>
              </a:tr>
            </a:tbl>
          </a:graphicData>
        </a:graphic>
      </p:graphicFrame>
    </p:spTree>
    <p:extLst>
      <p:ext uri="{BB962C8B-B14F-4D97-AF65-F5344CB8AC3E}">
        <p14:creationId xmlns:p14="http://schemas.microsoft.com/office/powerpoint/2010/main" val="784362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D1E8-0BDF-41A9-97DA-D6D3BD933990}"/>
              </a:ext>
            </a:extLst>
          </p:cNvPr>
          <p:cNvSpPr>
            <a:spLocks noGrp="1"/>
          </p:cNvSpPr>
          <p:nvPr>
            <p:ph type="title"/>
          </p:nvPr>
        </p:nvSpPr>
        <p:spPr/>
        <p:txBody>
          <a:bodyPr/>
          <a:lstStyle/>
          <a:p>
            <a:pPr algn="l"/>
            <a:r>
              <a:rPr lang="en-US" dirty="0"/>
              <a:t>PYTHON STRINGS</a:t>
            </a:r>
          </a:p>
        </p:txBody>
      </p:sp>
      <p:sp>
        <p:nvSpPr>
          <p:cNvPr id="3" name="Content Placeholder 2">
            <a:extLst>
              <a:ext uri="{FF2B5EF4-FFF2-40B4-BE49-F238E27FC236}">
                <a16:creationId xmlns:a16="http://schemas.microsoft.com/office/drawing/2014/main" id="{187F9E0B-5A9A-456B-92C8-AD38BCD06370}"/>
              </a:ext>
            </a:extLst>
          </p:cNvPr>
          <p:cNvSpPr>
            <a:spLocks noGrp="1"/>
          </p:cNvSpPr>
          <p:nvPr>
            <p:ph idx="1"/>
          </p:nvPr>
        </p:nvSpPr>
        <p:spPr/>
        <p:txBody>
          <a:bodyPr>
            <a:normAutofit fontScale="92500" lnSpcReduction="10000"/>
          </a:bodyPr>
          <a:lstStyle/>
          <a:p>
            <a:r>
              <a:rPr lang="en-US" dirty="0"/>
              <a:t>Strings in python are surrounded by either single quotation marks, or double quotation marks</a:t>
            </a:r>
          </a:p>
          <a:p>
            <a:r>
              <a:rPr lang="en-US" dirty="0"/>
              <a:t>'hello' is the same as "hello"</a:t>
            </a:r>
          </a:p>
          <a:p>
            <a:r>
              <a:rPr lang="en-US" dirty="0"/>
              <a:t>You can display a string literal with the print() function</a:t>
            </a:r>
          </a:p>
          <a:p>
            <a:r>
              <a:rPr lang="en-US" dirty="0"/>
              <a:t>You can assign a multiline string to a variable by using three quotes</a:t>
            </a:r>
          </a:p>
          <a:p>
            <a:r>
              <a:rPr lang="en-US" dirty="0"/>
              <a:t>Python does not have a character data type, a single character is simply a string with a length of 1</a:t>
            </a:r>
          </a:p>
          <a:p>
            <a:r>
              <a:rPr lang="en-US" dirty="0"/>
              <a:t>Square brackets can be used to access elements of the string</a:t>
            </a:r>
          </a:p>
          <a:p>
            <a:r>
              <a:rPr lang="en-US" dirty="0"/>
              <a:t>we can loop through the characters in a string, with a for loop</a:t>
            </a:r>
          </a:p>
          <a:p>
            <a:r>
              <a:rPr lang="en-US" dirty="0"/>
              <a:t>To check if a certain phrase or character is present in a string, we can use the keyword in</a:t>
            </a:r>
          </a:p>
          <a:p>
            <a:r>
              <a:rPr lang="en-US" dirty="0"/>
              <a:t>To check if a certain phrase or character is NOT present in a string, we can use the keyword not in</a:t>
            </a:r>
          </a:p>
        </p:txBody>
      </p:sp>
    </p:spTree>
    <p:extLst>
      <p:ext uri="{BB962C8B-B14F-4D97-AF65-F5344CB8AC3E}">
        <p14:creationId xmlns:p14="http://schemas.microsoft.com/office/powerpoint/2010/main" val="41738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11ADEE-32BB-486B-8B84-37A6C97EB531}"/>
              </a:ext>
            </a:extLst>
          </p:cNvPr>
          <p:cNvSpPr>
            <a:spLocks noGrp="1"/>
          </p:cNvSpPr>
          <p:nvPr>
            <p:ph type="title"/>
          </p:nvPr>
        </p:nvSpPr>
        <p:spPr/>
        <p:txBody>
          <a:bodyPr>
            <a:noAutofit/>
          </a:bodyPr>
          <a:lstStyle/>
          <a:p>
            <a:pPr algn="just"/>
            <a:r>
              <a:rPr lang="en-US" sz="1800" dirty="0"/>
              <a:t>Put simply, programming is giving a set of instructions to a computer to execute. If you’ve ever cooked using a recipe before, you can think of yourself as the computer and the recipe’s author as a programmer. The recipe author provides you with a set of instructions which you read and then follow. The more complex the instructions, the more complex the result!</a:t>
            </a:r>
          </a:p>
        </p:txBody>
      </p:sp>
      <p:pic>
        <p:nvPicPr>
          <p:cNvPr id="1026" name="Picture 2">
            <a:extLst>
              <a:ext uri="{FF2B5EF4-FFF2-40B4-BE49-F238E27FC236}">
                <a16:creationId xmlns:a16="http://schemas.microsoft.com/office/drawing/2014/main" id="{96EB2EEB-8406-4573-81F6-0683850480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5" y="1889905"/>
            <a:ext cx="10353762" cy="405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502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A778-C152-4C92-BEA2-AA6C1B4651C3}"/>
              </a:ext>
            </a:extLst>
          </p:cNvPr>
          <p:cNvSpPr>
            <a:spLocks noGrp="1"/>
          </p:cNvSpPr>
          <p:nvPr>
            <p:ph type="title"/>
          </p:nvPr>
        </p:nvSpPr>
        <p:spPr/>
        <p:txBody>
          <a:bodyPr/>
          <a:lstStyle/>
          <a:p>
            <a:pPr algn="l"/>
            <a:r>
              <a:rPr lang="en-US" dirty="0"/>
              <a:t>SLICING STRINGS:</a:t>
            </a:r>
          </a:p>
        </p:txBody>
      </p:sp>
      <p:sp>
        <p:nvSpPr>
          <p:cNvPr id="3" name="Content Placeholder 2">
            <a:extLst>
              <a:ext uri="{FF2B5EF4-FFF2-40B4-BE49-F238E27FC236}">
                <a16:creationId xmlns:a16="http://schemas.microsoft.com/office/drawing/2014/main" id="{0DA457ED-2A81-413C-9EAD-504B53E13A89}"/>
              </a:ext>
            </a:extLst>
          </p:cNvPr>
          <p:cNvSpPr>
            <a:spLocks noGrp="1"/>
          </p:cNvSpPr>
          <p:nvPr>
            <p:ph idx="1"/>
          </p:nvPr>
        </p:nvSpPr>
        <p:spPr/>
        <p:txBody>
          <a:bodyPr/>
          <a:lstStyle/>
          <a:p>
            <a:r>
              <a:rPr lang="en-US" dirty="0"/>
              <a:t>You can return a range of characters by using the slice syntax</a:t>
            </a:r>
          </a:p>
          <a:p>
            <a:r>
              <a:rPr lang="en-US" dirty="0"/>
              <a:t>Specify the start index and the end index, separated by a colon, to return a part of the string</a:t>
            </a:r>
          </a:p>
          <a:p>
            <a:r>
              <a:rPr lang="en-US" dirty="0"/>
              <a:t>By leaving out the start index, the range will start at the first character</a:t>
            </a:r>
          </a:p>
          <a:p>
            <a:r>
              <a:rPr lang="en-US" dirty="0"/>
              <a:t>By leaving out the end index, the range will go to the end</a:t>
            </a:r>
          </a:p>
          <a:p>
            <a:r>
              <a:rPr lang="en-US" dirty="0"/>
              <a:t>Use negative indexes to start the slice from the end of the string</a:t>
            </a:r>
          </a:p>
        </p:txBody>
      </p:sp>
    </p:spTree>
    <p:extLst>
      <p:ext uri="{BB962C8B-B14F-4D97-AF65-F5344CB8AC3E}">
        <p14:creationId xmlns:p14="http://schemas.microsoft.com/office/powerpoint/2010/main" val="3201464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3EF2-7338-4FC8-8DB4-BD27E9425E8A}"/>
              </a:ext>
            </a:extLst>
          </p:cNvPr>
          <p:cNvSpPr>
            <a:spLocks noGrp="1"/>
          </p:cNvSpPr>
          <p:nvPr>
            <p:ph type="title"/>
          </p:nvPr>
        </p:nvSpPr>
        <p:spPr/>
        <p:txBody>
          <a:bodyPr/>
          <a:lstStyle/>
          <a:p>
            <a:pPr algn="l"/>
            <a:r>
              <a:rPr lang="en-US" dirty="0"/>
              <a:t>PYTHON COLLECTIONS (ARRAYS)</a:t>
            </a:r>
          </a:p>
        </p:txBody>
      </p:sp>
      <p:sp>
        <p:nvSpPr>
          <p:cNvPr id="3" name="Content Placeholder 2">
            <a:extLst>
              <a:ext uri="{FF2B5EF4-FFF2-40B4-BE49-F238E27FC236}">
                <a16:creationId xmlns:a16="http://schemas.microsoft.com/office/drawing/2014/main" id="{2556FF1E-6B0F-465C-9DFF-C09356A30718}"/>
              </a:ext>
            </a:extLst>
          </p:cNvPr>
          <p:cNvSpPr>
            <a:spLocks noGrp="1"/>
          </p:cNvSpPr>
          <p:nvPr>
            <p:ph idx="1"/>
          </p:nvPr>
        </p:nvSpPr>
        <p:spPr/>
        <p:txBody>
          <a:bodyPr/>
          <a:lstStyle/>
          <a:p>
            <a:r>
              <a:rPr lang="en-US" dirty="0"/>
              <a:t>There are four collection data types in the Python programming language:</a:t>
            </a:r>
          </a:p>
          <a:p>
            <a:pPr marL="36900" indent="0">
              <a:buNone/>
            </a:pPr>
            <a:endParaRPr lang="en-US" dirty="0"/>
          </a:p>
          <a:p>
            <a:pPr>
              <a:buFont typeface="Wingdings" panose="05000000000000000000" pitchFamily="2" charset="2"/>
              <a:buChar char="Ø"/>
            </a:pPr>
            <a:r>
              <a:rPr lang="en-US" dirty="0">
                <a:solidFill>
                  <a:srgbClr val="F6782A"/>
                </a:solidFill>
              </a:rPr>
              <a:t>List</a:t>
            </a:r>
            <a:r>
              <a:rPr lang="en-US" dirty="0"/>
              <a:t> is a collection which is ordered and changeable. Allows duplicate members.</a:t>
            </a:r>
          </a:p>
          <a:p>
            <a:pPr>
              <a:buFont typeface="Wingdings" panose="05000000000000000000" pitchFamily="2" charset="2"/>
              <a:buChar char="Ø"/>
            </a:pPr>
            <a:r>
              <a:rPr lang="en-US" dirty="0">
                <a:solidFill>
                  <a:srgbClr val="F6782A"/>
                </a:solidFill>
              </a:rPr>
              <a:t>Tuple</a:t>
            </a:r>
            <a:r>
              <a:rPr lang="en-US" dirty="0"/>
              <a:t> is a collection which is ordered and unchangeable. Allows duplicate members.</a:t>
            </a:r>
          </a:p>
          <a:p>
            <a:pPr>
              <a:buFont typeface="Wingdings" panose="05000000000000000000" pitchFamily="2" charset="2"/>
              <a:buChar char="Ø"/>
            </a:pPr>
            <a:r>
              <a:rPr lang="en-US" dirty="0">
                <a:solidFill>
                  <a:srgbClr val="F6782A"/>
                </a:solidFill>
              </a:rPr>
              <a:t>Set</a:t>
            </a:r>
            <a:r>
              <a:rPr lang="en-US" dirty="0"/>
              <a:t> is a collection which is unordered and unindexed. No duplicate members.</a:t>
            </a:r>
          </a:p>
          <a:p>
            <a:pPr>
              <a:buFont typeface="Wingdings" panose="05000000000000000000" pitchFamily="2" charset="2"/>
              <a:buChar char="Ø"/>
            </a:pPr>
            <a:r>
              <a:rPr lang="en-US" dirty="0">
                <a:solidFill>
                  <a:srgbClr val="F6782A"/>
                </a:solidFill>
              </a:rPr>
              <a:t>Dictionary</a:t>
            </a:r>
            <a:r>
              <a:rPr lang="en-US" dirty="0"/>
              <a:t> is a collection which is unordered and changeable. No duplicate members.</a:t>
            </a:r>
          </a:p>
        </p:txBody>
      </p:sp>
    </p:spTree>
    <p:extLst>
      <p:ext uri="{BB962C8B-B14F-4D97-AF65-F5344CB8AC3E}">
        <p14:creationId xmlns:p14="http://schemas.microsoft.com/office/powerpoint/2010/main" val="4073693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2027-B053-4EDC-B3D2-3DD481E4CE4F}"/>
              </a:ext>
            </a:extLst>
          </p:cNvPr>
          <p:cNvSpPr>
            <a:spLocks noGrp="1"/>
          </p:cNvSpPr>
          <p:nvPr>
            <p:ph type="title"/>
          </p:nvPr>
        </p:nvSpPr>
        <p:spPr/>
        <p:txBody>
          <a:bodyPr/>
          <a:lstStyle/>
          <a:p>
            <a:pPr algn="l"/>
            <a:r>
              <a:rPr lang="en-US" dirty="0"/>
              <a:t>PYTHON LISTS</a:t>
            </a:r>
          </a:p>
        </p:txBody>
      </p:sp>
      <p:sp>
        <p:nvSpPr>
          <p:cNvPr id="3" name="Content Placeholder 2">
            <a:extLst>
              <a:ext uri="{FF2B5EF4-FFF2-40B4-BE49-F238E27FC236}">
                <a16:creationId xmlns:a16="http://schemas.microsoft.com/office/drawing/2014/main" id="{508EFA44-CD7A-430E-9F7E-0A2392898AEC}"/>
              </a:ext>
            </a:extLst>
          </p:cNvPr>
          <p:cNvSpPr>
            <a:spLocks noGrp="1"/>
          </p:cNvSpPr>
          <p:nvPr>
            <p:ph idx="1"/>
          </p:nvPr>
        </p:nvSpPr>
        <p:spPr/>
        <p:txBody>
          <a:bodyPr/>
          <a:lstStyle/>
          <a:p>
            <a:r>
              <a:rPr lang="en-US" dirty="0"/>
              <a:t>Lists are used to store multiple items in a single variable.</a:t>
            </a:r>
          </a:p>
          <a:p>
            <a:r>
              <a:rPr lang="en-US" dirty="0"/>
              <a:t>Lists are created using square brackets.</a:t>
            </a:r>
          </a:p>
          <a:p>
            <a:r>
              <a:rPr lang="en-US" dirty="0"/>
              <a:t>List items are ordered, changeable, and allow duplicate values.</a:t>
            </a:r>
          </a:p>
          <a:p>
            <a:r>
              <a:rPr lang="en-US" dirty="0"/>
              <a:t>List items are indexed, the first item has index [0], the second item has index [1] etc.</a:t>
            </a:r>
          </a:p>
          <a:p>
            <a:r>
              <a:rPr lang="en-US" dirty="0"/>
              <a:t>List items can be of any data type.</a:t>
            </a:r>
          </a:p>
          <a:p>
            <a:r>
              <a:rPr lang="en-US" dirty="0"/>
              <a:t>A list can contain different data types.</a:t>
            </a:r>
          </a:p>
          <a:p>
            <a:r>
              <a:rPr lang="en-US" dirty="0"/>
              <a:t>It is also possible to use the </a:t>
            </a:r>
            <a:r>
              <a:rPr lang="en-US" dirty="0">
                <a:solidFill>
                  <a:srgbClr val="F6782A"/>
                </a:solidFill>
              </a:rPr>
              <a:t>list()</a:t>
            </a:r>
            <a:r>
              <a:rPr lang="en-US" dirty="0"/>
              <a:t> constructor when creating a new list.</a:t>
            </a:r>
          </a:p>
          <a:p>
            <a:r>
              <a:rPr lang="en-US" dirty="0" err="1">
                <a:solidFill>
                  <a:srgbClr val="F6782A"/>
                </a:solidFill>
              </a:rPr>
              <a:t>len</a:t>
            </a:r>
            <a:r>
              <a:rPr lang="en-US" dirty="0">
                <a:solidFill>
                  <a:srgbClr val="F6782A"/>
                </a:solidFill>
              </a:rPr>
              <a:t>() </a:t>
            </a:r>
            <a:r>
              <a:rPr lang="en-US" dirty="0"/>
              <a:t>function is used to determine how many items a list.</a:t>
            </a:r>
          </a:p>
          <a:p>
            <a:pPr marL="36900" indent="0">
              <a:buNone/>
            </a:pPr>
            <a:r>
              <a:rPr lang="en-US" dirty="0">
                <a:solidFill>
                  <a:srgbClr val="F6782A"/>
                </a:solidFill>
              </a:rPr>
              <a:t>Example: </a:t>
            </a:r>
            <a:r>
              <a:rPr lang="en-US" dirty="0" err="1">
                <a:solidFill>
                  <a:schemeClr val="accent1">
                    <a:lumMod val="40000"/>
                    <a:lumOff val="60000"/>
                  </a:schemeClr>
                </a:solidFill>
                <a:effectLst/>
              </a:rPr>
              <a:t>mylist</a:t>
            </a:r>
            <a:r>
              <a:rPr lang="en-US" dirty="0">
                <a:solidFill>
                  <a:schemeClr val="accent1">
                    <a:lumMod val="40000"/>
                    <a:lumOff val="60000"/>
                  </a:schemeClr>
                </a:solidFill>
                <a:effectLst/>
              </a:rPr>
              <a:t> = ["apple", "banana", "cherry"]</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2003599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9BC4-9C97-470E-83BE-E796B0E643B8}"/>
              </a:ext>
            </a:extLst>
          </p:cNvPr>
          <p:cNvSpPr>
            <a:spLocks noGrp="1"/>
          </p:cNvSpPr>
          <p:nvPr>
            <p:ph type="title"/>
          </p:nvPr>
        </p:nvSpPr>
        <p:spPr/>
        <p:txBody>
          <a:bodyPr/>
          <a:lstStyle/>
          <a:p>
            <a:pPr algn="l"/>
            <a:r>
              <a:rPr lang="en-US" dirty="0"/>
              <a:t>ACCESS LIST ITEMS</a:t>
            </a:r>
          </a:p>
        </p:txBody>
      </p:sp>
      <p:sp>
        <p:nvSpPr>
          <p:cNvPr id="3" name="Content Placeholder 2">
            <a:extLst>
              <a:ext uri="{FF2B5EF4-FFF2-40B4-BE49-F238E27FC236}">
                <a16:creationId xmlns:a16="http://schemas.microsoft.com/office/drawing/2014/main" id="{BA9D8109-0500-453F-AE7D-02805C841F28}"/>
              </a:ext>
            </a:extLst>
          </p:cNvPr>
          <p:cNvSpPr>
            <a:spLocks noGrp="1"/>
          </p:cNvSpPr>
          <p:nvPr>
            <p:ph idx="1"/>
          </p:nvPr>
        </p:nvSpPr>
        <p:spPr/>
        <p:txBody>
          <a:bodyPr>
            <a:normAutofit fontScale="92500" lnSpcReduction="20000"/>
          </a:bodyPr>
          <a:lstStyle/>
          <a:p>
            <a:r>
              <a:rPr lang="en-US" dirty="0"/>
              <a:t>List items are </a:t>
            </a:r>
            <a:r>
              <a:rPr lang="en-US" dirty="0">
                <a:solidFill>
                  <a:srgbClr val="00B0F0"/>
                </a:solidFill>
              </a:rPr>
              <a:t>indexed</a:t>
            </a:r>
            <a:r>
              <a:rPr lang="en-US" dirty="0"/>
              <a:t> and you can access them by referring to the index number:</a:t>
            </a:r>
          </a:p>
          <a:p>
            <a:pPr marL="36900" indent="0">
              <a:buNone/>
            </a:pPr>
            <a:r>
              <a:rPr lang="en-US" sz="1400" dirty="0">
                <a:solidFill>
                  <a:srgbClr val="F6782A"/>
                </a:solidFill>
              </a:rPr>
              <a:t>Example: </a:t>
            </a:r>
          </a:p>
          <a:p>
            <a:pPr marL="414000" lvl="1" indent="0">
              <a:buNone/>
            </a:pPr>
            <a:r>
              <a:rPr lang="en-US" sz="1400" dirty="0" err="1"/>
              <a:t>thislist</a:t>
            </a:r>
            <a:r>
              <a:rPr lang="en-US" sz="1400" dirty="0"/>
              <a:t> = ["apple", "banana", "cherry"]</a:t>
            </a:r>
          </a:p>
          <a:p>
            <a:pPr marL="414000" lvl="1" indent="0">
              <a:buNone/>
            </a:pPr>
            <a:r>
              <a:rPr lang="en-US" sz="1400" dirty="0"/>
              <a:t>print(</a:t>
            </a:r>
            <a:r>
              <a:rPr lang="en-US" sz="1400" dirty="0" err="1"/>
              <a:t>thislist</a:t>
            </a:r>
            <a:r>
              <a:rPr lang="en-US" sz="1400" dirty="0"/>
              <a:t>[1])</a:t>
            </a:r>
          </a:p>
          <a:p>
            <a:r>
              <a:rPr lang="en-US" dirty="0">
                <a:solidFill>
                  <a:srgbClr val="00B0F0"/>
                </a:solidFill>
              </a:rPr>
              <a:t>Negative indexing </a:t>
            </a:r>
            <a:r>
              <a:rPr lang="en-US" dirty="0"/>
              <a:t>means start from the end, -1 refers to the last item, -2 refers to the second last item etc.</a:t>
            </a:r>
          </a:p>
          <a:p>
            <a:pPr marL="36900" indent="0">
              <a:buNone/>
            </a:pPr>
            <a:r>
              <a:rPr lang="en-US" sz="1400" dirty="0">
                <a:solidFill>
                  <a:srgbClr val="F6782A"/>
                </a:solidFill>
              </a:rPr>
              <a:t>Example:</a:t>
            </a:r>
          </a:p>
          <a:p>
            <a:pPr marL="36900" indent="0">
              <a:buNone/>
            </a:pPr>
            <a:r>
              <a:rPr lang="en-US" sz="1400" dirty="0" err="1"/>
              <a:t>thislist</a:t>
            </a:r>
            <a:r>
              <a:rPr lang="en-US" sz="1400" dirty="0"/>
              <a:t> = ["apple", "banana", "cherry"]</a:t>
            </a:r>
          </a:p>
          <a:p>
            <a:pPr marL="36900" indent="0">
              <a:buNone/>
            </a:pPr>
            <a:r>
              <a:rPr lang="en-US" sz="1400" dirty="0"/>
              <a:t>print(</a:t>
            </a:r>
            <a:r>
              <a:rPr lang="en-US" sz="1400" dirty="0" err="1"/>
              <a:t>thislist</a:t>
            </a:r>
            <a:r>
              <a:rPr lang="en-US" sz="1400" dirty="0"/>
              <a:t>[-1])</a:t>
            </a:r>
            <a:endParaRPr lang="en-US" dirty="0"/>
          </a:p>
          <a:p>
            <a:r>
              <a:rPr lang="en-US" dirty="0"/>
              <a:t>You can specify a </a:t>
            </a:r>
            <a:r>
              <a:rPr lang="en-US" dirty="0">
                <a:solidFill>
                  <a:srgbClr val="00B0F0"/>
                </a:solidFill>
              </a:rPr>
              <a:t>range of indexes </a:t>
            </a:r>
            <a:r>
              <a:rPr lang="en-US" dirty="0"/>
              <a:t>by specifying where to start and where to end the range.</a:t>
            </a:r>
          </a:p>
          <a:p>
            <a:pPr marL="36900" indent="0">
              <a:buNone/>
            </a:pPr>
            <a:r>
              <a:rPr lang="en-US" sz="1500" dirty="0">
                <a:solidFill>
                  <a:srgbClr val="F6782A"/>
                </a:solidFill>
              </a:rPr>
              <a:t>Example:</a:t>
            </a:r>
          </a:p>
          <a:p>
            <a:pPr marL="414000" lvl="1" indent="0">
              <a:buNone/>
            </a:pPr>
            <a:r>
              <a:rPr lang="en-US" sz="1500" dirty="0" err="1"/>
              <a:t>thislist</a:t>
            </a:r>
            <a:r>
              <a:rPr lang="en-US" sz="1500" dirty="0"/>
              <a:t> = ["apple", "banana", "cherry", "orange", "kiwi", "melon", "mango"]</a:t>
            </a:r>
          </a:p>
          <a:p>
            <a:pPr marL="414000" lvl="1" indent="0">
              <a:buNone/>
            </a:pPr>
            <a:r>
              <a:rPr lang="en-US" sz="1500" dirty="0"/>
              <a:t>print(</a:t>
            </a:r>
            <a:r>
              <a:rPr lang="en-US" sz="1500" dirty="0" err="1"/>
              <a:t>thislist</a:t>
            </a:r>
            <a:r>
              <a:rPr lang="en-US" sz="1500" dirty="0"/>
              <a:t>[2:5])</a:t>
            </a:r>
          </a:p>
        </p:txBody>
      </p:sp>
    </p:spTree>
    <p:extLst>
      <p:ext uri="{BB962C8B-B14F-4D97-AF65-F5344CB8AC3E}">
        <p14:creationId xmlns:p14="http://schemas.microsoft.com/office/powerpoint/2010/main" val="917707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3B83-4F49-453B-AC79-F39A44E6E699}"/>
              </a:ext>
            </a:extLst>
          </p:cNvPr>
          <p:cNvSpPr>
            <a:spLocks noGrp="1"/>
          </p:cNvSpPr>
          <p:nvPr>
            <p:ph type="title"/>
          </p:nvPr>
        </p:nvSpPr>
        <p:spPr/>
        <p:txBody>
          <a:bodyPr/>
          <a:lstStyle/>
          <a:p>
            <a:pPr algn="l"/>
            <a:r>
              <a:rPr lang="en-US" dirty="0"/>
              <a:t>CHANGE LIST ITEMS</a:t>
            </a:r>
          </a:p>
        </p:txBody>
      </p:sp>
      <p:sp>
        <p:nvSpPr>
          <p:cNvPr id="3" name="Content Placeholder 2">
            <a:extLst>
              <a:ext uri="{FF2B5EF4-FFF2-40B4-BE49-F238E27FC236}">
                <a16:creationId xmlns:a16="http://schemas.microsoft.com/office/drawing/2014/main" id="{D4F345C7-F581-4F24-9D8F-375174C9F2C9}"/>
              </a:ext>
            </a:extLst>
          </p:cNvPr>
          <p:cNvSpPr>
            <a:spLocks noGrp="1"/>
          </p:cNvSpPr>
          <p:nvPr>
            <p:ph idx="1"/>
          </p:nvPr>
        </p:nvSpPr>
        <p:spPr/>
        <p:txBody>
          <a:bodyPr>
            <a:normAutofit fontScale="92500" lnSpcReduction="10000"/>
          </a:bodyPr>
          <a:lstStyle/>
          <a:p>
            <a:r>
              <a:rPr lang="en-US" dirty="0"/>
              <a:t>To change the value of a specific item, refer to the index number.</a:t>
            </a:r>
          </a:p>
          <a:p>
            <a:pPr marL="2483000" lvl="7" indent="0">
              <a:buNone/>
            </a:pPr>
            <a:r>
              <a:rPr lang="en-US" sz="1200" dirty="0" err="1">
                <a:solidFill>
                  <a:srgbClr val="F6782A"/>
                </a:solidFill>
              </a:rPr>
              <a:t>thislist</a:t>
            </a:r>
            <a:r>
              <a:rPr lang="en-US" sz="1200" dirty="0">
                <a:solidFill>
                  <a:srgbClr val="F6782A"/>
                </a:solidFill>
              </a:rPr>
              <a:t> = ["apple", "banana", "cherry"]</a:t>
            </a:r>
          </a:p>
          <a:p>
            <a:pPr marL="2483000" lvl="7" indent="0">
              <a:buNone/>
            </a:pPr>
            <a:r>
              <a:rPr lang="en-US" sz="1200" dirty="0" err="1">
                <a:solidFill>
                  <a:srgbClr val="F6782A"/>
                </a:solidFill>
              </a:rPr>
              <a:t>thislist</a:t>
            </a:r>
            <a:r>
              <a:rPr lang="en-US" sz="1200" dirty="0">
                <a:solidFill>
                  <a:srgbClr val="F6782A"/>
                </a:solidFill>
              </a:rPr>
              <a:t>[1] = "blackcurrant"</a:t>
            </a:r>
          </a:p>
          <a:p>
            <a:pPr marL="2483000" lvl="7" indent="0">
              <a:buNone/>
            </a:pPr>
            <a:r>
              <a:rPr lang="en-US" sz="1200" dirty="0">
                <a:solidFill>
                  <a:srgbClr val="F6782A"/>
                </a:solidFill>
              </a:rPr>
              <a:t>print(</a:t>
            </a:r>
            <a:r>
              <a:rPr lang="en-US" sz="1200" dirty="0" err="1">
                <a:solidFill>
                  <a:srgbClr val="F6782A"/>
                </a:solidFill>
              </a:rPr>
              <a:t>thislist</a:t>
            </a:r>
            <a:r>
              <a:rPr lang="en-US" sz="1200" dirty="0">
                <a:solidFill>
                  <a:srgbClr val="F6782A"/>
                </a:solidFill>
              </a:rPr>
              <a:t>)</a:t>
            </a:r>
          </a:p>
          <a:p>
            <a:r>
              <a:rPr lang="en-US" dirty="0"/>
              <a:t>To change the value of items within a specific range, define a list with the new values, and refer to the range of index numbers where you want to insert the new values:</a:t>
            </a:r>
          </a:p>
          <a:p>
            <a:pPr marL="2483000" lvl="7" indent="0">
              <a:buNone/>
            </a:pPr>
            <a:r>
              <a:rPr lang="en-US" sz="1200" dirty="0" err="1">
                <a:solidFill>
                  <a:srgbClr val="F6782A"/>
                </a:solidFill>
              </a:rPr>
              <a:t>thislist</a:t>
            </a:r>
            <a:r>
              <a:rPr lang="en-US" sz="1200" dirty="0">
                <a:solidFill>
                  <a:srgbClr val="F6782A"/>
                </a:solidFill>
              </a:rPr>
              <a:t> = ["apple", "banana", "cherry", "orange", "kiwi", "mango"]</a:t>
            </a:r>
          </a:p>
          <a:p>
            <a:pPr marL="2483000" lvl="7" indent="0">
              <a:buNone/>
            </a:pPr>
            <a:r>
              <a:rPr lang="en-US" sz="1200" dirty="0" err="1">
                <a:solidFill>
                  <a:srgbClr val="F6782A"/>
                </a:solidFill>
              </a:rPr>
              <a:t>thislist</a:t>
            </a:r>
            <a:r>
              <a:rPr lang="en-US" sz="1200" dirty="0">
                <a:solidFill>
                  <a:srgbClr val="F6782A"/>
                </a:solidFill>
              </a:rPr>
              <a:t>[1:3] = ["blackcurrant", "watermelon"]</a:t>
            </a:r>
          </a:p>
          <a:p>
            <a:pPr marL="2483000" lvl="7" indent="0">
              <a:buNone/>
            </a:pPr>
            <a:r>
              <a:rPr lang="en-US" sz="1200" dirty="0">
                <a:solidFill>
                  <a:srgbClr val="F6782A"/>
                </a:solidFill>
              </a:rPr>
              <a:t>print(</a:t>
            </a:r>
            <a:r>
              <a:rPr lang="en-US" sz="1200" dirty="0" err="1">
                <a:solidFill>
                  <a:srgbClr val="F6782A"/>
                </a:solidFill>
              </a:rPr>
              <a:t>thislist</a:t>
            </a:r>
            <a:r>
              <a:rPr lang="en-US" sz="1200" dirty="0">
                <a:solidFill>
                  <a:srgbClr val="F6782A"/>
                </a:solidFill>
              </a:rPr>
              <a:t>)</a:t>
            </a:r>
          </a:p>
          <a:p>
            <a:r>
              <a:rPr lang="en-US" dirty="0"/>
              <a:t>To insert a new list item, without replacing any of the existing values, we can use the insert() method.</a:t>
            </a:r>
          </a:p>
          <a:p>
            <a:pPr marL="2483000" lvl="7" indent="0">
              <a:buNone/>
            </a:pPr>
            <a:r>
              <a:rPr lang="en-US" sz="1300" dirty="0" err="1">
                <a:solidFill>
                  <a:srgbClr val="F6782A"/>
                </a:solidFill>
              </a:rPr>
              <a:t>thislist</a:t>
            </a:r>
            <a:r>
              <a:rPr lang="en-US" sz="1300" dirty="0">
                <a:solidFill>
                  <a:srgbClr val="F6782A"/>
                </a:solidFill>
              </a:rPr>
              <a:t> = ["apple", "banana", "cherry"]</a:t>
            </a:r>
          </a:p>
          <a:p>
            <a:pPr marL="2483000" lvl="7" indent="0">
              <a:buNone/>
            </a:pPr>
            <a:r>
              <a:rPr lang="en-US" sz="1300" dirty="0" err="1">
                <a:solidFill>
                  <a:srgbClr val="F6782A"/>
                </a:solidFill>
              </a:rPr>
              <a:t>thislist.insert</a:t>
            </a:r>
            <a:r>
              <a:rPr lang="en-US" sz="1300" dirty="0">
                <a:solidFill>
                  <a:srgbClr val="F6782A"/>
                </a:solidFill>
              </a:rPr>
              <a:t>(2, "watermelon")</a:t>
            </a:r>
          </a:p>
          <a:p>
            <a:pPr marL="2483000" lvl="7" indent="0">
              <a:buNone/>
            </a:pPr>
            <a:r>
              <a:rPr lang="en-US" sz="1300" dirty="0">
                <a:solidFill>
                  <a:srgbClr val="F6782A"/>
                </a:solidFill>
              </a:rPr>
              <a:t>print(</a:t>
            </a:r>
            <a:r>
              <a:rPr lang="en-US" sz="1300" dirty="0" err="1">
                <a:solidFill>
                  <a:srgbClr val="F6782A"/>
                </a:solidFill>
              </a:rPr>
              <a:t>thislist</a:t>
            </a:r>
            <a:r>
              <a:rPr lang="en-US" sz="1300" dirty="0">
                <a:solidFill>
                  <a:srgbClr val="F6782A"/>
                </a:solidFill>
              </a:rPr>
              <a:t>)</a:t>
            </a:r>
          </a:p>
        </p:txBody>
      </p:sp>
    </p:spTree>
    <p:extLst>
      <p:ext uri="{BB962C8B-B14F-4D97-AF65-F5344CB8AC3E}">
        <p14:creationId xmlns:p14="http://schemas.microsoft.com/office/powerpoint/2010/main" val="2071077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8D37-F3C5-4000-808C-8BE3BD16C52C}"/>
              </a:ext>
            </a:extLst>
          </p:cNvPr>
          <p:cNvSpPr>
            <a:spLocks noGrp="1"/>
          </p:cNvSpPr>
          <p:nvPr>
            <p:ph type="title"/>
          </p:nvPr>
        </p:nvSpPr>
        <p:spPr/>
        <p:txBody>
          <a:bodyPr/>
          <a:lstStyle/>
          <a:p>
            <a:pPr algn="l"/>
            <a:r>
              <a:rPr lang="en-US" dirty="0"/>
              <a:t>ADD LIST ITEMS</a:t>
            </a:r>
          </a:p>
        </p:txBody>
      </p:sp>
      <p:sp>
        <p:nvSpPr>
          <p:cNvPr id="3" name="Content Placeholder 2">
            <a:extLst>
              <a:ext uri="{FF2B5EF4-FFF2-40B4-BE49-F238E27FC236}">
                <a16:creationId xmlns:a16="http://schemas.microsoft.com/office/drawing/2014/main" id="{2B656200-B419-424E-9E42-5EE3C0338DC3}"/>
              </a:ext>
            </a:extLst>
          </p:cNvPr>
          <p:cNvSpPr>
            <a:spLocks noGrp="1"/>
          </p:cNvSpPr>
          <p:nvPr>
            <p:ph idx="1"/>
          </p:nvPr>
        </p:nvSpPr>
        <p:spPr/>
        <p:txBody>
          <a:bodyPr>
            <a:normAutofit fontScale="92500" lnSpcReduction="10000"/>
          </a:bodyPr>
          <a:lstStyle/>
          <a:p>
            <a:r>
              <a:rPr lang="en-US" dirty="0"/>
              <a:t>To add an item to the end of the list, use the </a:t>
            </a:r>
            <a:r>
              <a:rPr lang="en-US" dirty="0">
                <a:solidFill>
                  <a:srgbClr val="00B0F0"/>
                </a:solidFill>
              </a:rPr>
              <a:t>append() </a:t>
            </a:r>
            <a:r>
              <a:rPr lang="en-US" dirty="0"/>
              <a:t>method.</a:t>
            </a:r>
          </a:p>
          <a:p>
            <a:pPr marL="2800200" lvl="8" indent="0">
              <a:buNone/>
            </a:pPr>
            <a:r>
              <a:rPr lang="en-US" sz="1200" dirty="0" err="1">
                <a:solidFill>
                  <a:srgbClr val="F6782A"/>
                </a:solidFill>
              </a:rPr>
              <a:t>thislist</a:t>
            </a:r>
            <a:r>
              <a:rPr lang="en-US" sz="1200" dirty="0">
                <a:solidFill>
                  <a:srgbClr val="F6782A"/>
                </a:solidFill>
              </a:rPr>
              <a:t> = ["apple", "banana", "cherry"]</a:t>
            </a:r>
          </a:p>
          <a:p>
            <a:pPr marL="2800200" lvl="8" indent="0">
              <a:buNone/>
            </a:pPr>
            <a:r>
              <a:rPr lang="en-US" sz="1200" dirty="0" err="1">
                <a:solidFill>
                  <a:srgbClr val="F6782A"/>
                </a:solidFill>
              </a:rPr>
              <a:t>thislist.append</a:t>
            </a:r>
            <a:r>
              <a:rPr lang="en-US" sz="1200" dirty="0">
                <a:solidFill>
                  <a:srgbClr val="F6782A"/>
                </a:solidFill>
              </a:rPr>
              <a:t>("orange")</a:t>
            </a:r>
          </a:p>
          <a:p>
            <a:pPr marL="2800200" lvl="8" indent="0">
              <a:buNone/>
            </a:pPr>
            <a:r>
              <a:rPr lang="en-US" sz="1200" dirty="0">
                <a:solidFill>
                  <a:srgbClr val="F6782A"/>
                </a:solidFill>
              </a:rPr>
              <a:t>print(</a:t>
            </a:r>
            <a:r>
              <a:rPr lang="en-US" sz="1200" dirty="0" err="1">
                <a:solidFill>
                  <a:srgbClr val="F6782A"/>
                </a:solidFill>
              </a:rPr>
              <a:t>thislist</a:t>
            </a:r>
            <a:r>
              <a:rPr lang="en-US" sz="1200" dirty="0">
                <a:solidFill>
                  <a:srgbClr val="F6782A"/>
                </a:solidFill>
              </a:rPr>
              <a:t>)</a:t>
            </a:r>
          </a:p>
          <a:p>
            <a:r>
              <a:rPr lang="en-US" dirty="0"/>
              <a:t>To insert a list item at a specified index, use the </a:t>
            </a:r>
            <a:r>
              <a:rPr lang="en-US" dirty="0">
                <a:solidFill>
                  <a:srgbClr val="00B0F0"/>
                </a:solidFill>
              </a:rPr>
              <a:t>insert() </a:t>
            </a:r>
            <a:r>
              <a:rPr lang="en-US" dirty="0"/>
              <a:t>method.</a:t>
            </a:r>
          </a:p>
          <a:p>
            <a:pPr marL="2800200" lvl="8" indent="0">
              <a:buNone/>
            </a:pPr>
            <a:r>
              <a:rPr lang="en-US" sz="1200" dirty="0" err="1">
                <a:solidFill>
                  <a:srgbClr val="F6782A"/>
                </a:solidFill>
              </a:rPr>
              <a:t>thislist</a:t>
            </a:r>
            <a:r>
              <a:rPr lang="en-US" sz="1200" dirty="0">
                <a:solidFill>
                  <a:srgbClr val="F6782A"/>
                </a:solidFill>
              </a:rPr>
              <a:t> = ["apple", "banana", "cherry"]</a:t>
            </a:r>
          </a:p>
          <a:p>
            <a:pPr marL="2800200" lvl="8" indent="0">
              <a:buNone/>
            </a:pPr>
            <a:r>
              <a:rPr lang="en-US" sz="1200" dirty="0" err="1">
                <a:solidFill>
                  <a:srgbClr val="F6782A"/>
                </a:solidFill>
              </a:rPr>
              <a:t>thislist.insert</a:t>
            </a:r>
            <a:r>
              <a:rPr lang="en-US" sz="1200" dirty="0">
                <a:solidFill>
                  <a:srgbClr val="F6782A"/>
                </a:solidFill>
              </a:rPr>
              <a:t>(1, "orange")</a:t>
            </a:r>
          </a:p>
          <a:p>
            <a:pPr marL="2800200" lvl="8" indent="0">
              <a:buNone/>
            </a:pPr>
            <a:r>
              <a:rPr lang="en-US" sz="1200" dirty="0">
                <a:solidFill>
                  <a:srgbClr val="F6782A"/>
                </a:solidFill>
              </a:rPr>
              <a:t>print(</a:t>
            </a:r>
            <a:r>
              <a:rPr lang="en-US" sz="1200" dirty="0" err="1">
                <a:solidFill>
                  <a:srgbClr val="F6782A"/>
                </a:solidFill>
              </a:rPr>
              <a:t>thislist</a:t>
            </a:r>
            <a:r>
              <a:rPr lang="en-US" sz="1200" dirty="0">
                <a:solidFill>
                  <a:srgbClr val="F6782A"/>
                </a:solidFill>
              </a:rPr>
              <a:t>)</a:t>
            </a:r>
          </a:p>
          <a:p>
            <a:r>
              <a:rPr lang="en-US" dirty="0"/>
              <a:t>To append elements from another list to the current list, use the </a:t>
            </a:r>
            <a:r>
              <a:rPr lang="en-US" dirty="0">
                <a:solidFill>
                  <a:srgbClr val="00B0F0"/>
                </a:solidFill>
              </a:rPr>
              <a:t>extend() </a:t>
            </a:r>
            <a:r>
              <a:rPr lang="en-US" dirty="0"/>
              <a:t>method.</a:t>
            </a:r>
          </a:p>
          <a:p>
            <a:pPr marL="2800200" lvl="8" indent="0">
              <a:buNone/>
            </a:pPr>
            <a:r>
              <a:rPr lang="en-US" sz="1300" dirty="0" err="1">
                <a:solidFill>
                  <a:srgbClr val="F6782A"/>
                </a:solidFill>
              </a:rPr>
              <a:t>thislist</a:t>
            </a:r>
            <a:r>
              <a:rPr lang="en-US" sz="1300" dirty="0">
                <a:solidFill>
                  <a:srgbClr val="F6782A"/>
                </a:solidFill>
              </a:rPr>
              <a:t> = ["apple", "banana", "cherry"]</a:t>
            </a:r>
          </a:p>
          <a:p>
            <a:pPr marL="2800200" lvl="8" indent="0">
              <a:buNone/>
            </a:pPr>
            <a:r>
              <a:rPr lang="en-US" sz="1300" dirty="0">
                <a:solidFill>
                  <a:srgbClr val="F6782A"/>
                </a:solidFill>
              </a:rPr>
              <a:t>tropical = ["mango", "pineapple", "papaya"]</a:t>
            </a:r>
          </a:p>
          <a:p>
            <a:pPr marL="2800200" lvl="8" indent="0">
              <a:buNone/>
            </a:pPr>
            <a:r>
              <a:rPr lang="en-US" sz="1300" dirty="0" err="1">
                <a:solidFill>
                  <a:srgbClr val="F6782A"/>
                </a:solidFill>
              </a:rPr>
              <a:t>thislist.extend</a:t>
            </a:r>
            <a:r>
              <a:rPr lang="en-US" sz="1300" dirty="0">
                <a:solidFill>
                  <a:srgbClr val="F6782A"/>
                </a:solidFill>
              </a:rPr>
              <a:t>(tropical)</a:t>
            </a:r>
          </a:p>
          <a:p>
            <a:pPr marL="2800200" lvl="8" indent="0">
              <a:buNone/>
            </a:pPr>
            <a:r>
              <a:rPr lang="en-US" sz="1300" dirty="0">
                <a:solidFill>
                  <a:srgbClr val="F6782A"/>
                </a:solidFill>
              </a:rPr>
              <a:t>print(</a:t>
            </a:r>
            <a:r>
              <a:rPr lang="en-US" sz="1300" dirty="0" err="1">
                <a:solidFill>
                  <a:srgbClr val="F6782A"/>
                </a:solidFill>
              </a:rPr>
              <a:t>thislist</a:t>
            </a:r>
            <a:r>
              <a:rPr lang="en-US" sz="1300" dirty="0">
                <a:solidFill>
                  <a:srgbClr val="F6782A"/>
                </a:solidFill>
              </a:rPr>
              <a:t>)</a:t>
            </a:r>
          </a:p>
        </p:txBody>
      </p:sp>
    </p:spTree>
    <p:extLst>
      <p:ext uri="{BB962C8B-B14F-4D97-AF65-F5344CB8AC3E}">
        <p14:creationId xmlns:p14="http://schemas.microsoft.com/office/powerpoint/2010/main" val="1613620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D962-0519-49C6-9F82-1FD285AA6633}"/>
              </a:ext>
            </a:extLst>
          </p:cNvPr>
          <p:cNvSpPr>
            <a:spLocks noGrp="1"/>
          </p:cNvSpPr>
          <p:nvPr>
            <p:ph type="title"/>
          </p:nvPr>
        </p:nvSpPr>
        <p:spPr/>
        <p:txBody>
          <a:bodyPr/>
          <a:lstStyle/>
          <a:p>
            <a:pPr algn="l"/>
            <a:r>
              <a:rPr lang="en-US" dirty="0"/>
              <a:t>REMOVE LIST ITEMS</a:t>
            </a:r>
          </a:p>
        </p:txBody>
      </p:sp>
      <p:sp>
        <p:nvSpPr>
          <p:cNvPr id="3" name="Content Placeholder 2">
            <a:extLst>
              <a:ext uri="{FF2B5EF4-FFF2-40B4-BE49-F238E27FC236}">
                <a16:creationId xmlns:a16="http://schemas.microsoft.com/office/drawing/2014/main" id="{B49F24A0-5347-4B59-8C4D-44BA8F0F4FB6}"/>
              </a:ext>
            </a:extLst>
          </p:cNvPr>
          <p:cNvSpPr>
            <a:spLocks noGrp="1"/>
          </p:cNvSpPr>
          <p:nvPr>
            <p:ph idx="1"/>
          </p:nvPr>
        </p:nvSpPr>
        <p:spPr/>
        <p:txBody>
          <a:bodyPr>
            <a:normAutofit fontScale="92500" lnSpcReduction="20000"/>
          </a:bodyPr>
          <a:lstStyle/>
          <a:p>
            <a:r>
              <a:rPr lang="en-US" dirty="0"/>
              <a:t>The </a:t>
            </a:r>
            <a:r>
              <a:rPr lang="en-US" dirty="0">
                <a:solidFill>
                  <a:srgbClr val="00B0F0"/>
                </a:solidFill>
              </a:rPr>
              <a:t>remove() </a:t>
            </a:r>
            <a:r>
              <a:rPr lang="en-US" dirty="0"/>
              <a:t>method removes the specified item.</a:t>
            </a:r>
          </a:p>
          <a:p>
            <a:pPr marL="2483000" lvl="7" indent="0">
              <a:buNone/>
            </a:pPr>
            <a:r>
              <a:rPr lang="en-US" sz="1700" dirty="0" err="1">
                <a:solidFill>
                  <a:srgbClr val="F6782A"/>
                </a:solidFill>
              </a:rPr>
              <a:t>thislist</a:t>
            </a:r>
            <a:r>
              <a:rPr lang="en-US" sz="1700" dirty="0">
                <a:solidFill>
                  <a:srgbClr val="F6782A"/>
                </a:solidFill>
              </a:rPr>
              <a:t> = ["apple", "banana", "cherry"]</a:t>
            </a:r>
          </a:p>
          <a:p>
            <a:pPr marL="2483000" lvl="7" indent="0">
              <a:buNone/>
            </a:pPr>
            <a:r>
              <a:rPr lang="en-US" sz="1700" dirty="0" err="1">
                <a:solidFill>
                  <a:srgbClr val="F6782A"/>
                </a:solidFill>
              </a:rPr>
              <a:t>thislist.remove</a:t>
            </a:r>
            <a:r>
              <a:rPr lang="en-US" sz="1700" dirty="0">
                <a:solidFill>
                  <a:srgbClr val="F6782A"/>
                </a:solidFill>
              </a:rPr>
              <a:t>("banana")</a:t>
            </a:r>
          </a:p>
          <a:p>
            <a:pPr marL="2483000" lvl="7" indent="0">
              <a:buNone/>
            </a:pPr>
            <a:r>
              <a:rPr lang="en-US" sz="1700" dirty="0">
                <a:solidFill>
                  <a:srgbClr val="F6782A"/>
                </a:solidFill>
              </a:rPr>
              <a:t>print(</a:t>
            </a:r>
            <a:r>
              <a:rPr lang="en-US" sz="1700" dirty="0" err="1">
                <a:solidFill>
                  <a:srgbClr val="F6782A"/>
                </a:solidFill>
              </a:rPr>
              <a:t>thislist</a:t>
            </a:r>
            <a:r>
              <a:rPr lang="en-US" sz="1700" dirty="0">
                <a:solidFill>
                  <a:srgbClr val="F6782A"/>
                </a:solidFill>
              </a:rPr>
              <a:t>)</a:t>
            </a:r>
            <a:endParaRPr lang="en-US" dirty="0"/>
          </a:p>
          <a:p>
            <a:r>
              <a:rPr lang="en-US" dirty="0"/>
              <a:t>The </a:t>
            </a:r>
            <a:r>
              <a:rPr lang="en-US" dirty="0">
                <a:solidFill>
                  <a:srgbClr val="00B0F0"/>
                </a:solidFill>
              </a:rPr>
              <a:t>pop() </a:t>
            </a:r>
            <a:r>
              <a:rPr lang="en-US" dirty="0"/>
              <a:t>method removes the specified index.</a:t>
            </a:r>
          </a:p>
          <a:p>
            <a:pPr marL="2483000" lvl="7" indent="0">
              <a:buNone/>
            </a:pPr>
            <a:r>
              <a:rPr lang="en-US" sz="1700" dirty="0" err="1">
                <a:solidFill>
                  <a:srgbClr val="F6782A"/>
                </a:solidFill>
              </a:rPr>
              <a:t>thislist</a:t>
            </a:r>
            <a:r>
              <a:rPr lang="en-US" sz="1700" dirty="0">
                <a:solidFill>
                  <a:srgbClr val="F6782A"/>
                </a:solidFill>
              </a:rPr>
              <a:t> = ["apple", "banana", "cherry"]</a:t>
            </a:r>
          </a:p>
          <a:p>
            <a:pPr marL="2483000" lvl="7" indent="0">
              <a:buNone/>
            </a:pPr>
            <a:r>
              <a:rPr lang="en-US" sz="1700" dirty="0" err="1">
                <a:solidFill>
                  <a:srgbClr val="F6782A"/>
                </a:solidFill>
              </a:rPr>
              <a:t>thislist.pop</a:t>
            </a:r>
            <a:r>
              <a:rPr lang="en-US" sz="1700" dirty="0">
                <a:solidFill>
                  <a:srgbClr val="F6782A"/>
                </a:solidFill>
              </a:rPr>
              <a:t>(1)</a:t>
            </a:r>
          </a:p>
          <a:p>
            <a:pPr marL="2483000" lvl="7" indent="0">
              <a:buNone/>
            </a:pPr>
            <a:r>
              <a:rPr lang="en-US" sz="1700" dirty="0">
                <a:solidFill>
                  <a:srgbClr val="F6782A"/>
                </a:solidFill>
              </a:rPr>
              <a:t>print(</a:t>
            </a:r>
            <a:r>
              <a:rPr lang="en-US" sz="1700" dirty="0" err="1">
                <a:solidFill>
                  <a:srgbClr val="F6782A"/>
                </a:solidFill>
              </a:rPr>
              <a:t>thislist</a:t>
            </a:r>
            <a:r>
              <a:rPr lang="en-US" sz="1700" dirty="0">
                <a:solidFill>
                  <a:srgbClr val="F6782A"/>
                </a:solidFill>
              </a:rPr>
              <a:t>)</a:t>
            </a:r>
            <a:endParaRPr lang="en-US" dirty="0"/>
          </a:p>
          <a:p>
            <a:r>
              <a:rPr lang="en-US" dirty="0"/>
              <a:t>The </a:t>
            </a:r>
            <a:r>
              <a:rPr lang="en-US" dirty="0">
                <a:solidFill>
                  <a:srgbClr val="00B0F0"/>
                </a:solidFill>
              </a:rPr>
              <a:t>clear() </a:t>
            </a:r>
            <a:r>
              <a:rPr lang="en-US" dirty="0"/>
              <a:t>method empties the list.</a:t>
            </a:r>
          </a:p>
          <a:p>
            <a:pPr marL="2483000" lvl="7" indent="0">
              <a:buNone/>
            </a:pPr>
            <a:r>
              <a:rPr lang="en-US" dirty="0" err="1">
                <a:solidFill>
                  <a:srgbClr val="F6782A"/>
                </a:solidFill>
              </a:rPr>
              <a:t>thislist</a:t>
            </a:r>
            <a:r>
              <a:rPr lang="en-US" dirty="0">
                <a:solidFill>
                  <a:srgbClr val="F6782A"/>
                </a:solidFill>
              </a:rPr>
              <a:t> = ["apple", "banana", "cherry"]</a:t>
            </a:r>
          </a:p>
          <a:p>
            <a:pPr marL="2483000" lvl="7" indent="0">
              <a:buNone/>
            </a:pPr>
            <a:r>
              <a:rPr lang="en-US" dirty="0" err="1">
                <a:solidFill>
                  <a:srgbClr val="F6782A"/>
                </a:solidFill>
              </a:rPr>
              <a:t>thislist.clear</a:t>
            </a:r>
            <a:r>
              <a:rPr lang="en-US" dirty="0">
                <a:solidFill>
                  <a:srgbClr val="F6782A"/>
                </a:solidFill>
              </a:rPr>
              <a:t>()</a:t>
            </a:r>
          </a:p>
          <a:p>
            <a:pPr marL="2483000" lvl="7" indent="0">
              <a:buNone/>
            </a:pPr>
            <a:r>
              <a:rPr lang="en-US" dirty="0">
                <a:solidFill>
                  <a:srgbClr val="F6782A"/>
                </a:solidFill>
              </a:rPr>
              <a:t>print(</a:t>
            </a:r>
            <a:r>
              <a:rPr lang="en-US" dirty="0" err="1">
                <a:solidFill>
                  <a:srgbClr val="F6782A"/>
                </a:solidFill>
              </a:rPr>
              <a:t>thislist</a:t>
            </a:r>
            <a:r>
              <a:rPr lang="en-US" dirty="0">
                <a:solidFill>
                  <a:srgbClr val="F6782A"/>
                </a:solidFill>
              </a:rPr>
              <a:t>)</a:t>
            </a:r>
          </a:p>
        </p:txBody>
      </p:sp>
    </p:spTree>
    <p:extLst>
      <p:ext uri="{BB962C8B-B14F-4D97-AF65-F5344CB8AC3E}">
        <p14:creationId xmlns:p14="http://schemas.microsoft.com/office/powerpoint/2010/main" val="2080053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E536-3847-4B7B-AC95-F129CECC3911}"/>
              </a:ext>
            </a:extLst>
          </p:cNvPr>
          <p:cNvSpPr>
            <a:spLocks noGrp="1"/>
          </p:cNvSpPr>
          <p:nvPr>
            <p:ph type="title"/>
          </p:nvPr>
        </p:nvSpPr>
        <p:spPr/>
        <p:txBody>
          <a:bodyPr/>
          <a:lstStyle/>
          <a:p>
            <a:pPr algn="l"/>
            <a:r>
              <a:rPr lang="en-US" dirty="0"/>
              <a:t>LOOP LISTS</a:t>
            </a:r>
          </a:p>
        </p:txBody>
      </p:sp>
      <p:sp>
        <p:nvSpPr>
          <p:cNvPr id="3" name="Content Placeholder 2">
            <a:extLst>
              <a:ext uri="{FF2B5EF4-FFF2-40B4-BE49-F238E27FC236}">
                <a16:creationId xmlns:a16="http://schemas.microsoft.com/office/drawing/2014/main" id="{3AD75F98-414D-4E98-8375-587E867F2CB6}"/>
              </a:ext>
            </a:extLst>
          </p:cNvPr>
          <p:cNvSpPr>
            <a:spLocks noGrp="1"/>
          </p:cNvSpPr>
          <p:nvPr>
            <p:ph idx="1"/>
          </p:nvPr>
        </p:nvSpPr>
        <p:spPr/>
        <p:txBody>
          <a:bodyPr>
            <a:normAutofit fontScale="77500" lnSpcReduction="20000"/>
          </a:bodyPr>
          <a:lstStyle/>
          <a:p>
            <a:r>
              <a:rPr lang="en-US" dirty="0"/>
              <a:t>You can loop through the list items by using a for loop</a:t>
            </a:r>
          </a:p>
          <a:p>
            <a:pPr marL="2095800" lvl="6" indent="0">
              <a:buNone/>
            </a:pPr>
            <a:r>
              <a:rPr lang="en-US" sz="2200" dirty="0" err="1">
                <a:solidFill>
                  <a:srgbClr val="F6782A"/>
                </a:solidFill>
              </a:rPr>
              <a:t>thislist</a:t>
            </a:r>
            <a:r>
              <a:rPr lang="en-US" sz="2200" dirty="0">
                <a:solidFill>
                  <a:srgbClr val="F6782A"/>
                </a:solidFill>
              </a:rPr>
              <a:t> = ["apple", "banana", "cherry"]</a:t>
            </a:r>
          </a:p>
          <a:p>
            <a:pPr marL="2095800" lvl="6" indent="0">
              <a:buNone/>
            </a:pPr>
            <a:r>
              <a:rPr lang="en-US" sz="2200" dirty="0">
                <a:solidFill>
                  <a:srgbClr val="F6782A"/>
                </a:solidFill>
              </a:rPr>
              <a:t>for x in </a:t>
            </a:r>
            <a:r>
              <a:rPr lang="en-US" sz="2200" dirty="0" err="1">
                <a:solidFill>
                  <a:srgbClr val="F6782A"/>
                </a:solidFill>
              </a:rPr>
              <a:t>thislist</a:t>
            </a:r>
            <a:r>
              <a:rPr lang="en-US" sz="2200" dirty="0">
                <a:solidFill>
                  <a:srgbClr val="F6782A"/>
                </a:solidFill>
              </a:rPr>
              <a:t>:</a:t>
            </a:r>
          </a:p>
          <a:p>
            <a:pPr marL="2095800" lvl="6" indent="0">
              <a:buNone/>
            </a:pPr>
            <a:r>
              <a:rPr lang="en-US" sz="2200" dirty="0">
                <a:solidFill>
                  <a:srgbClr val="F6782A"/>
                </a:solidFill>
              </a:rPr>
              <a:t>  print(x)</a:t>
            </a:r>
          </a:p>
          <a:p>
            <a:r>
              <a:rPr lang="en-US" dirty="0"/>
              <a:t>You can loop through the list items by using a while loop.</a:t>
            </a:r>
          </a:p>
          <a:p>
            <a:pPr marL="2095800" lvl="6" indent="0">
              <a:buNone/>
            </a:pPr>
            <a:r>
              <a:rPr lang="en-US" sz="1900" dirty="0" err="1">
                <a:solidFill>
                  <a:srgbClr val="F6782A"/>
                </a:solidFill>
              </a:rPr>
              <a:t>thislist</a:t>
            </a:r>
            <a:r>
              <a:rPr lang="en-US" sz="1900" dirty="0">
                <a:solidFill>
                  <a:srgbClr val="F6782A"/>
                </a:solidFill>
              </a:rPr>
              <a:t> = ["apple", "banana", "cherry"]</a:t>
            </a:r>
          </a:p>
          <a:p>
            <a:pPr marL="2095800" lvl="6" indent="0">
              <a:buNone/>
            </a:pPr>
            <a:r>
              <a:rPr lang="en-US" sz="1900" dirty="0" err="1">
                <a:solidFill>
                  <a:srgbClr val="F6782A"/>
                </a:solidFill>
              </a:rPr>
              <a:t>i</a:t>
            </a:r>
            <a:r>
              <a:rPr lang="en-US" sz="1900" dirty="0">
                <a:solidFill>
                  <a:srgbClr val="F6782A"/>
                </a:solidFill>
              </a:rPr>
              <a:t> = 0</a:t>
            </a:r>
          </a:p>
          <a:p>
            <a:pPr marL="2095800" lvl="6" indent="0">
              <a:buNone/>
            </a:pPr>
            <a:r>
              <a:rPr lang="en-US" sz="1900" dirty="0">
                <a:solidFill>
                  <a:srgbClr val="F6782A"/>
                </a:solidFill>
              </a:rPr>
              <a:t>while </a:t>
            </a:r>
            <a:r>
              <a:rPr lang="en-US" sz="1900" dirty="0" err="1">
                <a:solidFill>
                  <a:srgbClr val="F6782A"/>
                </a:solidFill>
              </a:rPr>
              <a:t>i</a:t>
            </a:r>
            <a:r>
              <a:rPr lang="en-US" sz="1900" dirty="0">
                <a:solidFill>
                  <a:srgbClr val="F6782A"/>
                </a:solidFill>
              </a:rPr>
              <a:t> &lt; </a:t>
            </a:r>
            <a:r>
              <a:rPr lang="en-US" sz="1900" dirty="0" err="1">
                <a:solidFill>
                  <a:srgbClr val="F6782A"/>
                </a:solidFill>
              </a:rPr>
              <a:t>len</a:t>
            </a:r>
            <a:r>
              <a:rPr lang="en-US" sz="1900" dirty="0">
                <a:solidFill>
                  <a:srgbClr val="F6782A"/>
                </a:solidFill>
              </a:rPr>
              <a:t>(</a:t>
            </a:r>
            <a:r>
              <a:rPr lang="en-US" sz="1900" dirty="0" err="1">
                <a:solidFill>
                  <a:srgbClr val="F6782A"/>
                </a:solidFill>
              </a:rPr>
              <a:t>thislist</a:t>
            </a:r>
            <a:r>
              <a:rPr lang="en-US" sz="1900" dirty="0">
                <a:solidFill>
                  <a:srgbClr val="F6782A"/>
                </a:solidFill>
              </a:rPr>
              <a:t>):</a:t>
            </a:r>
          </a:p>
          <a:p>
            <a:pPr marL="2095800" lvl="6" indent="0">
              <a:buNone/>
            </a:pPr>
            <a:r>
              <a:rPr lang="en-US" sz="1900" dirty="0">
                <a:solidFill>
                  <a:srgbClr val="F6782A"/>
                </a:solidFill>
              </a:rPr>
              <a:t>  print(</a:t>
            </a:r>
            <a:r>
              <a:rPr lang="en-US" sz="1900" dirty="0" err="1">
                <a:solidFill>
                  <a:srgbClr val="F6782A"/>
                </a:solidFill>
              </a:rPr>
              <a:t>thislist</a:t>
            </a:r>
            <a:r>
              <a:rPr lang="en-US" sz="1900" dirty="0">
                <a:solidFill>
                  <a:srgbClr val="F6782A"/>
                </a:solidFill>
              </a:rPr>
              <a:t>[</a:t>
            </a:r>
            <a:r>
              <a:rPr lang="en-US" sz="1900" dirty="0" err="1">
                <a:solidFill>
                  <a:srgbClr val="F6782A"/>
                </a:solidFill>
              </a:rPr>
              <a:t>i</a:t>
            </a:r>
            <a:r>
              <a:rPr lang="en-US" sz="1900" dirty="0">
                <a:solidFill>
                  <a:srgbClr val="F6782A"/>
                </a:solidFill>
              </a:rPr>
              <a:t>])</a:t>
            </a:r>
          </a:p>
          <a:p>
            <a:pPr marL="2095800" lvl="6" indent="0">
              <a:buNone/>
            </a:pPr>
            <a:r>
              <a:rPr lang="en-US" sz="1900" dirty="0">
                <a:solidFill>
                  <a:srgbClr val="F6782A"/>
                </a:solidFill>
              </a:rPr>
              <a:t>  </a:t>
            </a:r>
            <a:r>
              <a:rPr lang="en-US" sz="1900" dirty="0" err="1">
                <a:solidFill>
                  <a:srgbClr val="F6782A"/>
                </a:solidFill>
              </a:rPr>
              <a:t>i</a:t>
            </a:r>
            <a:r>
              <a:rPr lang="en-US" sz="1900" dirty="0">
                <a:solidFill>
                  <a:srgbClr val="F6782A"/>
                </a:solidFill>
              </a:rPr>
              <a:t> = </a:t>
            </a:r>
            <a:r>
              <a:rPr lang="en-US" sz="1900" dirty="0" err="1">
                <a:solidFill>
                  <a:srgbClr val="F6782A"/>
                </a:solidFill>
              </a:rPr>
              <a:t>i</a:t>
            </a:r>
            <a:r>
              <a:rPr lang="en-US" sz="1900" dirty="0">
                <a:solidFill>
                  <a:srgbClr val="F6782A"/>
                </a:solidFill>
              </a:rPr>
              <a:t> + 1</a:t>
            </a:r>
            <a:endParaRPr lang="en-US" sz="1900" dirty="0"/>
          </a:p>
          <a:p>
            <a:r>
              <a:rPr lang="en-US" dirty="0"/>
              <a:t>List Comprehension offers the shortest syntax for looping through lists</a:t>
            </a:r>
          </a:p>
          <a:p>
            <a:pPr marL="2173200" lvl="6" indent="0">
              <a:buNone/>
            </a:pPr>
            <a:r>
              <a:rPr lang="en-US" sz="1700" dirty="0" err="1">
                <a:solidFill>
                  <a:srgbClr val="F6782A"/>
                </a:solidFill>
              </a:rPr>
              <a:t>thislist</a:t>
            </a:r>
            <a:r>
              <a:rPr lang="en-US" sz="1700" dirty="0">
                <a:solidFill>
                  <a:srgbClr val="F6782A"/>
                </a:solidFill>
              </a:rPr>
              <a:t> = ["apple", "banana", "cherry"]</a:t>
            </a:r>
          </a:p>
          <a:p>
            <a:pPr marL="2173200" lvl="6" indent="0">
              <a:buNone/>
            </a:pPr>
            <a:r>
              <a:rPr lang="en-US" sz="1700" dirty="0">
                <a:solidFill>
                  <a:srgbClr val="F6782A"/>
                </a:solidFill>
              </a:rPr>
              <a:t>[print(x) for x in </a:t>
            </a:r>
            <a:r>
              <a:rPr lang="en-US" sz="1700" dirty="0" err="1">
                <a:solidFill>
                  <a:srgbClr val="F6782A"/>
                </a:solidFill>
              </a:rPr>
              <a:t>thislist</a:t>
            </a:r>
            <a:r>
              <a:rPr lang="en-US" sz="1700" dirty="0">
                <a:solidFill>
                  <a:srgbClr val="F6782A"/>
                </a:solidFill>
              </a:rPr>
              <a:t>] </a:t>
            </a:r>
          </a:p>
        </p:txBody>
      </p:sp>
    </p:spTree>
    <p:extLst>
      <p:ext uri="{BB962C8B-B14F-4D97-AF65-F5344CB8AC3E}">
        <p14:creationId xmlns:p14="http://schemas.microsoft.com/office/powerpoint/2010/main" val="1172691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AF1D-5221-4178-9F80-D9897DC1A51E}"/>
              </a:ext>
            </a:extLst>
          </p:cNvPr>
          <p:cNvSpPr>
            <a:spLocks noGrp="1"/>
          </p:cNvSpPr>
          <p:nvPr>
            <p:ph type="title"/>
          </p:nvPr>
        </p:nvSpPr>
        <p:spPr/>
        <p:txBody>
          <a:bodyPr/>
          <a:lstStyle/>
          <a:p>
            <a:pPr algn="l"/>
            <a:r>
              <a:rPr lang="en-US" dirty="0"/>
              <a:t>LIST COMPREHENSION</a:t>
            </a:r>
          </a:p>
        </p:txBody>
      </p:sp>
      <p:sp>
        <p:nvSpPr>
          <p:cNvPr id="3" name="Content Placeholder 2">
            <a:extLst>
              <a:ext uri="{FF2B5EF4-FFF2-40B4-BE49-F238E27FC236}">
                <a16:creationId xmlns:a16="http://schemas.microsoft.com/office/drawing/2014/main" id="{B0F8855B-A6F1-4B41-AACB-F980AA740B80}"/>
              </a:ext>
            </a:extLst>
          </p:cNvPr>
          <p:cNvSpPr>
            <a:spLocks noGrp="1"/>
          </p:cNvSpPr>
          <p:nvPr>
            <p:ph idx="1"/>
          </p:nvPr>
        </p:nvSpPr>
        <p:spPr/>
        <p:txBody>
          <a:bodyPr>
            <a:normAutofit fontScale="92500" lnSpcReduction="10000"/>
          </a:bodyPr>
          <a:lstStyle/>
          <a:p>
            <a:r>
              <a:rPr lang="en-US" dirty="0"/>
              <a:t>List comprehension offers a shorter syntax when you want to create a new list based on the values of an existing list.</a:t>
            </a:r>
          </a:p>
          <a:p>
            <a:pPr marL="36900" indent="0">
              <a:buNone/>
            </a:pPr>
            <a:r>
              <a:rPr lang="en-US" dirty="0"/>
              <a:t>Using for loop,</a:t>
            </a:r>
          </a:p>
          <a:p>
            <a:pPr marL="1080000" lvl="3" indent="0">
              <a:buNone/>
            </a:pPr>
            <a:r>
              <a:rPr lang="en-US" dirty="0">
                <a:solidFill>
                  <a:srgbClr val="F6782A"/>
                </a:solidFill>
              </a:rPr>
              <a:t>fruits = ["apple", "banana", "cherry", "kiwi", "mango"]</a:t>
            </a:r>
          </a:p>
          <a:p>
            <a:pPr marL="1080000" lvl="3" indent="0">
              <a:buNone/>
            </a:pPr>
            <a:r>
              <a:rPr lang="en-US" dirty="0" err="1">
                <a:solidFill>
                  <a:srgbClr val="F6782A"/>
                </a:solidFill>
              </a:rPr>
              <a:t>newlist</a:t>
            </a:r>
            <a:r>
              <a:rPr lang="en-US" dirty="0">
                <a:solidFill>
                  <a:srgbClr val="F6782A"/>
                </a:solidFill>
              </a:rPr>
              <a:t> = []</a:t>
            </a:r>
          </a:p>
          <a:p>
            <a:pPr marL="1080000" lvl="3" indent="0">
              <a:buNone/>
            </a:pPr>
            <a:r>
              <a:rPr lang="en-US" dirty="0">
                <a:solidFill>
                  <a:srgbClr val="F6782A"/>
                </a:solidFill>
              </a:rPr>
              <a:t>for x in fruits:</a:t>
            </a:r>
          </a:p>
          <a:p>
            <a:pPr marL="1080000" lvl="3" indent="0">
              <a:buNone/>
            </a:pPr>
            <a:r>
              <a:rPr lang="en-US" dirty="0">
                <a:solidFill>
                  <a:srgbClr val="F6782A"/>
                </a:solidFill>
              </a:rPr>
              <a:t>  if "a" in x:</a:t>
            </a:r>
          </a:p>
          <a:p>
            <a:pPr marL="1080000" lvl="3" indent="0">
              <a:buNone/>
            </a:pPr>
            <a:r>
              <a:rPr lang="en-US" dirty="0">
                <a:solidFill>
                  <a:srgbClr val="F6782A"/>
                </a:solidFill>
              </a:rPr>
              <a:t>    </a:t>
            </a:r>
            <a:r>
              <a:rPr lang="en-US" dirty="0" err="1">
                <a:solidFill>
                  <a:srgbClr val="F6782A"/>
                </a:solidFill>
              </a:rPr>
              <a:t>newlist.append</a:t>
            </a:r>
            <a:r>
              <a:rPr lang="en-US" dirty="0">
                <a:solidFill>
                  <a:srgbClr val="F6782A"/>
                </a:solidFill>
              </a:rPr>
              <a:t>(x)</a:t>
            </a:r>
          </a:p>
          <a:p>
            <a:pPr marL="1080000" lvl="3" indent="0">
              <a:buNone/>
            </a:pPr>
            <a:r>
              <a:rPr lang="en-US" dirty="0">
                <a:solidFill>
                  <a:srgbClr val="F6782A"/>
                </a:solidFill>
              </a:rPr>
              <a:t>print(</a:t>
            </a:r>
            <a:r>
              <a:rPr lang="en-US" dirty="0" err="1">
                <a:solidFill>
                  <a:srgbClr val="F6782A"/>
                </a:solidFill>
              </a:rPr>
              <a:t>newlist</a:t>
            </a:r>
            <a:r>
              <a:rPr lang="en-US" dirty="0">
                <a:solidFill>
                  <a:srgbClr val="F6782A"/>
                </a:solidFill>
              </a:rPr>
              <a:t>)</a:t>
            </a:r>
            <a:endParaRPr lang="en-US" dirty="0"/>
          </a:p>
          <a:p>
            <a:pPr marL="36900" indent="0">
              <a:buNone/>
            </a:pPr>
            <a:r>
              <a:rPr lang="en-US" dirty="0"/>
              <a:t>Using List comprehension,</a:t>
            </a:r>
          </a:p>
          <a:p>
            <a:pPr marL="1080000" lvl="3" indent="0">
              <a:buNone/>
            </a:pPr>
            <a:r>
              <a:rPr lang="en-US" dirty="0">
                <a:solidFill>
                  <a:srgbClr val="F6782A"/>
                </a:solidFill>
              </a:rPr>
              <a:t>fruits = ["apple", "banana", "cherry", "kiwi", "mango"]</a:t>
            </a:r>
          </a:p>
          <a:p>
            <a:pPr marL="1080000" lvl="3" indent="0">
              <a:buNone/>
            </a:pPr>
            <a:r>
              <a:rPr lang="en-US" dirty="0" err="1">
                <a:solidFill>
                  <a:srgbClr val="F6782A"/>
                </a:solidFill>
              </a:rPr>
              <a:t>newlist</a:t>
            </a:r>
            <a:r>
              <a:rPr lang="en-US" dirty="0">
                <a:solidFill>
                  <a:srgbClr val="F6782A"/>
                </a:solidFill>
              </a:rPr>
              <a:t> = [x for x in fruits if "a" in x]</a:t>
            </a:r>
          </a:p>
          <a:p>
            <a:pPr marL="1080000" lvl="3" indent="0">
              <a:buNone/>
            </a:pPr>
            <a:r>
              <a:rPr lang="en-US" dirty="0">
                <a:solidFill>
                  <a:srgbClr val="F6782A"/>
                </a:solidFill>
              </a:rPr>
              <a:t>print(</a:t>
            </a:r>
            <a:r>
              <a:rPr lang="en-US" dirty="0" err="1">
                <a:solidFill>
                  <a:srgbClr val="F6782A"/>
                </a:solidFill>
              </a:rPr>
              <a:t>newlist</a:t>
            </a:r>
            <a:r>
              <a:rPr lang="en-US" dirty="0">
                <a:solidFill>
                  <a:srgbClr val="F6782A"/>
                </a:solidFill>
              </a:rPr>
              <a:t>)</a:t>
            </a:r>
          </a:p>
        </p:txBody>
      </p:sp>
    </p:spTree>
    <p:extLst>
      <p:ext uri="{BB962C8B-B14F-4D97-AF65-F5344CB8AC3E}">
        <p14:creationId xmlns:p14="http://schemas.microsoft.com/office/powerpoint/2010/main" val="3034309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280F-B8F2-4FE6-96E3-096306623128}"/>
              </a:ext>
            </a:extLst>
          </p:cNvPr>
          <p:cNvSpPr>
            <a:spLocks noGrp="1"/>
          </p:cNvSpPr>
          <p:nvPr>
            <p:ph type="title"/>
          </p:nvPr>
        </p:nvSpPr>
        <p:spPr/>
        <p:txBody>
          <a:bodyPr/>
          <a:lstStyle/>
          <a:p>
            <a:pPr algn="l"/>
            <a:r>
              <a:rPr lang="en-US" dirty="0"/>
              <a:t>SORT LISTS</a:t>
            </a:r>
          </a:p>
        </p:txBody>
      </p:sp>
      <p:sp>
        <p:nvSpPr>
          <p:cNvPr id="3" name="Content Placeholder 2">
            <a:extLst>
              <a:ext uri="{FF2B5EF4-FFF2-40B4-BE49-F238E27FC236}">
                <a16:creationId xmlns:a16="http://schemas.microsoft.com/office/drawing/2014/main" id="{EC41E7C6-588B-420D-A806-042FC1D20D16}"/>
              </a:ext>
            </a:extLst>
          </p:cNvPr>
          <p:cNvSpPr>
            <a:spLocks noGrp="1"/>
          </p:cNvSpPr>
          <p:nvPr>
            <p:ph idx="1"/>
          </p:nvPr>
        </p:nvSpPr>
        <p:spPr/>
        <p:txBody>
          <a:bodyPr/>
          <a:lstStyle/>
          <a:p>
            <a:r>
              <a:rPr lang="en-US" dirty="0"/>
              <a:t>List objects have a sort() method that will sort the list alphanumerically, ascending, by default.</a:t>
            </a:r>
          </a:p>
          <a:p>
            <a:r>
              <a:rPr lang="en-US" dirty="0"/>
              <a:t>To sort descending, use the keyword argument reverse = True</a:t>
            </a:r>
          </a:p>
          <a:p>
            <a:r>
              <a:rPr lang="en-US" dirty="0"/>
              <a:t>By default the sort() method is case sensitive.</a:t>
            </a:r>
          </a:p>
          <a:p>
            <a:r>
              <a:rPr lang="en-US" dirty="0"/>
              <a:t>The reverse() method reverses the current sorting order of the elements</a:t>
            </a:r>
          </a:p>
        </p:txBody>
      </p:sp>
    </p:spTree>
    <p:extLst>
      <p:ext uri="{BB962C8B-B14F-4D97-AF65-F5344CB8AC3E}">
        <p14:creationId xmlns:p14="http://schemas.microsoft.com/office/powerpoint/2010/main" val="207275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6BC4-E93F-402B-AAE0-E816B8166E77}"/>
              </a:ext>
            </a:extLst>
          </p:cNvPr>
          <p:cNvSpPr>
            <a:spLocks noGrp="1"/>
          </p:cNvSpPr>
          <p:nvPr>
            <p:ph type="title"/>
          </p:nvPr>
        </p:nvSpPr>
        <p:spPr/>
        <p:txBody>
          <a:bodyPr>
            <a:normAutofit fontScale="90000"/>
          </a:bodyPr>
          <a:lstStyle/>
          <a:p>
            <a:pPr algn="l"/>
            <a:r>
              <a:rPr lang="en-US" dirty="0">
                <a:solidFill>
                  <a:srgbClr val="F6782A"/>
                </a:solidFill>
              </a:rPr>
              <a:t>TYPES OF PROGRAMMING LANGUAGE:</a:t>
            </a:r>
          </a:p>
        </p:txBody>
      </p:sp>
      <p:sp>
        <p:nvSpPr>
          <p:cNvPr id="3" name="Content Placeholder 2">
            <a:extLst>
              <a:ext uri="{FF2B5EF4-FFF2-40B4-BE49-F238E27FC236}">
                <a16:creationId xmlns:a16="http://schemas.microsoft.com/office/drawing/2014/main" id="{C4CA89B7-CA63-4082-98C2-1CBD0AB273BD}"/>
              </a:ext>
            </a:extLst>
          </p:cNvPr>
          <p:cNvSpPr>
            <a:spLocks noGrp="1"/>
          </p:cNvSpPr>
          <p:nvPr>
            <p:ph idx="1"/>
          </p:nvPr>
        </p:nvSpPr>
        <p:spPr/>
        <p:txBody>
          <a:bodyPr/>
          <a:lstStyle/>
          <a:p>
            <a:r>
              <a:rPr lang="en-US" b="1" dirty="0">
                <a:solidFill>
                  <a:srgbClr val="00B0F0"/>
                </a:solidFill>
              </a:rPr>
              <a:t>Low-level programming language:</a:t>
            </a:r>
          </a:p>
          <a:p>
            <a:pPr marL="36900" indent="0">
              <a:buNone/>
            </a:pPr>
            <a:r>
              <a:rPr lang="en-US" dirty="0"/>
              <a:t>Low-level programming languages are closer to machine code, or binary. Therefore, they’re more difficult for humans to read (although they’re still easier to understand than 1s and 0s). The benefit of low-level languages is that they’re fast and offer precise control over how the computer will function.</a:t>
            </a:r>
          </a:p>
          <a:p>
            <a:r>
              <a:rPr lang="en-US" b="1" dirty="0">
                <a:solidFill>
                  <a:srgbClr val="00B0F0"/>
                </a:solidFill>
              </a:rPr>
              <a:t>High-level programming language:</a:t>
            </a:r>
          </a:p>
          <a:p>
            <a:pPr marL="36900" indent="0">
              <a:buNone/>
            </a:pPr>
            <a:r>
              <a:rPr lang="en-US" dirty="0"/>
              <a:t>High-level programming languages are closer to how humans communicate. High-level languages use words (like object, order, run, class, request, etc.) that are closer to the words we use in our everyday lives. This means they’re easier to program in than low-level programming languages, although they do take more time to translate into machine code for the computer.</a:t>
            </a:r>
          </a:p>
        </p:txBody>
      </p:sp>
    </p:spTree>
    <p:extLst>
      <p:ext uri="{BB962C8B-B14F-4D97-AF65-F5344CB8AC3E}">
        <p14:creationId xmlns:p14="http://schemas.microsoft.com/office/powerpoint/2010/main" val="1183719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1887-74B4-4F9B-BDF4-3598EA03CEBD}"/>
              </a:ext>
            </a:extLst>
          </p:cNvPr>
          <p:cNvSpPr>
            <a:spLocks noGrp="1"/>
          </p:cNvSpPr>
          <p:nvPr>
            <p:ph type="title"/>
          </p:nvPr>
        </p:nvSpPr>
        <p:spPr/>
        <p:txBody>
          <a:bodyPr/>
          <a:lstStyle/>
          <a:p>
            <a:pPr algn="l"/>
            <a:r>
              <a:rPr lang="en-US" dirty="0"/>
              <a:t>COPY LIST</a:t>
            </a:r>
          </a:p>
        </p:txBody>
      </p:sp>
      <p:sp>
        <p:nvSpPr>
          <p:cNvPr id="3" name="Content Placeholder 2">
            <a:extLst>
              <a:ext uri="{FF2B5EF4-FFF2-40B4-BE49-F238E27FC236}">
                <a16:creationId xmlns:a16="http://schemas.microsoft.com/office/drawing/2014/main" id="{FB7959A6-F57E-4F1D-A9EE-98DC30E9EFAF}"/>
              </a:ext>
            </a:extLst>
          </p:cNvPr>
          <p:cNvSpPr>
            <a:spLocks noGrp="1"/>
          </p:cNvSpPr>
          <p:nvPr>
            <p:ph idx="1"/>
          </p:nvPr>
        </p:nvSpPr>
        <p:spPr/>
        <p:txBody>
          <a:bodyPr/>
          <a:lstStyle/>
          <a:p>
            <a:r>
              <a:rPr lang="en-US" dirty="0"/>
              <a:t>You cannot copy a list simply by typing list2 = list1, because: list2 will only be a reference to list1, and changes made in list1 will automatically also be made in list2.</a:t>
            </a:r>
          </a:p>
          <a:p>
            <a:r>
              <a:rPr lang="en-US" dirty="0"/>
              <a:t>There are ways to make a copy, one way is to use the built-in List method copy().</a:t>
            </a:r>
          </a:p>
          <a:p>
            <a:r>
              <a:rPr lang="en-US" dirty="0"/>
              <a:t>Another way to make a copy is to use the built-in method list().</a:t>
            </a:r>
          </a:p>
        </p:txBody>
      </p:sp>
    </p:spTree>
    <p:extLst>
      <p:ext uri="{BB962C8B-B14F-4D97-AF65-F5344CB8AC3E}">
        <p14:creationId xmlns:p14="http://schemas.microsoft.com/office/powerpoint/2010/main" val="711835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1F70-58CA-41EA-9C60-CDB502A9E495}"/>
              </a:ext>
            </a:extLst>
          </p:cNvPr>
          <p:cNvSpPr>
            <a:spLocks noGrp="1"/>
          </p:cNvSpPr>
          <p:nvPr>
            <p:ph type="title"/>
          </p:nvPr>
        </p:nvSpPr>
        <p:spPr/>
        <p:txBody>
          <a:bodyPr/>
          <a:lstStyle/>
          <a:p>
            <a:pPr algn="l"/>
            <a:r>
              <a:rPr lang="en-US" dirty="0"/>
              <a:t>JOIN LIST</a:t>
            </a:r>
          </a:p>
        </p:txBody>
      </p:sp>
      <p:sp>
        <p:nvSpPr>
          <p:cNvPr id="3" name="Content Placeholder 2">
            <a:extLst>
              <a:ext uri="{FF2B5EF4-FFF2-40B4-BE49-F238E27FC236}">
                <a16:creationId xmlns:a16="http://schemas.microsoft.com/office/drawing/2014/main" id="{CF8CBD46-7010-46BC-94CA-A35914934491}"/>
              </a:ext>
            </a:extLst>
          </p:cNvPr>
          <p:cNvSpPr>
            <a:spLocks noGrp="1"/>
          </p:cNvSpPr>
          <p:nvPr>
            <p:ph idx="1"/>
          </p:nvPr>
        </p:nvSpPr>
        <p:spPr/>
        <p:txBody>
          <a:bodyPr/>
          <a:lstStyle/>
          <a:p>
            <a:r>
              <a:rPr lang="en-US" dirty="0"/>
              <a:t>There are several ways to join, or concatenate, two or more lists in Python.</a:t>
            </a:r>
          </a:p>
          <a:p>
            <a:r>
              <a:rPr lang="en-US" dirty="0"/>
              <a:t>One of the easiest ways are by using the </a:t>
            </a:r>
            <a:r>
              <a:rPr lang="en-US" dirty="0">
                <a:solidFill>
                  <a:srgbClr val="00B0F0"/>
                </a:solidFill>
              </a:rPr>
              <a:t>+</a:t>
            </a:r>
            <a:r>
              <a:rPr lang="en-US" dirty="0"/>
              <a:t> operator.</a:t>
            </a:r>
          </a:p>
          <a:p>
            <a:r>
              <a:rPr lang="en-US" dirty="0"/>
              <a:t>Another way to join two lists are by </a:t>
            </a:r>
            <a:r>
              <a:rPr lang="en-US" dirty="0">
                <a:solidFill>
                  <a:srgbClr val="00B0F0"/>
                </a:solidFill>
              </a:rPr>
              <a:t>appending</a:t>
            </a:r>
            <a:r>
              <a:rPr lang="en-US" dirty="0"/>
              <a:t> all the items from list2 into list1, one by one.</a:t>
            </a:r>
          </a:p>
          <a:p>
            <a:r>
              <a:rPr lang="en-US" dirty="0"/>
              <a:t>Or you can use the </a:t>
            </a:r>
            <a:r>
              <a:rPr lang="en-US" dirty="0">
                <a:solidFill>
                  <a:srgbClr val="00B0F0"/>
                </a:solidFill>
              </a:rPr>
              <a:t>extend() </a:t>
            </a:r>
            <a:r>
              <a:rPr lang="en-US" dirty="0"/>
              <a:t>method, which purpose is to add elements from one list to another list.</a:t>
            </a:r>
          </a:p>
        </p:txBody>
      </p:sp>
    </p:spTree>
    <p:extLst>
      <p:ext uri="{BB962C8B-B14F-4D97-AF65-F5344CB8AC3E}">
        <p14:creationId xmlns:p14="http://schemas.microsoft.com/office/powerpoint/2010/main" val="3407249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A220-9836-46BB-B7D8-D8046A9DF0D0}"/>
              </a:ext>
            </a:extLst>
          </p:cNvPr>
          <p:cNvSpPr>
            <a:spLocks noGrp="1"/>
          </p:cNvSpPr>
          <p:nvPr>
            <p:ph type="title"/>
          </p:nvPr>
        </p:nvSpPr>
        <p:spPr>
          <a:xfrm>
            <a:off x="913795" y="609600"/>
            <a:ext cx="10353762" cy="970450"/>
          </a:xfrm>
        </p:spPr>
        <p:txBody>
          <a:bodyPr>
            <a:normAutofit/>
          </a:bodyPr>
          <a:lstStyle/>
          <a:p>
            <a:pPr algn="l"/>
            <a:r>
              <a:rPr lang="en-US" dirty="0"/>
              <a:t>LIST METHODS</a:t>
            </a:r>
          </a:p>
        </p:txBody>
      </p:sp>
      <p:graphicFrame>
        <p:nvGraphicFramePr>
          <p:cNvPr id="4" name="Content Placeholder 3">
            <a:extLst>
              <a:ext uri="{FF2B5EF4-FFF2-40B4-BE49-F238E27FC236}">
                <a16:creationId xmlns:a16="http://schemas.microsoft.com/office/drawing/2014/main" id="{A0888F3F-F8C8-437F-9844-F7E5234EDADF}"/>
              </a:ext>
            </a:extLst>
          </p:cNvPr>
          <p:cNvGraphicFramePr>
            <a:graphicFrameLocks noGrp="1"/>
          </p:cNvGraphicFramePr>
          <p:nvPr>
            <p:ph idx="1"/>
            <p:extLst>
              <p:ext uri="{D42A27DB-BD31-4B8C-83A1-F6EECF244321}">
                <p14:modId xmlns:p14="http://schemas.microsoft.com/office/powerpoint/2010/main" val="3110556427"/>
              </p:ext>
            </p:extLst>
          </p:nvPr>
        </p:nvGraphicFramePr>
        <p:xfrm>
          <a:off x="2324827" y="1731963"/>
          <a:ext cx="7532821" cy="4059244"/>
        </p:xfrm>
        <a:graphic>
          <a:graphicData uri="http://schemas.openxmlformats.org/drawingml/2006/table">
            <a:tbl>
              <a:tblPr firstRow="1" bandRow="1">
                <a:noFill/>
                <a:tableStyleId>{5C22544A-7EE6-4342-B048-85BDC9FD1C3A}</a:tableStyleId>
              </a:tblPr>
              <a:tblGrid>
                <a:gridCol w="1162800">
                  <a:extLst>
                    <a:ext uri="{9D8B030D-6E8A-4147-A177-3AD203B41FA5}">
                      <a16:colId xmlns:a16="http://schemas.microsoft.com/office/drawing/2014/main" val="734648365"/>
                    </a:ext>
                  </a:extLst>
                </a:gridCol>
                <a:gridCol w="6370021">
                  <a:extLst>
                    <a:ext uri="{9D8B030D-6E8A-4147-A177-3AD203B41FA5}">
                      <a16:colId xmlns:a16="http://schemas.microsoft.com/office/drawing/2014/main" val="3389248905"/>
                    </a:ext>
                  </a:extLst>
                </a:gridCol>
              </a:tblGrid>
              <a:tr h="350032">
                <a:tc>
                  <a:txBody>
                    <a:bodyPr/>
                    <a:lstStyle/>
                    <a:p>
                      <a:pPr algn="l" fontAlgn="b"/>
                      <a:r>
                        <a:rPr lang="en-US" sz="1300" b="0" u="none" strike="noStrike" cap="none" spc="0">
                          <a:solidFill>
                            <a:srgbClr val="00B0F0"/>
                          </a:solidFill>
                          <a:effectLst/>
                        </a:rPr>
                        <a:t>Method</a:t>
                      </a:r>
                      <a:endParaRPr lang="en-US" sz="1300" b="0" i="0" u="none" strike="noStrike" cap="none" spc="0">
                        <a:solidFill>
                          <a:srgbClr val="00B0F0"/>
                        </a:solidFill>
                        <a:effectLst/>
                        <a:latin typeface="Calibri" panose="020F0502020204030204" pitchFamily="34" charset="0"/>
                      </a:endParaRPr>
                    </a:p>
                  </a:txBody>
                  <a:tcPr marL="8821" marR="8821" marT="59280" marB="59280"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1300" b="0" u="none" strike="noStrike" cap="none" spc="0" dirty="0">
                          <a:solidFill>
                            <a:srgbClr val="00B0F0"/>
                          </a:solidFill>
                          <a:effectLst/>
                        </a:rPr>
                        <a:t>Description</a:t>
                      </a:r>
                      <a:endParaRPr lang="en-US" sz="1300" b="0" i="0" u="none" strike="noStrike" cap="none" spc="0" dirty="0">
                        <a:solidFill>
                          <a:srgbClr val="00B0F0"/>
                        </a:solidFill>
                        <a:effectLst/>
                        <a:latin typeface="Calibri" panose="020F0502020204030204" pitchFamily="34" charset="0"/>
                      </a:endParaRPr>
                    </a:p>
                  </a:txBody>
                  <a:tcPr marL="8821" marR="8821" marT="59280" marB="59280"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759029274"/>
                  </a:ext>
                </a:extLst>
              </a:tr>
              <a:tr h="350032">
                <a:tc>
                  <a:txBody>
                    <a:bodyPr/>
                    <a:lstStyle/>
                    <a:p>
                      <a:pPr algn="l" fontAlgn="b"/>
                      <a:r>
                        <a:rPr lang="en-US" sz="1300" u="none" strike="noStrike" cap="none" spc="0">
                          <a:solidFill>
                            <a:schemeClr val="tx1"/>
                          </a:solidFill>
                          <a:effectLst/>
                        </a:rPr>
                        <a:t>append()</a:t>
                      </a:r>
                      <a:endParaRPr lang="en-US" sz="1300" b="0" i="0" u="none" strike="noStrike" cap="none" spc="0">
                        <a:solidFill>
                          <a:schemeClr val="tx1"/>
                        </a:solidFill>
                        <a:effectLst/>
                        <a:latin typeface="Calibri" panose="020F0502020204030204" pitchFamily="34" charset="0"/>
                      </a:endParaRPr>
                    </a:p>
                  </a:txBody>
                  <a:tcPr marL="8821" marR="8821" marT="59280" marB="59280" anchor="b">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l" fontAlgn="b"/>
                      <a:r>
                        <a:rPr lang="en-US" sz="1300" u="none" strike="noStrike" cap="none" spc="0">
                          <a:solidFill>
                            <a:schemeClr val="tx1"/>
                          </a:solidFill>
                          <a:effectLst/>
                        </a:rPr>
                        <a:t>Adds an element at the end of the list</a:t>
                      </a:r>
                      <a:endParaRPr lang="en-US" sz="13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1846995873"/>
                  </a:ext>
                </a:extLst>
              </a:tr>
              <a:tr h="321804">
                <a:tc>
                  <a:txBody>
                    <a:bodyPr/>
                    <a:lstStyle/>
                    <a:p>
                      <a:pPr algn="l" fontAlgn="b"/>
                      <a:r>
                        <a:rPr lang="en-US" sz="1100" u="none" strike="noStrike" cap="none" spc="0">
                          <a:solidFill>
                            <a:schemeClr val="tx1"/>
                          </a:solidFill>
                          <a:effectLst/>
                        </a:rPr>
                        <a:t>clear()</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100" u="none" strike="noStrike" cap="none" spc="0">
                          <a:solidFill>
                            <a:schemeClr val="tx1"/>
                          </a:solidFill>
                          <a:effectLst/>
                        </a:rPr>
                        <a:t>Removes all the elements from the list</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65564786"/>
                  </a:ext>
                </a:extLst>
              </a:tr>
              <a:tr h="350032">
                <a:tc>
                  <a:txBody>
                    <a:bodyPr/>
                    <a:lstStyle/>
                    <a:p>
                      <a:pPr algn="l" fontAlgn="b"/>
                      <a:r>
                        <a:rPr lang="en-US" sz="1300" u="none" strike="noStrike" cap="none" spc="0">
                          <a:solidFill>
                            <a:schemeClr val="tx1"/>
                          </a:solidFill>
                          <a:effectLst/>
                        </a:rPr>
                        <a:t>copy()</a:t>
                      </a:r>
                      <a:endParaRPr lang="en-US" sz="1300" b="0" i="0" u="none" strike="noStrike" cap="none" spc="0">
                        <a:solidFill>
                          <a:schemeClr val="tx1"/>
                        </a:solidFill>
                        <a:effectLst/>
                        <a:latin typeface="Calibri" panose="020F0502020204030204" pitchFamily="34" charset="0"/>
                      </a:endParaRPr>
                    </a:p>
                  </a:txBody>
                  <a:tcPr marL="8821" marR="8821" marT="59280" marB="59280" anchor="b">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300" u="none" strike="noStrike" cap="none" spc="0">
                          <a:solidFill>
                            <a:schemeClr val="tx1"/>
                          </a:solidFill>
                          <a:effectLst/>
                        </a:rPr>
                        <a:t>Returns a copy of the list</a:t>
                      </a:r>
                      <a:endParaRPr lang="en-US" sz="13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621995314"/>
                  </a:ext>
                </a:extLst>
              </a:tr>
              <a:tr h="321804">
                <a:tc>
                  <a:txBody>
                    <a:bodyPr/>
                    <a:lstStyle/>
                    <a:p>
                      <a:pPr algn="l" fontAlgn="b"/>
                      <a:r>
                        <a:rPr lang="en-US" sz="1100" u="none" strike="noStrike" cap="none" spc="0">
                          <a:solidFill>
                            <a:schemeClr val="tx1"/>
                          </a:solidFill>
                          <a:effectLst/>
                        </a:rPr>
                        <a:t>count()</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100" u="none" strike="noStrike" cap="none" spc="0">
                          <a:solidFill>
                            <a:schemeClr val="tx1"/>
                          </a:solidFill>
                          <a:effectLst/>
                        </a:rPr>
                        <a:t>Returns the number of elements with the specified value</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54113670"/>
                  </a:ext>
                </a:extLst>
              </a:tr>
              <a:tr h="350032">
                <a:tc>
                  <a:txBody>
                    <a:bodyPr/>
                    <a:lstStyle/>
                    <a:p>
                      <a:pPr algn="l" fontAlgn="b"/>
                      <a:r>
                        <a:rPr lang="en-US" sz="1300" u="none" strike="noStrike" cap="none" spc="0">
                          <a:solidFill>
                            <a:schemeClr val="tx1"/>
                          </a:solidFill>
                          <a:effectLst/>
                        </a:rPr>
                        <a:t>extend()</a:t>
                      </a:r>
                      <a:endParaRPr lang="en-US" sz="1300" b="0" i="0" u="none" strike="noStrike" cap="none" spc="0">
                        <a:solidFill>
                          <a:schemeClr val="tx1"/>
                        </a:solidFill>
                        <a:effectLst/>
                        <a:latin typeface="Calibri" panose="020F0502020204030204" pitchFamily="34" charset="0"/>
                      </a:endParaRPr>
                    </a:p>
                  </a:txBody>
                  <a:tcPr marL="8821" marR="8821" marT="59280" marB="59280" anchor="b">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300" u="none" strike="noStrike" cap="none" spc="0">
                          <a:solidFill>
                            <a:schemeClr val="tx1"/>
                          </a:solidFill>
                          <a:effectLst/>
                        </a:rPr>
                        <a:t>Add the elements of a list (or any iterable), to the end of the current list</a:t>
                      </a:r>
                      <a:endParaRPr lang="en-US" sz="13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642772886"/>
                  </a:ext>
                </a:extLst>
              </a:tr>
              <a:tr h="321804">
                <a:tc>
                  <a:txBody>
                    <a:bodyPr/>
                    <a:lstStyle/>
                    <a:p>
                      <a:pPr algn="l" fontAlgn="b"/>
                      <a:r>
                        <a:rPr lang="en-US" sz="1100" u="none" strike="noStrike" cap="none" spc="0">
                          <a:solidFill>
                            <a:schemeClr val="tx1"/>
                          </a:solidFill>
                          <a:effectLst/>
                        </a:rPr>
                        <a:t>index()</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100" u="none" strike="noStrike" cap="none" spc="0">
                          <a:solidFill>
                            <a:schemeClr val="tx1"/>
                          </a:solidFill>
                          <a:effectLst/>
                        </a:rPr>
                        <a:t>Returns the index of the first element with the specified value</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13497896"/>
                  </a:ext>
                </a:extLst>
              </a:tr>
              <a:tr h="350032">
                <a:tc>
                  <a:txBody>
                    <a:bodyPr/>
                    <a:lstStyle/>
                    <a:p>
                      <a:pPr algn="l" fontAlgn="b"/>
                      <a:r>
                        <a:rPr lang="en-US" sz="1300" u="none" strike="noStrike" cap="none" spc="0">
                          <a:solidFill>
                            <a:schemeClr val="tx1"/>
                          </a:solidFill>
                          <a:effectLst/>
                        </a:rPr>
                        <a:t>insert()</a:t>
                      </a:r>
                      <a:endParaRPr lang="en-US" sz="1300" b="0" i="0" u="none" strike="noStrike" cap="none" spc="0">
                        <a:solidFill>
                          <a:schemeClr val="tx1"/>
                        </a:solidFill>
                        <a:effectLst/>
                        <a:latin typeface="Calibri" panose="020F0502020204030204" pitchFamily="34" charset="0"/>
                      </a:endParaRPr>
                    </a:p>
                  </a:txBody>
                  <a:tcPr marL="8821" marR="8821" marT="59280" marB="59280" anchor="b">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300" u="none" strike="noStrike" cap="none" spc="0">
                          <a:solidFill>
                            <a:schemeClr val="tx1"/>
                          </a:solidFill>
                          <a:effectLst/>
                        </a:rPr>
                        <a:t>Adds an element at the specified position</a:t>
                      </a:r>
                      <a:endParaRPr lang="en-US" sz="13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449485726"/>
                  </a:ext>
                </a:extLst>
              </a:tr>
              <a:tr h="321804">
                <a:tc>
                  <a:txBody>
                    <a:bodyPr/>
                    <a:lstStyle/>
                    <a:p>
                      <a:pPr algn="l" fontAlgn="b"/>
                      <a:r>
                        <a:rPr lang="en-US" sz="1100" u="none" strike="noStrike" cap="none" spc="0">
                          <a:solidFill>
                            <a:schemeClr val="tx1"/>
                          </a:solidFill>
                          <a:effectLst/>
                        </a:rPr>
                        <a:t>pop()</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100" u="none" strike="noStrike" cap="none" spc="0">
                          <a:solidFill>
                            <a:schemeClr val="tx1"/>
                          </a:solidFill>
                          <a:effectLst/>
                        </a:rPr>
                        <a:t>Removes the element at the specified position</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1490678"/>
                  </a:ext>
                </a:extLst>
              </a:tr>
              <a:tr h="350032">
                <a:tc>
                  <a:txBody>
                    <a:bodyPr/>
                    <a:lstStyle/>
                    <a:p>
                      <a:pPr algn="l" fontAlgn="b"/>
                      <a:r>
                        <a:rPr lang="en-US" sz="1300" u="none" strike="noStrike" cap="none" spc="0">
                          <a:solidFill>
                            <a:schemeClr val="tx1"/>
                          </a:solidFill>
                          <a:effectLst/>
                        </a:rPr>
                        <a:t>remove()</a:t>
                      </a:r>
                      <a:endParaRPr lang="en-US" sz="1300" b="0" i="0" u="none" strike="noStrike" cap="none" spc="0">
                        <a:solidFill>
                          <a:schemeClr val="tx1"/>
                        </a:solidFill>
                        <a:effectLst/>
                        <a:latin typeface="Calibri" panose="020F0502020204030204" pitchFamily="34" charset="0"/>
                      </a:endParaRPr>
                    </a:p>
                  </a:txBody>
                  <a:tcPr marL="8821" marR="8821" marT="59280" marB="59280" anchor="b">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300" u="none" strike="noStrike" cap="none" spc="0">
                          <a:solidFill>
                            <a:schemeClr val="tx1"/>
                          </a:solidFill>
                          <a:effectLst/>
                        </a:rPr>
                        <a:t>Removes the item with the specified value</a:t>
                      </a:r>
                      <a:endParaRPr lang="en-US" sz="13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348952590"/>
                  </a:ext>
                </a:extLst>
              </a:tr>
              <a:tr h="321804">
                <a:tc>
                  <a:txBody>
                    <a:bodyPr/>
                    <a:lstStyle/>
                    <a:p>
                      <a:pPr algn="l" fontAlgn="b"/>
                      <a:r>
                        <a:rPr lang="en-US" sz="1100" u="none" strike="noStrike" cap="none" spc="0">
                          <a:solidFill>
                            <a:schemeClr val="tx1"/>
                          </a:solidFill>
                          <a:effectLst/>
                        </a:rPr>
                        <a:t>reverse()</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100" u="none" strike="noStrike" cap="none" spc="0">
                          <a:solidFill>
                            <a:schemeClr val="tx1"/>
                          </a:solidFill>
                          <a:effectLst/>
                        </a:rPr>
                        <a:t>Reverses the order of the list</a:t>
                      </a:r>
                      <a:endParaRPr lang="en-US" sz="1100" b="0" i="0" u="none" strike="noStrike" cap="none" spc="0">
                        <a:solidFill>
                          <a:schemeClr val="tx1"/>
                        </a:solidFill>
                        <a:effectLst/>
                        <a:latin typeface="Calibri" panose="020F0502020204030204" pitchFamily="34" charset="0"/>
                      </a:endParaRPr>
                    </a:p>
                  </a:txBody>
                  <a:tcPr marL="8821" marR="8821" marT="59280" marB="5928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65476460"/>
                  </a:ext>
                </a:extLst>
              </a:tr>
              <a:tr h="350032">
                <a:tc>
                  <a:txBody>
                    <a:bodyPr/>
                    <a:lstStyle/>
                    <a:p>
                      <a:pPr algn="l" fontAlgn="b"/>
                      <a:r>
                        <a:rPr lang="en-US" sz="1300" u="none" strike="noStrike" cap="none" spc="0">
                          <a:solidFill>
                            <a:schemeClr val="tx1"/>
                          </a:solidFill>
                          <a:effectLst/>
                        </a:rPr>
                        <a:t>sort()</a:t>
                      </a:r>
                      <a:endParaRPr lang="en-US" sz="1300" b="0" i="0" u="none" strike="noStrike" cap="none" spc="0">
                        <a:solidFill>
                          <a:schemeClr val="tx1"/>
                        </a:solidFill>
                        <a:effectLst/>
                        <a:latin typeface="Calibri" panose="020F0502020204030204" pitchFamily="34" charset="0"/>
                      </a:endParaRPr>
                    </a:p>
                  </a:txBody>
                  <a:tcPr marL="8821" marR="8821" marT="59280" marB="59280" anchor="b">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algn="l" fontAlgn="b"/>
                      <a:r>
                        <a:rPr lang="en-US" sz="1300" u="none" strike="noStrike" cap="none" spc="0" dirty="0">
                          <a:solidFill>
                            <a:schemeClr val="tx1"/>
                          </a:solidFill>
                          <a:effectLst/>
                        </a:rPr>
                        <a:t>Sorts the list</a:t>
                      </a:r>
                      <a:endParaRPr lang="en-US" sz="1300" b="0" i="0" u="none" strike="noStrike" cap="none" spc="0" dirty="0">
                        <a:solidFill>
                          <a:schemeClr val="tx1"/>
                        </a:solidFill>
                        <a:effectLst/>
                        <a:latin typeface="Calibri" panose="020F0502020204030204" pitchFamily="34" charset="0"/>
                      </a:endParaRPr>
                    </a:p>
                  </a:txBody>
                  <a:tcPr marL="8821" marR="8821" marT="59280" marB="59280" anchor="b">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2886187731"/>
                  </a:ext>
                </a:extLst>
              </a:tr>
            </a:tbl>
          </a:graphicData>
        </a:graphic>
      </p:graphicFrame>
    </p:spTree>
    <p:extLst>
      <p:ext uri="{BB962C8B-B14F-4D97-AF65-F5344CB8AC3E}">
        <p14:creationId xmlns:p14="http://schemas.microsoft.com/office/powerpoint/2010/main" val="3544997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9351-3F42-4FFF-AE76-A017682C7C07}"/>
              </a:ext>
            </a:extLst>
          </p:cNvPr>
          <p:cNvSpPr>
            <a:spLocks noGrp="1"/>
          </p:cNvSpPr>
          <p:nvPr>
            <p:ph type="title"/>
          </p:nvPr>
        </p:nvSpPr>
        <p:spPr/>
        <p:txBody>
          <a:bodyPr/>
          <a:lstStyle/>
          <a:p>
            <a:pPr algn="l"/>
            <a:r>
              <a:rPr lang="en-US" dirty="0"/>
              <a:t>TUPLES</a:t>
            </a:r>
          </a:p>
        </p:txBody>
      </p:sp>
      <p:sp>
        <p:nvSpPr>
          <p:cNvPr id="3" name="Content Placeholder 2">
            <a:extLst>
              <a:ext uri="{FF2B5EF4-FFF2-40B4-BE49-F238E27FC236}">
                <a16:creationId xmlns:a16="http://schemas.microsoft.com/office/drawing/2014/main" id="{7D4A6C46-72A5-4877-B114-5130921D77EB}"/>
              </a:ext>
            </a:extLst>
          </p:cNvPr>
          <p:cNvSpPr>
            <a:spLocks noGrp="1"/>
          </p:cNvSpPr>
          <p:nvPr>
            <p:ph idx="1"/>
          </p:nvPr>
        </p:nvSpPr>
        <p:spPr/>
        <p:txBody>
          <a:bodyPr/>
          <a:lstStyle/>
          <a:p>
            <a:r>
              <a:rPr lang="en-US" dirty="0"/>
              <a:t>Tuples are used to store multiple items in a single variable.</a:t>
            </a:r>
          </a:p>
          <a:p>
            <a:r>
              <a:rPr lang="en-US" dirty="0"/>
              <a:t>A tuple is a collection which is ordered, unchangeable and allow duplicate values.</a:t>
            </a:r>
          </a:p>
          <a:p>
            <a:r>
              <a:rPr lang="en-US" dirty="0"/>
              <a:t>Tuples are written with round brackets.</a:t>
            </a:r>
          </a:p>
          <a:p>
            <a:r>
              <a:rPr lang="en-US" dirty="0"/>
              <a:t>To determine how many items a tuple has, use the </a:t>
            </a:r>
            <a:r>
              <a:rPr lang="en-US" dirty="0" err="1"/>
              <a:t>len</a:t>
            </a:r>
            <a:r>
              <a:rPr lang="en-US" dirty="0"/>
              <a:t>() function.</a:t>
            </a:r>
          </a:p>
          <a:p>
            <a:r>
              <a:rPr lang="en-US" dirty="0"/>
              <a:t>To create a tuple with only one item, you have to add a comma after the item, otherwise Python will not recognize it as a tuple.</a:t>
            </a:r>
          </a:p>
          <a:p>
            <a:r>
              <a:rPr lang="en-US" dirty="0"/>
              <a:t>Tuple items can be of any data type.</a:t>
            </a:r>
          </a:p>
          <a:p>
            <a:r>
              <a:rPr lang="en-US" dirty="0"/>
              <a:t>A tuple can contain different data types.</a:t>
            </a:r>
          </a:p>
          <a:p>
            <a:r>
              <a:rPr lang="en-US" dirty="0"/>
              <a:t>Tuples are defined as objects with the data type 'tuple'</a:t>
            </a:r>
          </a:p>
        </p:txBody>
      </p:sp>
    </p:spTree>
    <p:extLst>
      <p:ext uri="{BB962C8B-B14F-4D97-AF65-F5344CB8AC3E}">
        <p14:creationId xmlns:p14="http://schemas.microsoft.com/office/powerpoint/2010/main" val="2288330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F8CA-D2D1-4317-8A70-3E1549F89907}"/>
              </a:ext>
            </a:extLst>
          </p:cNvPr>
          <p:cNvSpPr>
            <a:spLocks noGrp="1"/>
          </p:cNvSpPr>
          <p:nvPr>
            <p:ph type="title"/>
          </p:nvPr>
        </p:nvSpPr>
        <p:spPr>
          <a:xfrm>
            <a:off x="913795" y="609600"/>
            <a:ext cx="10353762" cy="970450"/>
          </a:xfrm>
        </p:spPr>
        <p:txBody>
          <a:bodyPr>
            <a:normAutofit/>
          </a:bodyPr>
          <a:lstStyle/>
          <a:p>
            <a:pPr algn="l"/>
            <a:r>
              <a:rPr lang="en-US" dirty="0"/>
              <a:t>LIST vs TUPLE</a:t>
            </a:r>
          </a:p>
        </p:txBody>
      </p:sp>
      <p:graphicFrame>
        <p:nvGraphicFramePr>
          <p:cNvPr id="4" name="Content Placeholder 3">
            <a:extLst>
              <a:ext uri="{FF2B5EF4-FFF2-40B4-BE49-F238E27FC236}">
                <a16:creationId xmlns:a16="http://schemas.microsoft.com/office/drawing/2014/main" id="{F1321C41-F9C7-4EE6-911C-B94E1191B55A}"/>
              </a:ext>
            </a:extLst>
          </p:cNvPr>
          <p:cNvGraphicFramePr>
            <a:graphicFrameLocks noGrp="1"/>
          </p:cNvGraphicFramePr>
          <p:nvPr>
            <p:ph idx="1"/>
            <p:extLst>
              <p:ext uri="{D42A27DB-BD31-4B8C-83A1-F6EECF244321}">
                <p14:modId xmlns:p14="http://schemas.microsoft.com/office/powerpoint/2010/main" val="2373051810"/>
              </p:ext>
            </p:extLst>
          </p:nvPr>
        </p:nvGraphicFramePr>
        <p:xfrm>
          <a:off x="949831" y="1731963"/>
          <a:ext cx="10282813" cy="4059243"/>
        </p:xfrm>
        <a:graphic>
          <a:graphicData uri="http://schemas.openxmlformats.org/drawingml/2006/table">
            <a:tbl>
              <a:tblPr>
                <a:noFill/>
                <a:tableStyleId>{5C22544A-7EE6-4342-B048-85BDC9FD1C3A}</a:tableStyleId>
              </a:tblPr>
              <a:tblGrid>
                <a:gridCol w="5276402">
                  <a:extLst>
                    <a:ext uri="{9D8B030D-6E8A-4147-A177-3AD203B41FA5}">
                      <a16:colId xmlns:a16="http://schemas.microsoft.com/office/drawing/2014/main" val="4057447410"/>
                    </a:ext>
                  </a:extLst>
                </a:gridCol>
                <a:gridCol w="5006411">
                  <a:extLst>
                    <a:ext uri="{9D8B030D-6E8A-4147-A177-3AD203B41FA5}">
                      <a16:colId xmlns:a16="http://schemas.microsoft.com/office/drawing/2014/main" val="3313363383"/>
                    </a:ext>
                  </a:extLst>
                </a:gridCol>
              </a:tblGrid>
              <a:tr h="427289">
                <a:tc>
                  <a:txBody>
                    <a:bodyPr/>
                    <a:lstStyle/>
                    <a:p>
                      <a:pPr algn="ctr" fontAlgn="b"/>
                      <a:r>
                        <a:rPr lang="en-US" sz="1800" u="none" strike="noStrike" cap="none" spc="0" dirty="0">
                          <a:solidFill>
                            <a:srgbClr val="00B0F0"/>
                          </a:solidFill>
                          <a:effectLst/>
                        </a:rPr>
                        <a:t>LIST</a:t>
                      </a:r>
                      <a:endParaRPr lang="en-US" sz="1800" b="0" i="0" u="none" strike="noStrike" cap="none" spc="0" dirty="0">
                        <a:solidFill>
                          <a:srgbClr val="00B0F0"/>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cap="none" spc="0" dirty="0">
                          <a:solidFill>
                            <a:srgbClr val="00B0F0"/>
                          </a:solidFill>
                          <a:effectLst/>
                        </a:rPr>
                        <a:t>TUPLE</a:t>
                      </a:r>
                      <a:endParaRPr lang="en-US" sz="1800" b="0" i="0" u="none" strike="noStrike" cap="none" spc="0" dirty="0">
                        <a:solidFill>
                          <a:srgbClr val="00B0F0"/>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4509171"/>
                  </a:ext>
                </a:extLst>
              </a:tr>
              <a:tr h="427289">
                <a:tc>
                  <a:txBody>
                    <a:bodyPr/>
                    <a:lstStyle/>
                    <a:p>
                      <a:pPr algn="l" fontAlgn="b"/>
                      <a:r>
                        <a:rPr lang="en-US" sz="1800" u="none" strike="noStrike" cap="none" spc="0">
                          <a:solidFill>
                            <a:schemeClr val="tx1"/>
                          </a:solidFill>
                          <a:effectLst/>
                        </a:rPr>
                        <a:t>Lists are mutable</a:t>
                      </a:r>
                      <a:endParaRPr lang="en-US" sz="1800" b="0" i="0" u="none" strike="noStrike" cap="none" spc="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cap="none" spc="0">
                          <a:solidFill>
                            <a:schemeClr val="tx1"/>
                          </a:solidFill>
                          <a:effectLst/>
                        </a:rPr>
                        <a:t>Tuples are immutable</a:t>
                      </a:r>
                      <a:endParaRPr lang="en-US" sz="1800" b="0" i="0" u="none" strike="noStrike" cap="none" spc="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7053476"/>
                  </a:ext>
                </a:extLst>
              </a:tr>
              <a:tr h="694344">
                <a:tc>
                  <a:txBody>
                    <a:bodyPr/>
                    <a:lstStyle/>
                    <a:p>
                      <a:pPr algn="l" fontAlgn="b"/>
                      <a:r>
                        <a:rPr lang="en-US" sz="1800" u="none" strike="noStrike" cap="none" spc="0" dirty="0">
                          <a:solidFill>
                            <a:schemeClr val="tx1"/>
                          </a:solidFill>
                          <a:effectLst/>
                        </a:rPr>
                        <a:t>Implication of iterations is Time-consuming</a:t>
                      </a:r>
                      <a:endParaRPr lang="en-US" sz="1800" b="0" i="0" u="none" strike="noStrike" cap="none" spc="0" dirty="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cap="none" spc="0">
                          <a:solidFill>
                            <a:schemeClr val="tx1"/>
                          </a:solidFill>
                          <a:effectLst/>
                        </a:rPr>
                        <a:t>The implication of iterations is comparatively Faster</a:t>
                      </a:r>
                      <a:endParaRPr lang="en-US" sz="1800" b="0" i="0" u="none" strike="noStrike" cap="none" spc="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1618069"/>
                  </a:ext>
                </a:extLst>
              </a:tr>
              <a:tr h="694344">
                <a:tc>
                  <a:txBody>
                    <a:bodyPr/>
                    <a:lstStyle/>
                    <a:p>
                      <a:pPr algn="l" fontAlgn="b"/>
                      <a:r>
                        <a:rPr lang="en-US" sz="1800" u="none" strike="noStrike" cap="none" spc="0" dirty="0">
                          <a:solidFill>
                            <a:schemeClr val="tx1"/>
                          </a:solidFill>
                          <a:effectLst/>
                        </a:rPr>
                        <a:t>The list is better for performing operations, such as insertion and deletion.</a:t>
                      </a:r>
                      <a:endParaRPr lang="en-US" sz="1800" b="0" i="0" u="none" strike="noStrike" cap="none" spc="0" dirty="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cap="none" spc="0">
                          <a:solidFill>
                            <a:schemeClr val="tx1"/>
                          </a:solidFill>
                          <a:effectLst/>
                        </a:rPr>
                        <a:t>Tuple data type is appropriate for accessing the elements</a:t>
                      </a:r>
                      <a:endParaRPr lang="en-US" sz="1800" b="0" i="0" u="none" strike="noStrike" cap="none" spc="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7253855"/>
                  </a:ext>
                </a:extLst>
              </a:tr>
              <a:tr h="694344">
                <a:tc>
                  <a:txBody>
                    <a:bodyPr/>
                    <a:lstStyle/>
                    <a:p>
                      <a:pPr algn="l" fontAlgn="b"/>
                      <a:r>
                        <a:rPr lang="en-US" sz="1800" u="none" strike="noStrike" cap="none" spc="0">
                          <a:solidFill>
                            <a:schemeClr val="tx1"/>
                          </a:solidFill>
                          <a:effectLst/>
                        </a:rPr>
                        <a:t>Lists consume more memory</a:t>
                      </a:r>
                      <a:endParaRPr lang="en-US" sz="1800" b="0" i="0" u="none" strike="noStrike" cap="none" spc="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cap="none" spc="0">
                          <a:solidFill>
                            <a:schemeClr val="tx1"/>
                          </a:solidFill>
                          <a:effectLst/>
                        </a:rPr>
                        <a:t>Tuple consume less memory as compared to the list</a:t>
                      </a:r>
                      <a:endParaRPr lang="en-US" sz="1800" b="0" i="0" u="none" strike="noStrike" cap="none" spc="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4172082"/>
                  </a:ext>
                </a:extLst>
              </a:tr>
              <a:tr h="427289">
                <a:tc>
                  <a:txBody>
                    <a:bodyPr/>
                    <a:lstStyle/>
                    <a:p>
                      <a:pPr algn="l" fontAlgn="b"/>
                      <a:r>
                        <a:rPr lang="en-US" sz="1800" u="none" strike="noStrike" cap="none" spc="0">
                          <a:solidFill>
                            <a:schemeClr val="tx1"/>
                          </a:solidFill>
                          <a:effectLst/>
                        </a:rPr>
                        <a:t>Lists have several built-in methods</a:t>
                      </a:r>
                      <a:endParaRPr lang="en-US" sz="1800" b="0" i="0" u="none" strike="noStrike" cap="none" spc="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cap="none" spc="0">
                          <a:solidFill>
                            <a:schemeClr val="tx1"/>
                          </a:solidFill>
                          <a:effectLst/>
                        </a:rPr>
                        <a:t>Tuple does not have many built-in methods.</a:t>
                      </a:r>
                      <a:endParaRPr lang="en-US" sz="1800" b="0" i="0" u="none" strike="noStrike" cap="none" spc="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2995966"/>
                  </a:ext>
                </a:extLst>
              </a:tr>
              <a:tr h="694344">
                <a:tc>
                  <a:txBody>
                    <a:bodyPr/>
                    <a:lstStyle/>
                    <a:p>
                      <a:pPr algn="l" fontAlgn="b"/>
                      <a:r>
                        <a:rPr lang="en-US" sz="1800" u="none" strike="noStrike" cap="none" spc="0">
                          <a:solidFill>
                            <a:schemeClr val="tx1"/>
                          </a:solidFill>
                          <a:effectLst/>
                        </a:rPr>
                        <a:t>The unexpected changes and errors are more likely to occur</a:t>
                      </a:r>
                      <a:endParaRPr lang="en-US" sz="1800" b="0" i="0" u="none" strike="noStrike" cap="none" spc="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cap="none" spc="0" dirty="0">
                          <a:solidFill>
                            <a:schemeClr val="tx1"/>
                          </a:solidFill>
                          <a:effectLst/>
                        </a:rPr>
                        <a:t>In tuple, it is hard to take place.</a:t>
                      </a:r>
                      <a:endParaRPr lang="en-US" sz="1800" b="0" i="0" u="none" strike="noStrike" cap="none" spc="0" dirty="0">
                        <a:solidFill>
                          <a:schemeClr val="tx1"/>
                        </a:solidFill>
                        <a:effectLst/>
                        <a:latin typeface="Calibri" panose="020F0502020204030204" pitchFamily="34" charset="0"/>
                      </a:endParaRPr>
                    </a:p>
                  </a:txBody>
                  <a:tcPr marL="11922" marR="11922" marT="1144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9023508"/>
                  </a:ext>
                </a:extLst>
              </a:tr>
            </a:tbl>
          </a:graphicData>
        </a:graphic>
      </p:graphicFrame>
    </p:spTree>
    <p:extLst>
      <p:ext uri="{BB962C8B-B14F-4D97-AF65-F5344CB8AC3E}">
        <p14:creationId xmlns:p14="http://schemas.microsoft.com/office/powerpoint/2010/main" val="1946690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3E80-86B9-44E2-9AC4-5C156C9497E0}"/>
              </a:ext>
            </a:extLst>
          </p:cNvPr>
          <p:cNvSpPr>
            <a:spLocks noGrp="1"/>
          </p:cNvSpPr>
          <p:nvPr>
            <p:ph type="title"/>
          </p:nvPr>
        </p:nvSpPr>
        <p:spPr/>
        <p:txBody>
          <a:bodyPr/>
          <a:lstStyle/>
          <a:p>
            <a:pPr algn="l"/>
            <a:r>
              <a:rPr lang="en-US" dirty="0"/>
              <a:t>SET</a:t>
            </a:r>
          </a:p>
        </p:txBody>
      </p:sp>
      <p:sp>
        <p:nvSpPr>
          <p:cNvPr id="3" name="Content Placeholder 2">
            <a:extLst>
              <a:ext uri="{FF2B5EF4-FFF2-40B4-BE49-F238E27FC236}">
                <a16:creationId xmlns:a16="http://schemas.microsoft.com/office/drawing/2014/main" id="{D05D9220-E249-46D4-8114-E82F5E8E39EB}"/>
              </a:ext>
            </a:extLst>
          </p:cNvPr>
          <p:cNvSpPr>
            <a:spLocks noGrp="1"/>
          </p:cNvSpPr>
          <p:nvPr>
            <p:ph idx="1"/>
          </p:nvPr>
        </p:nvSpPr>
        <p:spPr/>
        <p:txBody>
          <a:bodyPr/>
          <a:lstStyle/>
          <a:p>
            <a:endParaRPr lang="en-US" dirty="0"/>
          </a:p>
          <a:p>
            <a:r>
              <a:rPr lang="en-US" dirty="0"/>
              <a:t>Sets are used to store multiple items in a single variable.</a:t>
            </a:r>
          </a:p>
          <a:p>
            <a:r>
              <a:rPr lang="en-US" dirty="0"/>
              <a:t>A set is a collection which is both unordered and unindexed.</a:t>
            </a:r>
          </a:p>
          <a:p>
            <a:r>
              <a:rPr lang="en-US" dirty="0"/>
              <a:t>Sets are written with curly brackets.</a:t>
            </a:r>
          </a:p>
          <a:p>
            <a:r>
              <a:rPr lang="en-US" dirty="0"/>
              <a:t>Set items are unordered, unchangeable, and do not allow duplicate values.</a:t>
            </a:r>
          </a:p>
          <a:p>
            <a:r>
              <a:rPr lang="en-US" dirty="0"/>
              <a:t>Set items can be of any data type.</a:t>
            </a:r>
          </a:p>
          <a:p>
            <a:r>
              <a:rPr lang="en-US" dirty="0"/>
              <a:t>A set can contain different data types.</a:t>
            </a:r>
          </a:p>
          <a:p>
            <a:pPr marL="36900" indent="0">
              <a:buNone/>
            </a:pPr>
            <a:endParaRPr lang="en-US" dirty="0"/>
          </a:p>
        </p:txBody>
      </p:sp>
    </p:spTree>
    <p:extLst>
      <p:ext uri="{BB962C8B-B14F-4D97-AF65-F5344CB8AC3E}">
        <p14:creationId xmlns:p14="http://schemas.microsoft.com/office/powerpoint/2010/main" val="3064710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3E01-AE6D-40BE-90D4-A98674D0621F}"/>
              </a:ext>
            </a:extLst>
          </p:cNvPr>
          <p:cNvSpPr>
            <a:spLocks noGrp="1"/>
          </p:cNvSpPr>
          <p:nvPr>
            <p:ph type="title"/>
          </p:nvPr>
        </p:nvSpPr>
        <p:spPr/>
        <p:txBody>
          <a:bodyPr/>
          <a:lstStyle/>
          <a:p>
            <a:pPr algn="l"/>
            <a:r>
              <a:rPr lang="en-US" dirty="0"/>
              <a:t>PYTHON DICTIONARIES</a:t>
            </a:r>
          </a:p>
        </p:txBody>
      </p:sp>
      <p:sp>
        <p:nvSpPr>
          <p:cNvPr id="3" name="Content Placeholder 2">
            <a:extLst>
              <a:ext uri="{FF2B5EF4-FFF2-40B4-BE49-F238E27FC236}">
                <a16:creationId xmlns:a16="http://schemas.microsoft.com/office/drawing/2014/main" id="{6DA5C599-2328-4EC7-B76D-6D1E1513B2F3}"/>
              </a:ext>
            </a:extLst>
          </p:cNvPr>
          <p:cNvSpPr>
            <a:spLocks noGrp="1"/>
          </p:cNvSpPr>
          <p:nvPr>
            <p:ph idx="1"/>
          </p:nvPr>
        </p:nvSpPr>
        <p:spPr/>
        <p:txBody>
          <a:bodyPr/>
          <a:lstStyle/>
          <a:p>
            <a:r>
              <a:rPr lang="en-US" dirty="0"/>
              <a:t>Dictionaries are used to store data values in </a:t>
            </a:r>
            <a:r>
              <a:rPr lang="en-US" dirty="0" err="1"/>
              <a:t>key:value</a:t>
            </a:r>
            <a:r>
              <a:rPr lang="en-US" dirty="0"/>
              <a:t> pairs.</a:t>
            </a:r>
          </a:p>
          <a:p>
            <a:r>
              <a:rPr lang="en-US" dirty="0"/>
              <a:t>A dictionary is a collection which is ordered, changeable and does not allow duplicates.</a:t>
            </a:r>
          </a:p>
          <a:p>
            <a:r>
              <a:rPr lang="en-US" dirty="0"/>
              <a:t>Dictionaries are written with curly brackets, and have keys and values</a:t>
            </a:r>
          </a:p>
          <a:p>
            <a:r>
              <a:rPr lang="en-US" dirty="0"/>
              <a:t>As of Python version 3.7, dictionaries are ordered. In Python 3.6 and earlier, dictionaries are unordered.</a:t>
            </a:r>
          </a:p>
          <a:p>
            <a:r>
              <a:rPr lang="en-US" dirty="0"/>
              <a:t>When we say that dictionaries are ordered, it means that the items have a defined order, and that order will not change.</a:t>
            </a:r>
          </a:p>
          <a:p>
            <a:r>
              <a:rPr lang="en-US" dirty="0"/>
              <a:t>Unordered means that the items does not have a defined order, you cannot refer to an item by using an index.</a:t>
            </a:r>
          </a:p>
          <a:p>
            <a:r>
              <a:rPr lang="en-US" dirty="0"/>
              <a:t>To determine how many items a dictionary has, use the </a:t>
            </a:r>
            <a:r>
              <a:rPr lang="en-US" dirty="0" err="1"/>
              <a:t>len</a:t>
            </a:r>
            <a:r>
              <a:rPr lang="en-US" dirty="0"/>
              <a:t>() function.</a:t>
            </a:r>
          </a:p>
        </p:txBody>
      </p:sp>
    </p:spTree>
    <p:extLst>
      <p:ext uri="{BB962C8B-B14F-4D97-AF65-F5344CB8AC3E}">
        <p14:creationId xmlns:p14="http://schemas.microsoft.com/office/powerpoint/2010/main" val="635622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C742-17E3-4B81-A728-5DBF5327F7D9}"/>
              </a:ext>
            </a:extLst>
          </p:cNvPr>
          <p:cNvSpPr>
            <a:spLocks noGrp="1"/>
          </p:cNvSpPr>
          <p:nvPr>
            <p:ph type="title"/>
          </p:nvPr>
        </p:nvSpPr>
        <p:spPr/>
        <p:txBody>
          <a:bodyPr/>
          <a:lstStyle/>
          <a:p>
            <a:pPr algn="l"/>
            <a:r>
              <a:rPr lang="en-US" dirty="0"/>
              <a:t>ACCESS DICTIONARY ITEMS</a:t>
            </a:r>
          </a:p>
        </p:txBody>
      </p:sp>
      <p:sp>
        <p:nvSpPr>
          <p:cNvPr id="3" name="Content Placeholder 2">
            <a:extLst>
              <a:ext uri="{FF2B5EF4-FFF2-40B4-BE49-F238E27FC236}">
                <a16:creationId xmlns:a16="http://schemas.microsoft.com/office/drawing/2014/main" id="{F007AB12-3598-4FB8-9424-3472A3BDAE0A}"/>
              </a:ext>
            </a:extLst>
          </p:cNvPr>
          <p:cNvSpPr>
            <a:spLocks noGrp="1"/>
          </p:cNvSpPr>
          <p:nvPr>
            <p:ph idx="1"/>
          </p:nvPr>
        </p:nvSpPr>
        <p:spPr/>
        <p:txBody>
          <a:bodyPr>
            <a:normAutofit fontScale="92500"/>
          </a:bodyPr>
          <a:lstStyle/>
          <a:p>
            <a:r>
              <a:rPr lang="en-US" dirty="0"/>
              <a:t>You can access the items of a dictionary by referring to its key name, inside square brackets.</a:t>
            </a:r>
          </a:p>
          <a:p>
            <a:r>
              <a:rPr lang="en-US" dirty="0"/>
              <a:t>There is also a method called </a:t>
            </a:r>
            <a:r>
              <a:rPr lang="en-US" dirty="0">
                <a:solidFill>
                  <a:srgbClr val="00B0F0"/>
                </a:solidFill>
              </a:rPr>
              <a:t>get() </a:t>
            </a:r>
            <a:r>
              <a:rPr lang="en-US" dirty="0"/>
              <a:t>that will give you the same result</a:t>
            </a:r>
          </a:p>
          <a:p>
            <a:r>
              <a:rPr lang="en-US" dirty="0"/>
              <a:t>The </a:t>
            </a:r>
            <a:r>
              <a:rPr lang="en-US" dirty="0">
                <a:solidFill>
                  <a:srgbClr val="00B0F0"/>
                </a:solidFill>
              </a:rPr>
              <a:t>keys() </a:t>
            </a:r>
            <a:r>
              <a:rPr lang="en-US" dirty="0"/>
              <a:t>method will return a list of all the keys in the dictionary</a:t>
            </a:r>
          </a:p>
          <a:p>
            <a:r>
              <a:rPr lang="en-US" dirty="0"/>
              <a:t>The list of the keys is a view of the dictionary, meaning that any changes done to the dictionary will be reflected in the keys list</a:t>
            </a:r>
          </a:p>
          <a:p>
            <a:r>
              <a:rPr lang="en-US" dirty="0"/>
              <a:t>The </a:t>
            </a:r>
            <a:r>
              <a:rPr lang="en-US" dirty="0">
                <a:solidFill>
                  <a:srgbClr val="00B0F0"/>
                </a:solidFill>
              </a:rPr>
              <a:t>values() </a:t>
            </a:r>
            <a:r>
              <a:rPr lang="en-US" dirty="0"/>
              <a:t>method will return a list of all the values in the dictionary</a:t>
            </a:r>
          </a:p>
          <a:p>
            <a:r>
              <a:rPr lang="en-US" dirty="0"/>
              <a:t>The list of the values is a view of the dictionary, meaning that any changes done to the dictionary will be reflected in the values list</a:t>
            </a:r>
          </a:p>
          <a:p>
            <a:r>
              <a:rPr lang="en-US" dirty="0"/>
              <a:t>The </a:t>
            </a:r>
            <a:r>
              <a:rPr lang="en-US" dirty="0">
                <a:solidFill>
                  <a:srgbClr val="00B0F0"/>
                </a:solidFill>
              </a:rPr>
              <a:t>items() </a:t>
            </a:r>
            <a:r>
              <a:rPr lang="en-US" dirty="0"/>
              <a:t>method will return each item in a dictionary, as tuples in a list</a:t>
            </a:r>
          </a:p>
          <a:p>
            <a:r>
              <a:rPr lang="en-US" dirty="0"/>
              <a:t>To determine if a specified key is present in a dictionary use the </a:t>
            </a:r>
            <a:r>
              <a:rPr lang="en-US" dirty="0">
                <a:solidFill>
                  <a:srgbClr val="00B0F0"/>
                </a:solidFill>
              </a:rPr>
              <a:t>in</a:t>
            </a:r>
            <a:r>
              <a:rPr lang="en-US" dirty="0"/>
              <a:t> keyword</a:t>
            </a:r>
          </a:p>
        </p:txBody>
      </p:sp>
    </p:spTree>
    <p:extLst>
      <p:ext uri="{BB962C8B-B14F-4D97-AF65-F5344CB8AC3E}">
        <p14:creationId xmlns:p14="http://schemas.microsoft.com/office/powerpoint/2010/main" val="1357763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4550-B61B-4A40-B996-768A414158CB}"/>
              </a:ext>
            </a:extLst>
          </p:cNvPr>
          <p:cNvSpPr>
            <a:spLocks noGrp="1"/>
          </p:cNvSpPr>
          <p:nvPr>
            <p:ph type="title"/>
          </p:nvPr>
        </p:nvSpPr>
        <p:spPr/>
        <p:txBody>
          <a:bodyPr/>
          <a:lstStyle/>
          <a:p>
            <a:pPr algn="l"/>
            <a:r>
              <a:rPr lang="en-US" dirty="0"/>
              <a:t>PYTHON IF ... ELSE</a:t>
            </a:r>
          </a:p>
        </p:txBody>
      </p:sp>
      <p:sp>
        <p:nvSpPr>
          <p:cNvPr id="3" name="Content Placeholder 2">
            <a:extLst>
              <a:ext uri="{FF2B5EF4-FFF2-40B4-BE49-F238E27FC236}">
                <a16:creationId xmlns:a16="http://schemas.microsoft.com/office/drawing/2014/main" id="{F18B12BC-3039-442D-8B56-433E561DCF89}"/>
              </a:ext>
            </a:extLst>
          </p:cNvPr>
          <p:cNvSpPr>
            <a:spLocks noGrp="1"/>
          </p:cNvSpPr>
          <p:nvPr>
            <p:ph idx="1"/>
          </p:nvPr>
        </p:nvSpPr>
        <p:spPr/>
        <p:txBody>
          <a:bodyPr>
            <a:normAutofit lnSpcReduction="10000"/>
          </a:bodyPr>
          <a:lstStyle/>
          <a:p>
            <a:r>
              <a:rPr lang="en-US" dirty="0"/>
              <a:t>Python supports the usual logical conditions from mathematics, these conditions can be used in several ways, most commonly in "if statements" and loops.</a:t>
            </a:r>
          </a:p>
          <a:p>
            <a:r>
              <a:rPr lang="en-US" dirty="0"/>
              <a:t>An "if statement" is written by using the if keyword.</a:t>
            </a:r>
          </a:p>
          <a:p>
            <a:r>
              <a:rPr lang="en-US" dirty="0"/>
              <a:t>The </a:t>
            </a:r>
            <a:r>
              <a:rPr lang="en-US" dirty="0" err="1"/>
              <a:t>elif</a:t>
            </a:r>
            <a:r>
              <a:rPr lang="en-US" dirty="0"/>
              <a:t> keyword is pythons way of saying "if the previous conditions were not true, then try this condition".</a:t>
            </a:r>
          </a:p>
          <a:p>
            <a:r>
              <a:rPr lang="en-US" dirty="0"/>
              <a:t>The else keyword catches anything which isn't caught by the preceding conditions.</a:t>
            </a:r>
          </a:p>
          <a:p>
            <a:pPr marL="36900" indent="0">
              <a:buNone/>
            </a:pPr>
            <a:r>
              <a:rPr lang="en-US" sz="1300" dirty="0"/>
              <a:t>Equals: a == b</a:t>
            </a:r>
          </a:p>
          <a:p>
            <a:pPr marL="36900" indent="0">
              <a:buNone/>
            </a:pPr>
            <a:r>
              <a:rPr lang="en-US" sz="1300" dirty="0"/>
              <a:t>Not Equals: a != b</a:t>
            </a:r>
          </a:p>
          <a:p>
            <a:pPr marL="36900" indent="0">
              <a:buNone/>
            </a:pPr>
            <a:r>
              <a:rPr lang="en-US" sz="1300" dirty="0"/>
              <a:t>Less than: a &lt; b</a:t>
            </a:r>
          </a:p>
          <a:p>
            <a:pPr marL="36900" indent="0">
              <a:buNone/>
            </a:pPr>
            <a:r>
              <a:rPr lang="en-US" sz="1300" dirty="0"/>
              <a:t>Less than or equal to: a &lt;= b</a:t>
            </a:r>
          </a:p>
          <a:p>
            <a:pPr marL="36900" indent="0">
              <a:buNone/>
            </a:pPr>
            <a:r>
              <a:rPr lang="en-US" sz="1300" dirty="0"/>
              <a:t>Greater than: a &gt; b</a:t>
            </a:r>
          </a:p>
          <a:p>
            <a:pPr marL="36900" indent="0">
              <a:buNone/>
            </a:pPr>
            <a:r>
              <a:rPr lang="en-US" sz="1300" dirty="0"/>
              <a:t>Greater than or equal to: a &gt;= b</a:t>
            </a:r>
          </a:p>
        </p:txBody>
      </p:sp>
    </p:spTree>
    <p:extLst>
      <p:ext uri="{BB962C8B-B14F-4D97-AF65-F5344CB8AC3E}">
        <p14:creationId xmlns:p14="http://schemas.microsoft.com/office/powerpoint/2010/main" val="294769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31C8-0951-4905-A0C8-539F33D9AEE4}"/>
              </a:ext>
            </a:extLst>
          </p:cNvPr>
          <p:cNvSpPr>
            <a:spLocks noGrp="1"/>
          </p:cNvSpPr>
          <p:nvPr>
            <p:ph type="title"/>
          </p:nvPr>
        </p:nvSpPr>
        <p:spPr/>
        <p:txBody>
          <a:bodyPr/>
          <a:lstStyle/>
          <a:p>
            <a:pPr algn="l"/>
            <a:r>
              <a:rPr lang="en-US" dirty="0"/>
              <a:t>PYTHON LOOPS</a:t>
            </a:r>
          </a:p>
        </p:txBody>
      </p:sp>
      <p:sp>
        <p:nvSpPr>
          <p:cNvPr id="3" name="Content Placeholder 2">
            <a:extLst>
              <a:ext uri="{FF2B5EF4-FFF2-40B4-BE49-F238E27FC236}">
                <a16:creationId xmlns:a16="http://schemas.microsoft.com/office/drawing/2014/main" id="{10781F0B-CE41-4FA4-9228-524E7A6145C0}"/>
              </a:ext>
            </a:extLst>
          </p:cNvPr>
          <p:cNvSpPr>
            <a:spLocks noGrp="1"/>
          </p:cNvSpPr>
          <p:nvPr>
            <p:ph idx="1"/>
          </p:nvPr>
        </p:nvSpPr>
        <p:spPr/>
        <p:txBody>
          <a:bodyPr>
            <a:normAutofit fontScale="92500" lnSpcReduction="20000"/>
          </a:bodyPr>
          <a:lstStyle/>
          <a:p>
            <a:pPr marL="36900" indent="0">
              <a:buNone/>
            </a:pPr>
            <a:r>
              <a:rPr lang="en-US" dirty="0">
                <a:solidFill>
                  <a:srgbClr val="00B0F0"/>
                </a:solidFill>
              </a:rPr>
              <a:t>WHILE LOOP</a:t>
            </a:r>
          </a:p>
          <a:p>
            <a:r>
              <a:rPr lang="en-US" dirty="0"/>
              <a:t>With the while loop we can execute a set of statements as long as a condition is true.</a:t>
            </a:r>
          </a:p>
          <a:p>
            <a:r>
              <a:rPr lang="en-US" dirty="0"/>
              <a:t>The while loop requires relevant variables to be ready, in this example we need to define an indexing variable, </a:t>
            </a:r>
            <a:r>
              <a:rPr lang="en-US" dirty="0" err="1"/>
              <a:t>i</a:t>
            </a:r>
            <a:r>
              <a:rPr lang="en-US" dirty="0"/>
              <a:t>, which we set to 1.</a:t>
            </a:r>
          </a:p>
          <a:p>
            <a:r>
              <a:rPr lang="en-US" dirty="0"/>
              <a:t>With the continue statement we can stop the current iteration, and continue with the next.</a:t>
            </a:r>
          </a:p>
          <a:p>
            <a:r>
              <a:rPr lang="en-US" dirty="0"/>
              <a:t>With the else statement we can run a block of code once when the condition no longer is true.</a:t>
            </a:r>
          </a:p>
          <a:p>
            <a:pPr marL="36900" indent="0">
              <a:buNone/>
            </a:pPr>
            <a:r>
              <a:rPr lang="en-US" dirty="0">
                <a:solidFill>
                  <a:srgbClr val="00B0F0"/>
                </a:solidFill>
              </a:rPr>
              <a:t>FOR LOOP</a:t>
            </a:r>
          </a:p>
          <a:p>
            <a:r>
              <a:rPr lang="en-US" dirty="0"/>
              <a:t>A for loop is used for iterating over a sequence (that is either a list, a tuple, a dictionary, a set, or a string).</a:t>
            </a:r>
          </a:p>
          <a:p>
            <a:r>
              <a:rPr lang="en-US" dirty="0"/>
              <a:t>This is less like the for keyword in other programming languages, and works more like an iterator method as found in other object-orientated programming languages.</a:t>
            </a:r>
          </a:p>
          <a:p>
            <a:r>
              <a:rPr lang="en-US" dirty="0"/>
              <a:t>With the for loop we can execute a set of statements, once for each item in a list, tuple, set etc.</a:t>
            </a:r>
          </a:p>
        </p:txBody>
      </p:sp>
    </p:spTree>
    <p:extLst>
      <p:ext uri="{BB962C8B-B14F-4D97-AF65-F5344CB8AC3E}">
        <p14:creationId xmlns:p14="http://schemas.microsoft.com/office/powerpoint/2010/main" val="255570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8D6EEF-9555-4963-91F5-8031534607DA}"/>
              </a:ext>
            </a:extLst>
          </p:cNvPr>
          <p:cNvPicPr>
            <a:picLocks noChangeAspect="1"/>
          </p:cNvPicPr>
          <p:nvPr/>
        </p:nvPicPr>
        <p:blipFill>
          <a:blip r:embed="rId2"/>
          <a:stretch>
            <a:fillRect/>
          </a:stretch>
        </p:blipFill>
        <p:spPr>
          <a:xfrm>
            <a:off x="2076450" y="366712"/>
            <a:ext cx="8039100" cy="6124575"/>
          </a:xfrm>
          <a:prstGeom prst="rect">
            <a:avLst/>
          </a:prstGeom>
        </p:spPr>
      </p:pic>
    </p:spTree>
    <p:extLst>
      <p:ext uri="{BB962C8B-B14F-4D97-AF65-F5344CB8AC3E}">
        <p14:creationId xmlns:p14="http://schemas.microsoft.com/office/powerpoint/2010/main" val="3192947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56C3-8B34-4E33-9FFA-C5301F8E925C}"/>
              </a:ext>
            </a:extLst>
          </p:cNvPr>
          <p:cNvSpPr>
            <a:spLocks noGrp="1"/>
          </p:cNvSpPr>
          <p:nvPr>
            <p:ph type="title"/>
          </p:nvPr>
        </p:nvSpPr>
        <p:spPr/>
        <p:txBody>
          <a:bodyPr/>
          <a:lstStyle/>
          <a:p>
            <a:pPr algn="l"/>
            <a:r>
              <a:rPr lang="en-US" dirty="0"/>
              <a:t>PYTHON FUNCTIONS</a:t>
            </a:r>
          </a:p>
        </p:txBody>
      </p:sp>
      <p:sp>
        <p:nvSpPr>
          <p:cNvPr id="3" name="Content Placeholder 2">
            <a:extLst>
              <a:ext uri="{FF2B5EF4-FFF2-40B4-BE49-F238E27FC236}">
                <a16:creationId xmlns:a16="http://schemas.microsoft.com/office/drawing/2014/main" id="{8F03A843-CF17-44E1-9FB4-2704CD59AE94}"/>
              </a:ext>
            </a:extLst>
          </p:cNvPr>
          <p:cNvSpPr>
            <a:spLocks noGrp="1"/>
          </p:cNvSpPr>
          <p:nvPr>
            <p:ph idx="1"/>
          </p:nvPr>
        </p:nvSpPr>
        <p:spPr/>
        <p:txBody>
          <a:bodyPr/>
          <a:lstStyle/>
          <a:p>
            <a:r>
              <a:rPr lang="en-US" dirty="0"/>
              <a:t>A function is a block of code which only runs when it is called.</a:t>
            </a:r>
          </a:p>
          <a:p>
            <a:r>
              <a:rPr lang="en-US" dirty="0"/>
              <a:t>You can pass data, known as parameters, into a function.</a:t>
            </a:r>
          </a:p>
          <a:p>
            <a:r>
              <a:rPr lang="en-US" dirty="0"/>
              <a:t>A function can return data as a result.</a:t>
            </a:r>
          </a:p>
          <a:p>
            <a:r>
              <a:rPr lang="en-US" dirty="0"/>
              <a:t>To call a function, use the function name followed by parenthesis</a:t>
            </a:r>
          </a:p>
          <a:p>
            <a:r>
              <a:rPr lang="en-US" dirty="0"/>
              <a:t>Information can be passed into functions as arguments.</a:t>
            </a:r>
          </a:p>
          <a:p>
            <a:r>
              <a:rPr lang="en-US" dirty="0"/>
              <a:t>Arguments are specified after the function name, inside the parentheses. You can add as many arguments as you want, just separate them with a comma.</a:t>
            </a:r>
          </a:p>
        </p:txBody>
      </p:sp>
    </p:spTree>
    <p:extLst>
      <p:ext uri="{BB962C8B-B14F-4D97-AF65-F5344CB8AC3E}">
        <p14:creationId xmlns:p14="http://schemas.microsoft.com/office/powerpoint/2010/main" val="959236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9150-D892-471D-B4CA-C733FFBBADE6}"/>
              </a:ext>
            </a:extLst>
          </p:cNvPr>
          <p:cNvSpPr>
            <a:spLocks noGrp="1"/>
          </p:cNvSpPr>
          <p:nvPr>
            <p:ph type="title"/>
          </p:nvPr>
        </p:nvSpPr>
        <p:spPr/>
        <p:txBody>
          <a:bodyPr/>
          <a:lstStyle/>
          <a:p>
            <a:pPr algn="l"/>
            <a:r>
              <a:rPr lang="en-US" dirty="0"/>
              <a:t>PYTHON LAMBDA</a:t>
            </a:r>
          </a:p>
        </p:txBody>
      </p:sp>
      <p:sp>
        <p:nvSpPr>
          <p:cNvPr id="3" name="Content Placeholder 2">
            <a:extLst>
              <a:ext uri="{FF2B5EF4-FFF2-40B4-BE49-F238E27FC236}">
                <a16:creationId xmlns:a16="http://schemas.microsoft.com/office/drawing/2014/main" id="{EB2FDF1B-5FD6-4700-855B-29F38B0F4E73}"/>
              </a:ext>
            </a:extLst>
          </p:cNvPr>
          <p:cNvSpPr>
            <a:spLocks noGrp="1"/>
          </p:cNvSpPr>
          <p:nvPr>
            <p:ph idx="1"/>
          </p:nvPr>
        </p:nvSpPr>
        <p:spPr/>
        <p:txBody>
          <a:bodyPr/>
          <a:lstStyle/>
          <a:p>
            <a:r>
              <a:rPr lang="en-US" dirty="0"/>
              <a:t>A lambda function can take any number of arguments, but can only have one expression.</a:t>
            </a:r>
          </a:p>
          <a:p>
            <a:pPr marL="36900" indent="0">
              <a:buNone/>
            </a:pPr>
            <a:r>
              <a:rPr lang="en-US" dirty="0">
                <a:solidFill>
                  <a:srgbClr val="00B0F0"/>
                </a:solidFill>
              </a:rPr>
              <a:t>Syntax</a:t>
            </a:r>
          </a:p>
          <a:p>
            <a:pPr marL="36900" indent="0">
              <a:buNone/>
            </a:pPr>
            <a:r>
              <a:rPr lang="en-US" i="1" dirty="0"/>
              <a:t>lambda arguments : expression</a:t>
            </a:r>
          </a:p>
          <a:p>
            <a:r>
              <a:rPr lang="en-US" dirty="0"/>
              <a:t>The expression is executed, and the result is returned</a:t>
            </a:r>
          </a:p>
          <a:p>
            <a:r>
              <a:rPr lang="en-US" dirty="0"/>
              <a:t>Lambda functions can take any number of arguments</a:t>
            </a:r>
          </a:p>
          <a:p>
            <a:r>
              <a:rPr lang="en-US" dirty="0"/>
              <a:t>The power of lambda is better shown when you use them as an anonymous function inside another function.</a:t>
            </a:r>
          </a:p>
          <a:p>
            <a:r>
              <a:rPr lang="en-US" dirty="0"/>
              <a:t>Say you have a function definition that takes one argument, and that argument will be multiplied with an unknown number</a:t>
            </a:r>
          </a:p>
        </p:txBody>
      </p:sp>
    </p:spTree>
    <p:extLst>
      <p:ext uri="{BB962C8B-B14F-4D97-AF65-F5344CB8AC3E}">
        <p14:creationId xmlns:p14="http://schemas.microsoft.com/office/powerpoint/2010/main" val="12981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2B84-E28E-46CD-B91B-8513B53461CF}"/>
              </a:ext>
            </a:extLst>
          </p:cNvPr>
          <p:cNvSpPr>
            <a:spLocks noGrp="1"/>
          </p:cNvSpPr>
          <p:nvPr>
            <p:ph type="title"/>
          </p:nvPr>
        </p:nvSpPr>
        <p:spPr/>
        <p:txBody>
          <a:bodyPr>
            <a:noAutofit/>
          </a:bodyPr>
          <a:lstStyle/>
          <a:p>
            <a:pPr algn="l"/>
            <a:r>
              <a:rPr lang="en-US" sz="2800" dirty="0"/>
              <a:t>DIFFERENCE BETWEEN COMPILER AND INTERPRETER</a:t>
            </a:r>
          </a:p>
        </p:txBody>
      </p:sp>
      <p:graphicFrame>
        <p:nvGraphicFramePr>
          <p:cNvPr id="4" name="Table 4">
            <a:extLst>
              <a:ext uri="{FF2B5EF4-FFF2-40B4-BE49-F238E27FC236}">
                <a16:creationId xmlns:a16="http://schemas.microsoft.com/office/drawing/2014/main" id="{05E1CE1D-F0A3-43FF-B8E4-4C6CE2A8FEDA}"/>
              </a:ext>
            </a:extLst>
          </p:cNvPr>
          <p:cNvGraphicFramePr>
            <a:graphicFrameLocks noGrp="1"/>
          </p:cNvGraphicFramePr>
          <p:nvPr>
            <p:ph idx="1"/>
            <p:extLst>
              <p:ext uri="{D42A27DB-BD31-4B8C-83A1-F6EECF244321}">
                <p14:modId xmlns:p14="http://schemas.microsoft.com/office/powerpoint/2010/main" val="2983540659"/>
              </p:ext>
            </p:extLst>
          </p:nvPr>
        </p:nvGraphicFramePr>
        <p:xfrm>
          <a:off x="914400" y="1731963"/>
          <a:ext cx="10353674" cy="4399280"/>
        </p:xfrm>
        <a:graphic>
          <a:graphicData uri="http://schemas.openxmlformats.org/drawingml/2006/table">
            <a:tbl>
              <a:tblPr firstRow="1" bandRow="1">
                <a:tableStyleId>{7E9639D4-E3E2-4D34-9284-5A2195B3D0D7}</a:tableStyleId>
              </a:tblPr>
              <a:tblGrid>
                <a:gridCol w="5176837">
                  <a:extLst>
                    <a:ext uri="{9D8B030D-6E8A-4147-A177-3AD203B41FA5}">
                      <a16:colId xmlns:a16="http://schemas.microsoft.com/office/drawing/2014/main" val="2052311394"/>
                    </a:ext>
                  </a:extLst>
                </a:gridCol>
                <a:gridCol w="5176837">
                  <a:extLst>
                    <a:ext uri="{9D8B030D-6E8A-4147-A177-3AD203B41FA5}">
                      <a16:colId xmlns:a16="http://schemas.microsoft.com/office/drawing/2014/main" val="2943965730"/>
                    </a:ext>
                  </a:extLst>
                </a:gridCol>
              </a:tblGrid>
              <a:tr h="370840">
                <a:tc>
                  <a:txBody>
                    <a:bodyPr/>
                    <a:lstStyle/>
                    <a:p>
                      <a:pPr algn="ctr"/>
                      <a:r>
                        <a:rPr lang="en-US" dirty="0"/>
                        <a:t>Compiler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Interpreter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9960650"/>
                  </a:ext>
                </a:extLst>
              </a:tr>
              <a:tr h="370840">
                <a:tc>
                  <a:txBody>
                    <a:bodyPr/>
                    <a:lstStyle/>
                    <a:p>
                      <a:r>
                        <a:rPr lang="en-US" dirty="0"/>
                        <a:t>Compliers reads the source code, outputs executable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 interpreter converts the source code line-by-line during RUN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632919"/>
                  </a:ext>
                </a:extLst>
              </a:tr>
              <a:tr h="370840">
                <a:tc>
                  <a:txBody>
                    <a:bodyPr/>
                    <a:lstStyle/>
                    <a:p>
                      <a:r>
                        <a:rPr lang="en-US" dirty="0"/>
                        <a:t>Translates software written in a higher-level language into instructions that computer can understand. It converts the text that a programmer writes into a format the CPU can 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Interpret completely translates a program written in a high-level language into machine level language. Interpreter allows evaluation and modification of the program while it is executing.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5714627"/>
                  </a:ext>
                </a:extLst>
              </a:tr>
              <a:tr h="370840">
                <a:tc>
                  <a:txBody>
                    <a:bodyPr/>
                    <a:lstStyle/>
                    <a:p>
                      <a:r>
                        <a:rPr lang="en-US" dirty="0"/>
                        <a:t>The process of compilation is relatively complicated. It spends a lot of time analyzing and processing the program.</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Relatively less time spent for analyzing and processing the program</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085175"/>
                  </a:ext>
                </a:extLst>
              </a:tr>
              <a:tr h="370840">
                <a:tc>
                  <a:txBody>
                    <a:bodyPr/>
                    <a:lstStyle/>
                    <a:p>
                      <a:r>
                        <a:rPr lang="en-US" dirty="0"/>
                        <a:t>The executable result is some form of machine-specific binary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Program execution is relatively slow compared to compiler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646120"/>
                  </a:ext>
                </a:extLst>
              </a:tr>
              <a:tr h="370840">
                <a:tc>
                  <a:txBody>
                    <a:bodyPr/>
                    <a:lstStyle/>
                    <a:p>
                      <a:r>
                        <a:rPr lang="en-US" dirty="0"/>
                        <a:t>C,C++,C#, Scala, Java all use complier.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PHP, Perl, Ruby, Python uses an interpreter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574551"/>
                  </a:ext>
                </a:extLst>
              </a:tr>
            </a:tbl>
          </a:graphicData>
        </a:graphic>
      </p:graphicFrame>
    </p:spTree>
    <p:extLst>
      <p:ext uri="{BB962C8B-B14F-4D97-AF65-F5344CB8AC3E}">
        <p14:creationId xmlns:p14="http://schemas.microsoft.com/office/powerpoint/2010/main" val="107702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18D3-B350-4178-8048-C348C7E31970}"/>
              </a:ext>
            </a:extLst>
          </p:cNvPr>
          <p:cNvSpPr>
            <a:spLocks noGrp="1"/>
          </p:cNvSpPr>
          <p:nvPr>
            <p:ph type="title"/>
          </p:nvPr>
        </p:nvSpPr>
        <p:spPr/>
        <p:txBody>
          <a:bodyPr>
            <a:normAutofit/>
          </a:bodyPr>
          <a:lstStyle/>
          <a:p>
            <a:pPr algn="l"/>
            <a:r>
              <a:rPr lang="en-US" sz="2800" dirty="0"/>
              <a:t>WHY PYTHON IS AN INTERPRETED LANGUAGE?</a:t>
            </a:r>
          </a:p>
        </p:txBody>
      </p:sp>
      <p:sp>
        <p:nvSpPr>
          <p:cNvPr id="3" name="Content Placeholder 2">
            <a:extLst>
              <a:ext uri="{FF2B5EF4-FFF2-40B4-BE49-F238E27FC236}">
                <a16:creationId xmlns:a16="http://schemas.microsoft.com/office/drawing/2014/main" id="{FB61A144-CDDD-4F71-A2EF-CF2FB01191C7}"/>
              </a:ext>
            </a:extLst>
          </p:cNvPr>
          <p:cNvSpPr>
            <a:spLocks noGrp="1"/>
          </p:cNvSpPr>
          <p:nvPr>
            <p:ph idx="1"/>
          </p:nvPr>
        </p:nvSpPr>
        <p:spPr/>
        <p:txBody>
          <a:bodyPr>
            <a:normAutofit fontScale="92500" lnSpcReduction="20000"/>
          </a:bodyPr>
          <a:lstStyle/>
          <a:p>
            <a:r>
              <a:rPr lang="en-US" dirty="0"/>
              <a:t>One popular advantage of interpreted languages is that they are platform-independent. As long as the Python bytecode and the Virtual Machine have the same version, Python bytecode can be executed on any platform (Windows, MacOS, </a:t>
            </a:r>
            <a:r>
              <a:rPr lang="en-US" dirty="0" err="1"/>
              <a:t>etc</a:t>
            </a:r>
            <a:r>
              <a:rPr lang="en-US" dirty="0"/>
              <a:t>).</a:t>
            </a:r>
          </a:p>
          <a:p>
            <a:r>
              <a:rPr lang="en-US" dirty="0"/>
              <a:t>Dynamic typing is another advantage. In static-typed languages like C++, you have to declare the variable type and any discrepancy like adding a string and an integer is checked during compile time. In strongly typed languages like Python, it is the job of the interpreter to check the validity of the variable types and operations performed.</a:t>
            </a:r>
          </a:p>
          <a:p>
            <a:pPr marL="36900" indent="0">
              <a:buNone/>
            </a:pPr>
            <a:r>
              <a:rPr lang="en-US" dirty="0">
                <a:solidFill>
                  <a:srgbClr val="F6782A"/>
                </a:solidFill>
              </a:rPr>
              <a:t>DIS-ADVANTAGE:</a:t>
            </a:r>
          </a:p>
          <a:p>
            <a:r>
              <a:rPr lang="en-US" dirty="0"/>
              <a:t>Dynamic typing provides a lot of freedom, but simultaneously it makes your code risky and sometimes difficult to debug.</a:t>
            </a:r>
          </a:p>
          <a:p>
            <a:r>
              <a:rPr lang="en-US" dirty="0"/>
              <a:t>Python is often accused of being ‘slow’. Now while the term is relative and argued a lot, the reason for being slow is because the interpreter has to do extra work to have the bytecode instruction translated into a form that can be executed on the machine.</a:t>
            </a:r>
          </a:p>
          <a:p>
            <a:pPr marL="36900" indent="0">
              <a:buNone/>
            </a:pPr>
            <a:endParaRPr lang="en-US" dirty="0"/>
          </a:p>
        </p:txBody>
      </p:sp>
    </p:spTree>
    <p:extLst>
      <p:ext uri="{BB962C8B-B14F-4D97-AF65-F5344CB8AC3E}">
        <p14:creationId xmlns:p14="http://schemas.microsoft.com/office/powerpoint/2010/main" val="425543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C68-2854-4B3C-AF80-837E2EBF568E}"/>
              </a:ext>
            </a:extLst>
          </p:cNvPr>
          <p:cNvSpPr>
            <a:spLocks noGrp="1"/>
          </p:cNvSpPr>
          <p:nvPr>
            <p:ph type="title"/>
          </p:nvPr>
        </p:nvSpPr>
        <p:spPr/>
        <p:txBody>
          <a:bodyPr/>
          <a:lstStyle/>
          <a:p>
            <a:pPr algn="l"/>
            <a:r>
              <a:rPr lang="en-US" dirty="0"/>
              <a:t>WHY PYTHON IS SO POPULAR?</a:t>
            </a:r>
          </a:p>
        </p:txBody>
      </p:sp>
      <p:sp>
        <p:nvSpPr>
          <p:cNvPr id="3" name="Content Placeholder 2">
            <a:extLst>
              <a:ext uri="{FF2B5EF4-FFF2-40B4-BE49-F238E27FC236}">
                <a16:creationId xmlns:a16="http://schemas.microsoft.com/office/drawing/2014/main" id="{DB7D5CB9-B41C-4A1B-96E1-9C8BA7D910B0}"/>
              </a:ext>
            </a:extLst>
          </p:cNvPr>
          <p:cNvSpPr>
            <a:spLocks noGrp="1"/>
          </p:cNvSpPr>
          <p:nvPr>
            <p:ph idx="1"/>
          </p:nvPr>
        </p:nvSpPr>
        <p:spPr/>
        <p:txBody>
          <a:bodyPr/>
          <a:lstStyle/>
          <a:p>
            <a:r>
              <a:rPr lang="en-US" dirty="0">
                <a:solidFill>
                  <a:srgbClr val="F6782A"/>
                </a:solidFill>
              </a:rPr>
              <a:t>Intuitiveness. </a:t>
            </a:r>
            <a:r>
              <a:rPr lang="en-US" dirty="0"/>
              <a:t>The syntax (or "grammar" of Python, so to speak) is easy to understand.</a:t>
            </a:r>
          </a:p>
          <a:p>
            <a:r>
              <a:rPr lang="en-US" dirty="0">
                <a:solidFill>
                  <a:srgbClr val="F6782A"/>
                </a:solidFill>
              </a:rPr>
              <a:t>Maturity. </a:t>
            </a:r>
            <a:r>
              <a:rPr lang="en-US" dirty="0"/>
              <a:t>Python is a proven language with powerful capabilities allowing you to code just about anything you can dream up.</a:t>
            </a:r>
          </a:p>
          <a:p>
            <a:r>
              <a:rPr lang="en-US" dirty="0">
                <a:solidFill>
                  <a:srgbClr val="F6782A"/>
                </a:solidFill>
              </a:rPr>
              <a:t>In-demand.</a:t>
            </a:r>
            <a:r>
              <a:rPr lang="en-US" dirty="0"/>
              <a:t> Python developers are regularly hired by a host of companies throughout the world.</a:t>
            </a:r>
          </a:p>
          <a:p>
            <a:r>
              <a:rPr lang="en-US" dirty="0">
                <a:solidFill>
                  <a:srgbClr val="F6782A"/>
                </a:solidFill>
              </a:rPr>
              <a:t>Remote-friendly. </a:t>
            </a:r>
            <a:r>
              <a:rPr lang="en-US" dirty="0"/>
              <a:t>Coding ninjas and coding students alike merely require an internet connection to achieve their goals.</a:t>
            </a:r>
          </a:p>
          <a:p>
            <a:r>
              <a:rPr lang="en-US" dirty="0">
                <a:solidFill>
                  <a:srgbClr val="F6782A"/>
                </a:solidFill>
              </a:rPr>
              <a:t>Python is the new Excel. </a:t>
            </a:r>
            <a:r>
              <a:rPr lang="en-US" dirty="0"/>
              <a:t>The reason Python is being taught in business school is because Python is like Excel on steroids. With Python financial analysts, CEOs, and data-driven marketers can leverage the power of Python to crunch big data.</a:t>
            </a:r>
          </a:p>
        </p:txBody>
      </p:sp>
    </p:spTree>
    <p:extLst>
      <p:ext uri="{BB962C8B-B14F-4D97-AF65-F5344CB8AC3E}">
        <p14:creationId xmlns:p14="http://schemas.microsoft.com/office/powerpoint/2010/main" val="169652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9846</TotalTime>
  <Words>5285</Words>
  <Application>Microsoft Office PowerPoint</Application>
  <PresentationFormat>Widescreen</PresentationFormat>
  <Paragraphs>615</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Calisto MT</vt:lpstr>
      <vt:lpstr>Wingdings</vt:lpstr>
      <vt:lpstr>Wingdings 2</vt:lpstr>
      <vt:lpstr>Slate</vt:lpstr>
      <vt:lpstr>LEARN PYTHON </vt:lpstr>
      <vt:lpstr>WHAT YOU’LL LEARN</vt:lpstr>
      <vt:lpstr>WHAT IS PROGRAMMING LANGUAGE?</vt:lpstr>
      <vt:lpstr>Put simply, programming is giving a set of instructions to a computer to execute. If you’ve ever cooked using a recipe before, you can think of yourself as the computer and the recipe’s author as a programmer. The recipe author provides you with a set of instructions which you read and then follow. The more complex the instructions, the more complex the result!</vt:lpstr>
      <vt:lpstr>TYPES OF PROGRAMMING LANGUAGE:</vt:lpstr>
      <vt:lpstr>PowerPoint Presentation</vt:lpstr>
      <vt:lpstr>DIFFERENCE BETWEEN COMPILER AND INTERPRETER</vt:lpstr>
      <vt:lpstr>WHY PYTHON IS AN INTERPRETED LANGUAGE?</vt:lpstr>
      <vt:lpstr>WHY PYTHON IS SO POPULAR?</vt:lpstr>
      <vt:lpstr>WHY PYTHON 3:</vt:lpstr>
      <vt:lpstr>LEARNING PROGRAMMING LANUGAGE</vt:lpstr>
      <vt:lpstr>INSTALL PYHTON</vt:lpstr>
      <vt:lpstr>PYTHON COMMENTS:</vt:lpstr>
      <vt:lpstr>PYTHON VARIABLES:</vt:lpstr>
      <vt:lpstr>VARIABLE NAME PRACTICES:</vt:lpstr>
      <vt:lpstr>MULTI WORDS VARIABLE NAMES:</vt:lpstr>
      <vt:lpstr>PYTHON VARIABLES - ASSIGN MULTIPLE VALUES:</vt:lpstr>
      <vt:lpstr>ONE VALUE TO MULTIPLE VARIABLES</vt:lpstr>
      <vt:lpstr>UNPACK A COLLECTION:</vt:lpstr>
      <vt:lpstr>PYTHON - OUTPUT VARIABLES</vt:lpstr>
      <vt:lpstr>PYTHON - GLOBAL VARIABLES</vt:lpstr>
      <vt:lpstr>PYTHON - GLOBAL KEYWORD</vt:lpstr>
      <vt:lpstr>DATA TYPES:</vt:lpstr>
      <vt:lpstr>PYTHON NUMBERS</vt:lpstr>
      <vt:lpstr>PYTHON CASTING:</vt:lpstr>
      <vt:lpstr>GET THE TYPE:</vt:lpstr>
      <vt:lpstr>PYTHON BOOLEANS</vt:lpstr>
      <vt:lpstr>BOOL()</vt:lpstr>
      <vt:lpstr>MOST VALUES ARE TRUE</vt:lpstr>
      <vt:lpstr>SOME VALUES ARE FALSE:</vt:lpstr>
      <vt:lpstr>PYTHON OPERATORS</vt:lpstr>
      <vt:lpstr>ARITHMETIC OPERATORS</vt:lpstr>
      <vt:lpstr>ASSIGNMENT OPERATORS</vt:lpstr>
      <vt:lpstr>COMPARISON OPERATORS</vt:lpstr>
      <vt:lpstr>LOGICAL OPERATORS</vt:lpstr>
      <vt:lpstr>IDENTITY OPERATORS</vt:lpstr>
      <vt:lpstr>MEMBERSHIP OPERATORS</vt:lpstr>
      <vt:lpstr>BITWISE OPERATORS</vt:lpstr>
      <vt:lpstr>PYTHON STRINGS</vt:lpstr>
      <vt:lpstr>SLICING STRINGS:</vt:lpstr>
      <vt:lpstr>PYTHON COLLECTIONS (ARRAYS)</vt:lpstr>
      <vt:lpstr>PYTHON LISTS</vt:lpstr>
      <vt:lpstr>ACCESS LIST ITEMS</vt:lpstr>
      <vt:lpstr>CHANGE LIST ITEMS</vt:lpstr>
      <vt:lpstr>ADD LIST ITEMS</vt:lpstr>
      <vt:lpstr>REMOVE LIST ITEMS</vt:lpstr>
      <vt:lpstr>LOOP LISTS</vt:lpstr>
      <vt:lpstr>LIST COMPREHENSION</vt:lpstr>
      <vt:lpstr>SORT LISTS</vt:lpstr>
      <vt:lpstr>COPY LIST</vt:lpstr>
      <vt:lpstr>JOIN LIST</vt:lpstr>
      <vt:lpstr>LIST METHODS</vt:lpstr>
      <vt:lpstr>TUPLES</vt:lpstr>
      <vt:lpstr>LIST vs TUPLE</vt:lpstr>
      <vt:lpstr>SET</vt:lpstr>
      <vt:lpstr>PYTHON DICTIONARIES</vt:lpstr>
      <vt:lpstr>ACCESS DICTIONARY ITEMS</vt:lpstr>
      <vt:lpstr>PYTHON IF ... ELSE</vt:lpstr>
      <vt:lpstr>PYTHON LOOPS</vt:lpstr>
      <vt:lpstr>PYTHON FUNCTIONS</vt:lpstr>
      <vt:lpstr>PYTHON LAMBDA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Bhagyaraj, BalaChandar</dc:creator>
  <cp:lastModifiedBy>Bhagyaraj, BalaChandar</cp:lastModifiedBy>
  <cp:revision>46</cp:revision>
  <dcterms:created xsi:type="dcterms:W3CDTF">2021-03-26T15:34:29Z</dcterms:created>
  <dcterms:modified xsi:type="dcterms:W3CDTF">2021-04-02T11:40:53Z</dcterms:modified>
</cp:coreProperties>
</file>