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56" r:id="rId2"/>
    <p:sldId id="294" r:id="rId3"/>
    <p:sldId id="295" r:id="rId4"/>
    <p:sldId id="287" r:id="rId5"/>
    <p:sldId id="300" r:id="rId6"/>
    <p:sldId id="309" r:id="rId7"/>
    <p:sldId id="305" r:id="rId8"/>
    <p:sldId id="304" r:id="rId9"/>
    <p:sldId id="310" r:id="rId10"/>
    <p:sldId id="306" r:id="rId11"/>
    <p:sldId id="311" r:id="rId12"/>
    <p:sldId id="302" r:id="rId13"/>
    <p:sldId id="312" r:id="rId14"/>
    <p:sldId id="317" r:id="rId15"/>
    <p:sldId id="318" r:id="rId16"/>
    <p:sldId id="319" r:id="rId17"/>
    <p:sldId id="320" r:id="rId18"/>
    <p:sldId id="321" r:id="rId19"/>
    <p:sldId id="325" r:id="rId20"/>
    <p:sldId id="326" r:id="rId21"/>
    <p:sldId id="327" r:id="rId22"/>
    <p:sldId id="328" r:id="rId23"/>
    <p:sldId id="322" r:id="rId24"/>
    <p:sldId id="313" r:id="rId25"/>
    <p:sldId id="314" r:id="rId26"/>
    <p:sldId id="301" r:id="rId27"/>
    <p:sldId id="315" r:id="rId28"/>
    <p:sldId id="316" r:id="rId29"/>
    <p:sldId id="280" r:id="rId30"/>
    <p:sldId id="279" r:id="rId31"/>
    <p:sldId id="323" r:id="rId32"/>
    <p:sldId id="324" r:id="rId33"/>
    <p:sldId id="29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0103D"/>
    <a:srgbClr val="00CED8"/>
    <a:srgbClr val="00A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47" autoAdjust="0"/>
  </p:normalViewPr>
  <p:slideViewPr>
    <p:cSldViewPr snapToGrid="0" showGuides="1">
      <p:cViewPr>
        <p:scale>
          <a:sx n="100" d="100"/>
          <a:sy n="100" d="100"/>
        </p:scale>
        <p:origin x="990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2149E-82C2-4C0D-8F5E-9E4B7A251476}" type="datetimeFigureOut">
              <a:rPr lang="es-PE" smtClean="0"/>
              <a:t>02/04/2023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DF03C-CCDD-45B5-9020-F204272773F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8053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DF03C-CCDD-45B5-9020-F204272773FD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9852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DF03C-CCDD-45B5-9020-F204272773FD}" type="slidenum">
              <a:rPr lang="es-PE" smtClean="0"/>
              <a:t>30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6250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DF03C-CCDD-45B5-9020-F204272773FD}" type="slidenum">
              <a:rPr lang="es-PE" smtClean="0"/>
              <a:t>31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846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DF03C-CCDD-45B5-9020-F204272773FD}" type="slidenum">
              <a:rPr lang="es-PE" smtClean="0"/>
              <a:t>32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8222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DF03C-CCDD-45B5-9020-F204272773FD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8091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DF03C-CCDD-45B5-9020-F204272773FD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979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DF03C-CCDD-45B5-9020-F204272773FD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9304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DF03C-CCDD-45B5-9020-F204272773FD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1555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DF03C-CCDD-45B5-9020-F204272773FD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597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DF03C-CCDD-45B5-9020-F204272773FD}" type="slidenum">
              <a:rPr lang="es-PE" smtClean="0"/>
              <a:t>26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7619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DF03C-CCDD-45B5-9020-F204272773FD}" type="slidenum">
              <a:rPr lang="es-PE" smtClean="0"/>
              <a:t>27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6540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DF03C-CCDD-45B5-9020-F204272773FD}" type="slidenum">
              <a:rPr lang="es-PE" smtClean="0"/>
              <a:t>28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5565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E2AD6D2-D596-0DB1-1CBA-AECF231F15BE}"/>
              </a:ext>
            </a:extLst>
          </p:cNvPr>
          <p:cNvSpPr txBox="1">
            <a:spLocks/>
          </p:cNvSpPr>
          <p:nvPr userDrawn="1"/>
        </p:nvSpPr>
        <p:spPr>
          <a:xfrm>
            <a:off x="1700212" y="5391273"/>
            <a:ext cx="8791575" cy="7609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cap="none" dirty="0">
                <a:solidFill>
                  <a:srgbClr val="FFFFFF"/>
                </a:solidFill>
              </a:rPr>
              <a:t>"</a:t>
            </a:r>
            <a:r>
              <a:rPr lang="es-PE" sz="3600" cap="none" noProof="0" dirty="0">
                <a:solidFill>
                  <a:srgbClr val="FFFFFF"/>
                </a:solidFill>
              </a:rPr>
              <a:t>Potenciando</a:t>
            </a:r>
            <a:r>
              <a:rPr lang="en-US" sz="3600" cap="none" dirty="0">
                <a:solidFill>
                  <a:srgbClr val="FFFFFF"/>
                </a:solidFill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</a:rPr>
              <a:t>el</a:t>
            </a:r>
            <a:r>
              <a:rPr lang="en-US" sz="3600" cap="none" dirty="0">
                <a:solidFill>
                  <a:srgbClr val="FFFFFF"/>
                </a:solidFill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</a:rPr>
              <a:t>crecimiento</a:t>
            </a:r>
            <a:r>
              <a:rPr lang="en-US" sz="3600" cap="none" dirty="0">
                <a:solidFill>
                  <a:srgbClr val="FFFFFF"/>
                </a:solidFill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</a:rPr>
              <a:t>colectivo</a:t>
            </a:r>
            <a:r>
              <a:rPr lang="en-US" sz="3600" cap="none" dirty="0">
                <a:solidFill>
                  <a:srgbClr val="FFFFFF"/>
                </a:solidFill>
              </a:rPr>
              <a:t>"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D9C266B-4C63-EC21-7E64-3BEC3146E21C}"/>
              </a:ext>
            </a:extLst>
          </p:cNvPr>
          <p:cNvSpPr/>
          <p:nvPr userDrawn="1"/>
        </p:nvSpPr>
        <p:spPr>
          <a:xfrm>
            <a:off x="4238919" y="6249697"/>
            <a:ext cx="3714161" cy="45719"/>
          </a:xfrm>
          <a:prstGeom prst="rect">
            <a:avLst/>
          </a:prstGeom>
          <a:gradFill>
            <a:gsLst>
              <a:gs pos="0">
                <a:srgbClr val="00CED8"/>
              </a:gs>
              <a:gs pos="51000">
                <a:srgbClr val="10103D"/>
              </a:gs>
              <a:gs pos="100000">
                <a:srgbClr val="00CED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C52FBF0A-1AB8-BF6B-E2DD-5417EEE6C590}"/>
              </a:ext>
            </a:extLst>
          </p:cNvPr>
          <p:cNvGrpSpPr/>
          <p:nvPr userDrawn="1"/>
        </p:nvGrpSpPr>
        <p:grpSpPr>
          <a:xfrm>
            <a:off x="-1777318" y="-1896311"/>
            <a:ext cx="3832359" cy="9067062"/>
            <a:chOff x="-1777318" y="-1896311"/>
            <a:chExt cx="3832359" cy="9067062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9E817B60-6A7E-8EBB-36A1-4C48DFA78F0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 amt="20000"/>
            </a:blip>
            <a:stretch>
              <a:fillRect/>
            </a:stretch>
          </p:blipFill>
          <p:spPr>
            <a:xfrm rot="5400000">
              <a:off x="-4394669" y="721040"/>
              <a:ext cx="9067062" cy="3832359"/>
            </a:xfrm>
            <a:prstGeom prst="rect">
              <a:avLst/>
            </a:prstGeom>
          </p:spPr>
        </p:pic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246D770C-6353-CE48-0C0A-B2EAEBE38A85}"/>
                </a:ext>
              </a:extLst>
            </p:cNvPr>
            <p:cNvSpPr/>
            <p:nvPr userDrawn="1"/>
          </p:nvSpPr>
          <p:spPr>
            <a:xfrm>
              <a:off x="1419035" y="570108"/>
              <a:ext cx="235671" cy="235671"/>
            </a:xfrm>
            <a:prstGeom prst="ellipse">
              <a:avLst/>
            </a:prstGeom>
            <a:solidFill>
              <a:srgbClr val="00C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654187FA-F60F-A53C-9CF2-C694F134FFAC}"/>
                </a:ext>
              </a:extLst>
            </p:cNvPr>
            <p:cNvSpPr/>
            <p:nvPr userDrawn="1"/>
          </p:nvSpPr>
          <p:spPr>
            <a:xfrm>
              <a:off x="657035" y="3366367"/>
              <a:ext cx="235671" cy="235671"/>
            </a:xfrm>
            <a:prstGeom prst="ellipse">
              <a:avLst/>
            </a:prstGeom>
            <a:solidFill>
              <a:srgbClr val="00C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A201BBAD-80C4-7F81-AE49-C0B3870F55F7}"/>
                </a:ext>
              </a:extLst>
            </p:cNvPr>
            <p:cNvSpPr/>
            <p:nvPr userDrawn="1"/>
          </p:nvSpPr>
          <p:spPr>
            <a:xfrm>
              <a:off x="1062387" y="5410199"/>
              <a:ext cx="235671" cy="235671"/>
            </a:xfrm>
            <a:prstGeom prst="ellipse">
              <a:avLst/>
            </a:prstGeom>
            <a:solidFill>
              <a:srgbClr val="00C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A839B45-04ED-CA0E-CD7F-77A81842EB76}"/>
              </a:ext>
            </a:extLst>
          </p:cNvPr>
          <p:cNvGrpSpPr/>
          <p:nvPr userDrawn="1"/>
        </p:nvGrpSpPr>
        <p:grpSpPr>
          <a:xfrm>
            <a:off x="10002917" y="-7084"/>
            <a:ext cx="5179221" cy="11869621"/>
            <a:chOff x="10002917" y="-7084"/>
            <a:chExt cx="5179221" cy="11869621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62CD2DBD-39FD-0349-B91D-6FF4CEEFC9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rot="5400000">
              <a:off x="6657717" y="3338116"/>
              <a:ext cx="11869621" cy="5179221"/>
            </a:xfrm>
            <a:prstGeom prst="rect">
              <a:avLst/>
            </a:prstGeom>
          </p:spPr>
        </p:pic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4B238C9-9E49-52AC-D162-2FE337F887DE}"/>
                </a:ext>
              </a:extLst>
            </p:cNvPr>
            <p:cNvSpPr/>
            <p:nvPr userDrawn="1"/>
          </p:nvSpPr>
          <p:spPr>
            <a:xfrm>
              <a:off x="10002917" y="367217"/>
              <a:ext cx="235671" cy="235671"/>
            </a:xfrm>
            <a:prstGeom prst="ellipse">
              <a:avLst/>
            </a:prstGeom>
            <a:solidFill>
              <a:srgbClr val="00C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5945822-5F4E-0675-00F8-A4291FAEF406}"/>
                </a:ext>
              </a:extLst>
            </p:cNvPr>
            <p:cNvSpPr/>
            <p:nvPr userDrawn="1"/>
          </p:nvSpPr>
          <p:spPr>
            <a:xfrm>
              <a:off x="10958960" y="3130696"/>
              <a:ext cx="235671" cy="235671"/>
            </a:xfrm>
            <a:prstGeom prst="ellipse">
              <a:avLst/>
            </a:prstGeom>
            <a:solidFill>
              <a:srgbClr val="00C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A84D83FA-52EA-B312-A837-337E231FC127}"/>
                </a:ext>
              </a:extLst>
            </p:cNvPr>
            <p:cNvSpPr/>
            <p:nvPr userDrawn="1"/>
          </p:nvSpPr>
          <p:spPr>
            <a:xfrm>
              <a:off x="10432328" y="6292967"/>
              <a:ext cx="235671" cy="235671"/>
            </a:xfrm>
            <a:prstGeom prst="ellipse">
              <a:avLst/>
            </a:prstGeom>
            <a:solidFill>
              <a:srgbClr val="00C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</p:grpSp>
    </p:spTree>
    <p:extLst>
      <p:ext uri="{BB962C8B-B14F-4D97-AF65-F5344CB8AC3E}">
        <p14:creationId xmlns:p14="http://schemas.microsoft.com/office/powerpoint/2010/main" val="81879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284340"/>
            <a:ext cx="9905998" cy="1478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0103D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DC675CD-D075-2993-567C-5A82E1864C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 rot="5400000">
            <a:off x="-4520914" y="723184"/>
            <a:ext cx="9041828" cy="382169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83C215F-6392-22E4-ADEF-9E8FF925198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 rot="5400000">
            <a:off x="7207498" y="3157508"/>
            <a:ext cx="11191645" cy="4883391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9DFD5AE2-7E23-D9FB-B846-E80DE051D20F}"/>
              </a:ext>
            </a:extLst>
          </p:cNvPr>
          <p:cNvSpPr/>
          <p:nvPr userDrawn="1"/>
        </p:nvSpPr>
        <p:spPr>
          <a:xfrm>
            <a:off x="1122543" y="694602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0F45D012-E303-112B-9738-415E8543169D}"/>
              </a:ext>
            </a:extLst>
          </p:cNvPr>
          <p:cNvSpPr/>
          <p:nvPr userDrawn="1"/>
        </p:nvSpPr>
        <p:spPr>
          <a:xfrm>
            <a:off x="430791" y="33111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479CE15-20E6-3F39-588F-2ECD2CE3C9D1}"/>
              </a:ext>
            </a:extLst>
          </p:cNvPr>
          <p:cNvSpPr/>
          <p:nvPr userDrawn="1"/>
        </p:nvSpPr>
        <p:spPr>
          <a:xfrm>
            <a:off x="886872" y="580989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0197E430-B72C-ADC6-98EC-01AA9A7EFD71}"/>
              </a:ext>
            </a:extLst>
          </p:cNvPr>
          <p:cNvSpPr/>
          <p:nvPr userDrawn="1"/>
        </p:nvSpPr>
        <p:spPr>
          <a:xfrm>
            <a:off x="10550163" y="2536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220555A7-B1F2-E6A0-D900-9B53F47A36F1}"/>
              </a:ext>
            </a:extLst>
          </p:cNvPr>
          <p:cNvSpPr/>
          <p:nvPr userDrawn="1"/>
        </p:nvSpPr>
        <p:spPr>
          <a:xfrm>
            <a:off x="11377227" y="354395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810B926-7659-F92F-C259-DE1167570AF9}"/>
              </a:ext>
            </a:extLst>
          </p:cNvPr>
          <p:cNvSpPr/>
          <p:nvPr userDrawn="1"/>
        </p:nvSpPr>
        <p:spPr>
          <a:xfrm>
            <a:off x="10782690" y="643015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F4731DC-9D76-24D4-28A6-C4EAEBF7D8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55804" y="5791200"/>
            <a:ext cx="2680392" cy="8347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9D7EDC93-EB2C-E30B-7AB9-65C0B101E5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 rot="5400000">
            <a:off x="-4520914" y="723184"/>
            <a:ext cx="9041828" cy="382169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54C2C31-B720-F64E-97F5-CA22F03C446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 rot="5400000">
            <a:off x="7207498" y="3157508"/>
            <a:ext cx="11191645" cy="4883391"/>
          </a:xfrm>
          <a:prstGeom prst="rect">
            <a:avLst/>
          </a:prstGeom>
        </p:spPr>
      </p:pic>
      <p:sp>
        <p:nvSpPr>
          <p:cNvPr id="17" name="Elipse 16">
            <a:extLst>
              <a:ext uri="{FF2B5EF4-FFF2-40B4-BE49-F238E27FC236}">
                <a16:creationId xmlns:a16="http://schemas.microsoft.com/office/drawing/2014/main" id="{E51EF821-BAF7-8FFB-7BCB-98995C738CED}"/>
              </a:ext>
            </a:extLst>
          </p:cNvPr>
          <p:cNvSpPr/>
          <p:nvPr userDrawn="1"/>
        </p:nvSpPr>
        <p:spPr>
          <a:xfrm>
            <a:off x="1122543" y="694602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75CE4D9-9253-8307-D351-06FB2D7275F2}"/>
              </a:ext>
            </a:extLst>
          </p:cNvPr>
          <p:cNvSpPr/>
          <p:nvPr userDrawn="1"/>
        </p:nvSpPr>
        <p:spPr>
          <a:xfrm>
            <a:off x="430791" y="33111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1E4D1B8-7D8C-73F9-1F65-AEA82F974EFA}"/>
              </a:ext>
            </a:extLst>
          </p:cNvPr>
          <p:cNvSpPr/>
          <p:nvPr userDrawn="1"/>
        </p:nvSpPr>
        <p:spPr>
          <a:xfrm>
            <a:off x="886872" y="580989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7E3428C-DE04-7048-A358-050B39075178}"/>
              </a:ext>
            </a:extLst>
          </p:cNvPr>
          <p:cNvSpPr/>
          <p:nvPr userDrawn="1"/>
        </p:nvSpPr>
        <p:spPr>
          <a:xfrm>
            <a:off x="10550163" y="2536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EC84996C-AC5C-0909-AB81-1B0D1EA55C46}"/>
              </a:ext>
            </a:extLst>
          </p:cNvPr>
          <p:cNvSpPr/>
          <p:nvPr userDrawn="1"/>
        </p:nvSpPr>
        <p:spPr>
          <a:xfrm>
            <a:off x="11377227" y="354395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349F6D0-5CD4-2D60-2CB9-4AD394149608}"/>
              </a:ext>
            </a:extLst>
          </p:cNvPr>
          <p:cNvSpPr/>
          <p:nvPr userDrawn="1"/>
        </p:nvSpPr>
        <p:spPr>
          <a:xfrm>
            <a:off x="10782690" y="643015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9B93BDD4-4DA4-BA72-C546-573E6D5789D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55804" y="5791200"/>
            <a:ext cx="2680392" cy="8347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10103D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10103D"/>
                </a:solidFill>
              </a:defRPr>
            </a:lvl1pPr>
            <a:lvl2pPr>
              <a:defRPr>
                <a:solidFill>
                  <a:srgbClr val="10103D"/>
                </a:solidFill>
              </a:defRPr>
            </a:lvl2pPr>
            <a:lvl3pPr>
              <a:defRPr>
                <a:solidFill>
                  <a:srgbClr val="10103D"/>
                </a:solidFill>
              </a:defRPr>
            </a:lvl3pPr>
            <a:lvl4pPr>
              <a:defRPr>
                <a:solidFill>
                  <a:srgbClr val="10103D"/>
                </a:solidFill>
              </a:defRPr>
            </a:lvl4pPr>
            <a:lvl5pPr>
              <a:defRPr>
                <a:solidFill>
                  <a:srgbClr val="10103D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10103D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2E39909F-C52A-74B0-B9A2-125C39F7A5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 rot="5400000">
            <a:off x="-4520914" y="723184"/>
            <a:ext cx="9041828" cy="3821694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BA3EE3E7-F7FA-6860-FF9A-82584CA9DCD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 rot="5400000">
            <a:off x="7207498" y="3157508"/>
            <a:ext cx="11191645" cy="4883391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66B89382-9382-0BD1-FFDB-589554F6450C}"/>
              </a:ext>
            </a:extLst>
          </p:cNvPr>
          <p:cNvSpPr/>
          <p:nvPr userDrawn="1"/>
        </p:nvSpPr>
        <p:spPr>
          <a:xfrm>
            <a:off x="1122543" y="694602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30E2F79A-DF4F-B2FE-9D49-1E0E308D6722}"/>
              </a:ext>
            </a:extLst>
          </p:cNvPr>
          <p:cNvSpPr/>
          <p:nvPr userDrawn="1"/>
        </p:nvSpPr>
        <p:spPr>
          <a:xfrm>
            <a:off x="430791" y="33111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8B70071C-BC58-13EE-527B-91967B9732EE}"/>
              </a:ext>
            </a:extLst>
          </p:cNvPr>
          <p:cNvSpPr/>
          <p:nvPr userDrawn="1"/>
        </p:nvSpPr>
        <p:spPr>
          <a:xfrm>
            <a:off x="886872" y="580989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A0D48C3-1663-3905-9F38-81EF220F9E9C}"/>
              </a:ext>
            </a:extLst>
          </p:cNvPr>
          <p:cNvSpPr/>
          <p:nvPr userDrawn="1"/>
        </p:nvSpPr>
        <p:spPr>
          <a:xfrm>
            <a:off x="10550163" y="2536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BEEA767F-B0E7-6CF9-C2C1-D54D0732D709}"/>
              </a:ext>
            </a:extLst>
          </p:cNvPr>
          <p:cNvSpPr/>
          <p:nvPr userDrawn="1"/>
        </p:nvSpPr>
        <p:spPr>
          <a:xfrm>
            <a:off x="11377227" y="354395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12821F97-EAA5-0E30-868C-6FD62E4BE052}"/>
              </a:ext>
            </a:extLst>
          </p:cNvPr>
          <p:cNvSpPr/>
          <p:nvPr userDrawn="1"/>
        </p:nvSpPr>
        <p:spPr>
          <a:xfrm>
            <a:off x="10782690" y="643015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E104203E-71F8-8D2F-6B0D-8619471BE49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55804" y="5791200"/>
            <a:ext cx="2680392" cy="8347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10103D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10103D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AAD2149-59D1-1685-55C5-EC708B2C28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 rot="5400000">
            <a:off x="-4520914" y="723184"/>
            <a:ext cx="9041828" cy="382169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5F2DBB0-458C-AEC5-AAC5-88777D75F4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 rot="5400000">
            <a:off x="7207498" y="3157508"/>
            <a:ext cx="11191645" cy="4883391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FF042FAA-660C-9746-52DF-C7FA5D41F44E}"/>
              </a:ext>
            </a:extLst>
          </p:cNvPr>
          <p:cNvSpPr/>
          <p:nvPr userDrawn="1"/>
        </p:nvSpPr>
        <p:spPr>
          <a:xfrm>
            <a:off x="1122543" y="694602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B5468D8-35EC-B175-C6DF-5397BB1147E2}"/>
              </a:ext>
            </a:extLst>
          </p:cNvPr>
          <p:cNvSpPr/>
          <p:nvPr userDrawn="1"/>
        </p:nvSpPr>
        <p:spPr>
          <a:xfrm>
            <a:off x="430791" y="33111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4BFEC0A-B064-7E56-5F24-0F4BE3C6ACC6}"/>
              </a:ext>
            </a:extLst>
          </p:cNvPr>
          <p:cNvSpPr/>
          <p:nvPr userDrawn="1"/>
        </p:nvSpPr>
        <p:spPr>
          <a:xfrm>
            <a:off x="886872" y="580989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2F02A55-4573-ABE8-C143-8C4E832430BE}"/>
              </a:ext>
            </a:extLst>
          </p:cNvPr>
          <p:cNvSpPr/>
          <p:nvPr userDrawn="1"/>
        </p:nvSpPr>
        <p:spPr>
          <a:xfrm>
            <a:off x="10550163" y="2536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4BA76394-E123-CF69-B195-EB74CE310997}"/>
              </a:ext>
            </a:extLst>
          </p:cNvPr>
          <p:cNvSpPr/>
          <p:nvPr userDrawn="1"/>
        </p:nvSpPr>
        <p:spPr>
          <a:xfrm>
            <a:off x="11377227" y="354395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0D139CC-4AA1-2C63-C61F-2DA7A30B46DC}"/>
              </a:ext>
            </a:extLst>
          </p:cNvPr>
          <p:cNvSpPr/>
          <p:nvPr userDrawn="1"/>
        </p:nvSpPr>
        <p:spPr>
          <a:xfrm>
            <a:off x="10782690" y="643015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06205A38-5B86-61E6-0220-B01FF417C1E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55804" y="5791200"/>
            <a:ext cx="2680392" cy="8347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n panorámica con descrip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rgbClr val="10103D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>
                <a:solidFill>
                  <a:srgbClr val="10103D"/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10103D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FE32F8E-1859-A0D9-8FA4-AB57DBD523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 rot="5400000">
            <a:off x="-4520914" y="723184"/>
            <a:ext cx="9041828" cy="382169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B7A50EE-4632-C04C-AE67-85DF777CBE0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 rot="5400000">
            <a:off x="7207498" y="3157508"/>
            <a:ext cx="11191645" cy="4883391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CAC07F29-CDB8-8141-8E7C-293F997B3647}"/>
              </a:ext>
            </a:extLst>
          </p:cNvPr>
          <p:cNvSpPr/>
          <p:nvPr userDrawn="1"/>
        </p:nvSpPr>
        <p:spPr>
          <a:xfrm>
            <a:off x="769036" y="939699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6FABDD9-BCE3-524B-43BE-F153EE9C98A8}"/>
              </a:ext>
            </a:extLst>
          </p:cNvPr>
          <p:cNvSpPr/>
          <p:nvPr userDrawn="1"/>
        </p:nvSpPr>
        <p:spPr>
          <a:xfrm>
            <a:off x="430791" y="33111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5519C35-656F-B85D-7ED2-56BD24441040}"/>
              </a:ext>
            </a:extLst>
          </p:cNvPr>
          <p:cNvSpPr/>
          <p:nvPr userDrawn="1"/>
        </p:nvSpPr>
        <p:spPr>
          <a:xfrm>
            <a:off x="886872" y="580989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AD8B923C-45D3-A8A9-B905-405EFB320555}"/>
              </a:ext>
            </a:extLst>
          </p:cNvPr>
          <p:cNvSpPr/>
          <p:nvPr userDrawn="1"/>
        </p:nvSpPr>
        <p:spPr>
          <a:xfrm>
            <a:off x="10550163" y="2536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D4978C3-3B00-00E4-2063-693B874CA8B1}"/>
              </a:ext>
            </a:extLst>
          </p:cNvPr>
          <p:cNvSpPr/>
          <p:nvPr userDrawn="1"/>
        </p:nvSpPr>
        <p:spPr>
          <a:xfrm>
            <a:off x="11377227" y="354395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D211F0D-4840-25FC-7A91-B254606F6D5F}"/>
              </a:ext>
            </a:extLst>
          </p:cNvPr>
          <p:cNvSpPr/>
          <p:nvPr userDrawn="1"/>
        </p:nvSpPr>
        <p:spPr>
          <a:xfrm>
            <a:off x="10782690" y="643015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96F76F13-FBA9-7D43-63EA-4DC15093922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55804" y="5791200"/>
            <a:ext cx="2680392" cy="8347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>
                <a:solidFill>
                  <a:srgbClr val="10103D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rgbClr val="10103D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7E26478-8DCF-A720-E8C5-6F522AD482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 rot="5400000">
            <a:off x="-4520914" y="723184"/>
            <a:ext cx="9041828" cy="3821694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8F2D71CD-B86A-FDB2-FA5E-6273F0A34313}"/>
              </a:ext>
            </a:extLst>
          </p:cNvPr>
          <p:cNvSpPr/>
          <p:nvPr userDrawn="1"/>
        </p:nvSpPr>
        <p:spPr>
          <a:xfrm>
            <a:off x="1122543" y="694602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D17A8E5-3A4C-C750-EF2D-B698FC972E5E}"/>
              </a:ext>
            </a:extLst>
          </p:cNvPr>
          <p:cNvSpPr/>
          <p:nvPr userDrawn="1"/>
        </p:nvSpPr>
        <p:spPr>
          <a:xfrm>
            <a:off x="430791" y="33111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537F45E-6621-DCFE-AEB8-DFDA64768288}"/>
              </a:ext>
            </a:extLst>
          </p:cNvPr>
          <p:cNvSpPr/>
          <p:nvPr userDrawn="1"/>
        </p:nvSpPr>
        <p:spPr>
          <a:xfrm>
            <a:off x="886872" y="580989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EDC06E1-9507-A094-5A84-8FD33A1048DC}"/>
              </a:ext>
            </a:extLst>
          </p:cNvPr>
          <p:cNvSpPr/>
          <p:nvPr userDrawn="1"/>
        </p:nvSpPr>
        <p:spPr>
          <a:xfrm>
            <a:off x="10550163" y="2536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BBF2FB4-6882-B33D-4024-A7C0AC8D97D3}"/>
              </a:ext>
            </a:extLst>
          </p:cNvPr>
          <p:cNvSpPr/>
          <p:nvPr userDrawn="1"/>
        </p:nvSpPr>
        <p:spPr>
          <a:xfrm>
            <a:off x="11377227" y="354395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9123C6-69CF-D5DB-B854-C8D8F0BE1A6C}"/>
              </a:ext>
            </a:extLst>
          </p:cNvPr>
          <p:cNvSpPr/>
          <p:nvPr userDrawn="1"/>
        </p:nvSpPr>
        <p:spPr>
          <a:xfrm>
            <a:off x="10782690" y="643015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A3CCDE2-3EA3-87CE-339D-4A33D7ABCB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804" y="5791200"/>
            <a:ext cx="2680392" cy="8347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091070C-D433-BAD3-E4F9-47DBD7C60B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 rot="5400000">
            <a:off x="-4520914" y="723184"/>
            <a:ext cx="9041828" cy="3821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>
                <a:solidFill>
                  <a:srgbClr val="10103D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>
                <a:solidFill>
                  <a:srgbClr val="10103D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rgbClr val="10103D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03512" y="10505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rgbClr val="10103D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rgbClr val="10103D"/>
                </a:solidFill>
                <a:effectLst/>
              </a:rPr>
              <a:t>”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78F7801-42A6-9D5D-6EDC-3806D6B659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 rot="5400000">
            <a:off x="7207498" y="3157508"/>
            <a:ext cx="11191645" cy="4883391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89497FAF-1BA5-3346-2BE6-E9028E452C1F}"/>
              </a:ext>
            </a:extLst>
          </p:cNvPr>
          <p:cNvSpPr/>
          <p:nvPr userDrawn="1"/>
        </p:nvSpPr>
        <p:spPr>
          <a:xfrm>
            <a:off x="1179852" y="383826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DEED2E4-D73A-2CC0-5FC5-252BB0368CA1}"/>
              </a:ext>
            </a:extLst>
          </p:cNvPr>
          <p:cNvSpPr/>
          <p:nvPr userDrawn="1"/>
        </p:nvSpPr>
        <p:spPr>
          <a:xfrm>
            <a:off x="430791" y="33111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00FA52D-EE10-D607-A84D-82E783F7736F}"/>
              </a:ext>
            </a:extLst>
          </p:cNvPr>
          <p:cNvSpPr/>
          <p:nvPr userDrawn="1"/>
        </p:nvSpPr>
        <p:spPr>
          <a:xfrm>
            <a:off x="886872" y="580989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D266C19-5547-0C95-C150-AA4F442AED8F}"/>
              </a:ext>
            </a:extLst>
          </p:cNvPr>
          <p:cNvSpPr/>
          <p:nvPr userDrawn="1"/>
        </p:nvSpPr>
        <p:spPr>
          <a:xfrm>
            <a:off x="10550163" y="2536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0212BA20-7F19-B4B9-63BA-F3F4060E88FF}"/>
              </a:ext>
            </a:extLst>
          </p:cNvPr>
          <p:cNvSpPr/>
          <p:nvPr userDrawn="1"/>
        </p:nvSpPr>
        <p:spPr>
          <a:xfrm>
            <a:off x="11377227" y="354395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5248CFB-5899-1627-2291-EB2DF0E7E079}"/>
              </a:ext>
            </a:extLst>
          </p:cNvPr>
          <p:cNvSpPr/>
          <p:nvPr userDrawn="1"/>
        </p:nvSpPr>
        <p:spPr>
          <a:xfrm>
            <a:off x="10782690" y="643015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14D4DCBE-E787-DB64-60EC-CEC0AC3AE42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55804" y="5791200"/>
            <a:ext cx="2680392" cy="8347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>
                <a:solidFill>
                  <a:srgbClr val="10103D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rgbClr val="10103D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E97E129-D487-9150-4F94-CAB88C3E25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 rot="5400000">
            <a:off x="-4520914" y="723184"/>
            <a:ext cx="9041828" cy="382169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542606A-21A6-8C1E-BBFA-D19B2E5C7B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 rot="5400000">
            <a:off x="7207498" y="3157508"/>
            <a:ext cx="11191645" cy="4883391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2B8B7D1B-44D3-2C43-22BB-5296556E0AD3}"/>
              </a:ext>
            </a:extLst>
          </p:cNvPr>
          <p:cNvSpPr/>
          <p:nvPr userDrawn="1"/>
        </p:nvSpPr>
        <p:spPr>
          <a:xfrm>
            <a:off x="1122543" y="694602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4D095AB-6BF6-2FC7-C29A-BACE21A48630}"/>
              </a:ext>
            </a:extLst>
          </p:cNvPr>
          <p:cNvSpPr/>
          <p:nvPr userDrawn="1"/>
        </p:nvSpPr>
        <p:spPr>
          <a:xfrm>
            <a:off x="430791" y="33111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7FFF0FB-C44A-DCBA-289E-148468425662}"/>
              </a:ext>
            </a:extLst>
          </p:cNvPr>
          <p:cNvSpPr/>
          <p:nvPr userDrawn="1"/>
        </p:nvSpPr>
        <p:spPr>
          <a:xfrm>
            <a:off x="886872" y="580989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76A9A122-ABB6-4251-C245-32296160040C}"/>
              </a:ext>
            </a:extLst>
          </p:cNvPr>
          <p:cNvSpPr/>
          <p:nvPr userDrawn="1"/>
        </p:nvSpPr>
        <p:spPr>
          <a:xfrm>
            <a:off x="10550163" y="2536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A011FDC-C775-B9E5-1451-A327E6A0C189}"/>
              </a:ext>
            </a:extLst>
          </p:cNvPr>
          <p:cNvSpPr/>
          <p:nvPr userDrawn="1"/>
        </p:nvSpPr>
        <p:spPr>
          <a:xfrm>
            <a:off x="11377227" y="354395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EE98B-F72C-5711-F04D-3728379C6AE7}"/>
              </a:ext>
            </a:extLst>
          </p:cNvPr>
          <p:cNvSpPr/>
          <p:nvPr userDrawn="1"/>
        </p:nvSpPr>
        <p:spPr>
          <a:xfrm>
            <a:off x="10782690" y="643015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804E53C-D9E3-4D03-DDDA-CC142CF3DF7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55804" y="5791200"/>
            <a:ext cx="2680392" cy="8347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umna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0103D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rgbClr val="1010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>
                <a:solidFill>
                  <a:srgbClr val="10103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rgbClr val="1010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>
                <a:solidFill>
                  <a:srgbClr val="10103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rgbClr val="1010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>
                <a:solidFill>
                  <a:srgbClr val="10103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6B4F115-256D-730F-3310-F35C72893A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 rot="5400000">
            <a:off x="-4520914" y="723184"/>
            <a:ext cx="9041828" cy="382169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3C6C182-5892-DAF0-5AF0-F20842E49A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 rot="5400000">
            <a:off x="7207498" y="3157508"/>
            <a:ext cx="11191645" cy="4883391"/>
          </a:xfrm>
          <a:prstGeom prst="rect">
            <a:avLst/>
          </a:prstGeom>
        </p:spPr>
      </p:pic>
      <p:sp>
        <p:nvSpPr>
          <p:cNvPr id="13" name="Elipse 12">
            <a:extLst>
              <a:ext uri="{FF2B5EF4-FFF2-40B4-BE49-F238E27FC236}">
                <a16:creationId xmlns:a16="http://schemas.microsoft.com/office/drawing/2014/main" id="{C94D66EE-8DA4-CDFD-8D15-E7532AEC4B03}"/>
              </a:ext>
            </a:extLst>
          </p:cNvPr>
          <p:cNvSpPr/>
          <p:nvPr userDrawn="1"/>
        </p:nvSpPr>
        <p:spPr>
          <a:xfrm>
            <a:off x="1122543" y="694602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196C4EC-B27E-CD35-8225-6DA73EFAF65C}"/>
              </a:ext>
            </a:extLst>
          </p:cNvPr>
          <p:cNvSpPr/>
          <p:nvPr userDrawn="1"/>
        </p:nvSpPr>
        <p:spPr>
          <a:xfrm>
            <a:off x="430791" y="33111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D0A0C9-3B2D-1548-F0BC-8B4DCB2CE272}"/>
              </a:ext>
            </a:extLst>
          </p:cNvPr>
          <p:cNvSpPr/>
          <p:nvPr userDrawn="1"/>
        </p:nvSpPr>
        <p:spPr>
          <a:xfrm>
            <a:off x="886872" y="580989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2DF520F0-0B79-33FC-1333-7C41073C2356}"/>
              </a:ext>
            </a:extLst>
          </p:cNvPr>
          <p:cNvSpPr/>
          <p:nvPr userDrawn="1"/>
        </p:nvSpPr>
        <p:spPr>
          <a:xfrm>
            <a:off x="10550163" y="2536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B674D73-B646-0659-66AA-FA2C9B63B04C}"/>
              </a:ext>
            </a:extLst>
          </p:cNvPr>
          <p:cNvSpPr/>
          <p:nvPr userDrawn="1"/>
        </p:nvSpPr>
        <p:spPr>
          <a:xfrm>
            <a:off x="11377227" y="354395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3130A214-4037-505D-DA79-21A26E0FA344}"/>
              </a:ext>
            </a:extLst>
          </p:cNvPr>
          <p:cNvSpPr/>
          <p:nvPr userDrawn="1"/>
        </p:nvSpPr>
        <p:spPr>
          <a:xfrm>
            <a:off x="10782690" y="643015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8C810ACD-849E-DBF4-9592-E99B85FDCF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55804" y="5791200"/>
            <a:ext cx="2680392" cy="8347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umna de imagen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0103D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rgbClr val="1010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>
                <a:solidFill>
                  <a:srgbClr val="10103D"/>
                </a:solidFill>
              </a:defRPr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>
                <a:solidFill>
                  <a:srgbClr val="10103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rgbClr val="1010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>
                <a:solidFill>
                  <a:srgbClr val="10103D"/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>
                <a:solidFill>
                  <a:srgbClr val="10103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rgbClr val="1010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>
                <a:solidFill>
                  <a:srgbClr val="10103D"/>
                </a:solidFill>
              </a:defRPr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>
                <a:solidFill>
                  <a:srgbClr val="10103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A68DBE2-B28F-3FF0-9CB2-DE1B968553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 rot="5400000">
            <a:off x="-4520914" y="723184"/>
            <a:ext cx="9041828" cy="382169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CB3E4BA-BEDA-6E46-E74C-8CA5434B5ED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 rot="5400000">
            <a:off x="7207498" y="3157508"/>
            <a:ext cx="11191645" cy="4883391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48A3F4E0-A181-0FE2-F9F0-BEB809EC0D75}"/>
              </a:ext>
            </a:extLst>
          </p:cNvPr>
          <p:cNvSpPr/>
          <p:nvPr userDrawn="1"/>
        </p:nvSpPr>
        <p:spPr>
          <a:xfrm>
            <a:off x="1122543" y="694602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B063267-6AF8-3E5C-DFCC-94C3E1230486}"/>
              </a:ext>
            </a:extLst>
          </p:cNvPr>
          <p:cNvSpPr/>
          <p:nvPr userDrawn="1"/>
        </p:nvSpPr>
        <p:spPr>
          <a:xfrm>
            <a:off x="430791" y="33111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22F4EF7-C47A-7670-41E9-0EB49856AA55}"/>
              </a:ext>
            </a:extLst>
          </p:cNvPr>
          <p:cNvSpPr/>
          <p:nvPr userDrawn="1"/>
        </p:nvSpPr>
        <p:spPr>
          <a:xfrm>
            <a:off x="886872" y="580989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029DC26-3732-A9A6-CB78-F320D17C5E00}"/>
              </a:ext>
            </a:extLst>
          </p:cNvPr>
          <p:cNvSpPr/>
          <p:nvPr userDrawn="1"/>
        </p:nvSpPr>
        <p:spPr>
          <a:xfrm>
            <a:off x="10550163" y="2536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7C591CA-0D12-28AE-98F7-ABAC933DF761}"/>
              </a:ext>
            </a:extLst>
          </p:cNvPr>
          <p:cNvSpPr/>
          <p:nvPr userDrawn="1"/>
        </p:nvSpPr>
        <p:spPr>
          <a:xfrm>
            <a:off x="11377227" y="354395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4DACCD9-9392-9A43-82A3-620C7906AFE4}"/>
              </a:ext>
            </a:extLst>
          </p:cNvPr>
          <p:cNvSpPr/>
          <p:nvPr userDrawn="1"/>
        </p:nvSpPr>
        <p:spPr>
          <a:xfrm>
            <a:off x="10782690" y="643015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3F3A4E23-31BB-581E-F1FE-4079EAF574F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55804" y="5791200"/>
            <a:ext cx="2680392" cy="8347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s objeto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199" y="633267"/>
            <a:ext cx="4875211" cy="1478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0103D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0103D"/>
                </a:solidFill>
              </a:defRPr>
            </a:lvl1pPr>
            <a:lvl2pPr>
              <a:defRPr>
                <a:solidFill>
                  <a:srgbClr val="10103D"/>
                </a:solidFill>
              </a:defRPr>
            </a:lvl2pPr>
            <a:lvl3pPr>
              <a:defRPr>
                <a:solidFill>
                  <a:srgbClr val="10103D"/>
                </a:solidFill>
              </a:defRPr>
            </a:lvl3pPr>
            <a:lvl4pPr>
              <a:defRPr>
                <a:solidFill>
                  <a:srgbClr val="10103D"/>
                </a:solidFill>
              </a:defRPr>
            </a:lvl4pPr>
            <a:lvl5pPr>
              <a:defRPr>
                <a:solidFill>
                  <a:srgbClr val="10103D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F2128B7D-9711-29DF-6F70-129D5C288B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 rot="5400000">
            <a:off x="-4520914" y="723184"/>
            <a:ext cx="9041828" cy="3821694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B6A0AD70-D52C-7B10-B153-97485987351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 rot="5400000">
            <a:off x="7207498" y="3157508"/>
            <a:ext cx="11191645" cy="4883391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661E163F-F4CA-7375-CC87-A799EBF04285}"/>
              </a:ext>
            </a:extLst>
          </p:cNvPr>
          <p:cNvSpPr/>
          <p:nvPr userDrawn="1"/>
        </p:nvSpPr>
        <p:spPr>
          <a:xfrm>
            <a:off x="1122543" y="694602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A5165824-BC61-B6B2-77CB-8AEC23591E5C}"/>
              </a:ext>
            </a:extLst>
          </p:cNvPr>
          <p:cNvSpPr/>
          <p:nvPr userDrawn="1"/>
        </p:nvSpPr>
        <p:spPr>
          <a:xfrm>
            <a:off x="430791" y="33111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DC8ECA5-52FB-E42C-71F9-71B86151A162}"/>
              </a:ext>
            </a:extLst>
          </p:cNvPr>
          <p:cNvSpPr/>
          <p:nvPr userDrawn="1"/>
        </p:nvSpPr>
        <p:spPr>
          <a:xfrm>
            <a:off x="886872" y="580989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B794783B-5ADC-8A60-BBBD-8F9C40613CDC}"/>
              </a:ext>
            </a:extLst>
          </p:cNvPr>
          <p:cNvSpPr/>
          <p:nvPr userDrawn="1"/>
        </p:nvSpPr>
        <p:spPr>
          <a:xfrm>
            <a:off x="10550163" y="2536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599550BC-D2D5-356B-830B-FB9F27CD71CE}"/>
              </a:ext>
            </a:extLst>
          </p:cNvPr>
          <p:cNvSpPr/>
          <p:nvPr userDrawn="1"/>
        </p:nvSpPr>
        <p:spPr>
          <a:xfrm>
            <a:off x="11377227" y="354395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CBF6B2FA-B5B4-68BF-8283-130804705AB3}"/>
              </a:ext>
            </a:extLst>
          </p:cNvPr>
          <p:cNvSpPr/>
          <p:nvPr userDrawn="1"/>
        </p:nvSpPr>
        <p:spPr>
          <a:xfrm>
            <a:off x="10782690" y="643015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F535C98B-232E-A853-CD38-234F3E95F9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55804" y="5791200"/>
            <a:ext cx="2680392" cy="8347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NEN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3284" y="1528813"/>
            <a:ext cx="3603397" cy="36597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solidFill>
                  <a:srgbClr val="10103D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F2128B7D-9711-29DF-6F70-129D5C288B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 rot="5400000">
            <a:off x="-4520914" y="723184"/>
            <a:ext cx="9041828" cy="3821694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B6A0AD70-D52C-7B10-B153-97485987351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 rot="5400000">
            <a:off x="7207498" y="3157508"/>
            <a:ext cx="11191645" cy="4883391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661E163F-F4CA-7375-CC87-A799EBF04285}"/>
              </a:ext>
            </a:extLst>
          </p:cNvPr>
          <p:cNvSpPr/>
          <p:nvPr userDrawn="1"/>
        </p:nvSpPr>
        <p:spPr>
          <a:xfrm>
            <a:off x="1122543" y="694602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A5165824-BC61-B6B2-77CB-8AEC23591E5C}"/>
              </a:ext>
            </a:extLst>
          </p:cNvPr>
          <p:cNvSpPr/>
          <p:nvPr userDrawn="1"/>
        </p:nvSpPr>
        <p:spPr>
          <a:xfrm>
            <a:off x="430791" y="33111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DC8ECA5-52FB-E42C-71F9-71B86151A162}"/>
              </a:ext>
            </a:extLst>
          </p:cNvPr>
          <p:cNvSpPr/>
          <p:nvPr userDrawn="1"/>
        </p:nvSpPr>
        <p:spPr>
          <a:xfrm>
            <a:off x="886872" y="580989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B794783B-5ADC-8A60-BBBD-8F9C40613CDC}"/>
              </a:ext>
            </a:extLst>
          </p:cNvPr>
          <p:cNvSpPr/>
          <p:nvPr userDrawn="1"/>
        </p:nvSpPr>
        <p:spPr>
          <a:xfrm>
            <a:off x="10550163" y="2536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599550BC-D2D5-356B-830B-FB9F27CD71CE}"/>
              </a:ext>
            </a:extLst>
          </p:cNvPr>
          <p:cNvSpPr/>
          <p:nvPr userDrawn="1"/>
        </p:nvSpPr>
        <p:spPr>
          <a:xfrm>
            <a:off x="11377227" y="354395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CBF6B2FA-B5B4-68BF-8283-130804705AB3}"/>
              </a:ext>
            </a:extLst>
          </p:cNvPr>
          <p:cNvSpPr/>
          <p:nvPr userDrawn="1"/>
        </p:nvSpPr>
        <p:spPr>
          <a:xfrm>
            <a:off x="10782690" y="643015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F535C98B-232E-A853-CD38-234F3E95F9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55804" y="5791200"/>
            <a:ext cx="2680392" cy="834717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AEA907B5-8949-F9E8-E9C3-4C0503C5B369}"/>
              </a:ext>
            </a:extLst>
          </p:cNvPr>
          <p:cNvSpPr/>
          <p:nvPr userDrawn="1"/>
        </p:nvSpPr>
        <p:spPr>
          <a:xfrm>
            <a:off x="6372520" y="2130458"/>
            <a:ext cx="3714161" cy="45719"/>
          </a:xfrm>
          <a:prstGeom prst="rect">
            <a:avLst/>
          </a:prstGeom>
          <a:gradFill>
            <a:gsLst>
              <a:gs pos="0">
                <a:srgbClr val="00CED8"/>
              </a:gs>
              <a:gs pos="51000">
                <a:srgbClr val="10103D"/>
              </a:gs>
              <a:gs pos="100000">
                <a:srgbClr val="00CED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B7F2EED-0ABC-E415-0923-3320B4799979}"/>
              </a:ext>
            </a:extLst>
          </p:cNvPr>
          <p:cNvSpPr/>
          <p:nvPr userDrawn="1"/>
        </p:nvSpPr>
        <p:spPr>
          <a:xfrm>
            <a:off x="2450969" y="1263191"/>
            <a:ext cx="3054285" cy="3883844"/>
          </a:xfrm>
          <a:prstGeom prst="roundRect">
            <a:avLst/>
          </a:prstGeom>
          <a:noFill/>
          <a:ln w="85725">
            <a:gradFill>
              <a:gsLst>
                <a:gs pos="0">
                  <a:srgbClr val="00CED8"/>
                </a:gs>
                <a:gs pos="50000">
                  <a:srgbClr val="10103D"/>
                </a:gs>
                <a:gs pos="100000">
                  <a:srgbClr val="00CED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6E562464-9EA4-033A-EC49-5578D1632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83284" y="2300288"/>
            <a:ext cx="3603625" cy="42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10103D"/>
                </a:solidFill>
              </a:defRPr>
            </a:lvl1pPr>
            <a:lvl2pPr marL="457200" indent="0">
              <a:buNone/>
              <a:defRPr>
                <a:solidFill>
                  <a:srgbClr val="10103D"/>
                </a:solidFill>
              </a:defRPr>
            </a:lvl2pPr>
            <a:lvl3pPr marL="914400" indent="0">
              <a:buNone/>
              <a:defRPr>
                <a:solidFill>
                  <a:srgbClr val="10103D"/>
                </a:solidFill>
              </a:defRPr>
            </a:lvl3pPr>
            <a:lvl4pPr marL="1371600" indent="0">
              <a:buNone/>
              <a:defRPr>
                <a:solidFill>
                  <a:srgbClr val="10103D"/>
                </a:solidFill>
              </a:defRPr>
            </a:lvl4pPr>
            <a:lvl5pPr marL="1828800" indent="0">
              <a:buNone/>
              <a:defRPr>
                <a:solidFill>
                  <a:srgbClr val="10103D"/>
                </a:solidFill>
              </a:defRPr>
            </a:lvl5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  <a:p>
            <a:pPr lvl="4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3554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ORTADA">
    <p:bg>
      <p:bgPr>
        <a:solidFill>
          <a:srgbClr val="101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2162852"/>
            <a:ext cx="8791575" cy="193568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4190615"/>
            <a:ext cx="8791575" cy="6202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6936FF54-C7E7-A723-2AA6-B8009E3AB437}"/>
              </a:ext>
            </a:extLst>
          </p:cNvPr>
          <p:cNvGrpSpPr/>
          <p:nvPr userDrawn="1"/>
        </p:nvGrpSpPr>
        <p:grpSpPr>
          <a:xfrm>
            <a:off x="-1777318" y="-1896311"/>
            <a:ext cx="3832359" cy="9067062"/>
            <a:chOff x="-1777318" y="-1896311"/>
            <a:chExt cx="3832359" cy="9067062"/>
          </a:xfrm>
        </p:grpSpPr>
        <p:pic>
          <p:nvPicPr>
            <p:cNvPr id="109" name="Imagen 108">
              <a:extLst>
                <a:ext uri="{FF2B5EF4-FFF2-40B4-BE49-F238E27FC236}">
                  <a16:creationId xmlns:a16="http://schemas.microsoft.com/office/drawing/2014/main" id="{E99B45C4-BA72-F6ED-EA2A-A0048461D9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 amt="35000"/>
            </a:blip>
            <a:stretch>
              <a:fillRect/>
            </a:stretch>
          </p:blipFill>
          <p:spPr>
            <a:xfrm rot="5400000">
              <a:off x="-4394669" y="721040"/>
              <a:ext cx="9067062" cy="3832359"/>
            </a:xfrm>
            <a:prstGeom prst="rect">
              <a:avLst/>
            </a:prstGeom>
          </p:spPr>
        </p:pic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4146210A-C2F1-61AC-8E87-1B0E8DA97BFA}"/>
                </a:ext>
              </a:extLst>
            </p:cNvPr>
            <p:cNvSpPr/>
            <p:nvPr userDrawn="1"/>
          </p:nvSpPr>
          <p:spPr>
            <a:xfrm>
              <a:off x="1419035" y="570108"/>
              <a:ext cx="235671" cy="235671"/>
            </a:xfrm>
            <a:prstGeom prst="ellipse">
              <a:avLst/>
            </a:prstGeom>
            <a:solidFill>
              <a:srgbClr val="00C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0D1F83CD-5E9C-286C-4F41-19A4E585B1EC}"/>
                </a:ext>
              </a:extLst>
            </p:cNvPr>
            <p:cNvSpPr/>
            <p:nvPr userDrawn="1"/>
          </p:nvSpPr>
          <p:spPr>
            <a:xfrm>
              <a:off x="657035" y="3366367"/>
              <a:ext cx="235671" cy="235671"/>
            </a:xfrm>
            <a:prstGeom prst="ellipse">
              <a:avLst/>
            </a:prstGeom>
            <a:solidFill>
              <a:srgbClr val="00C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78D204A9-458E-E636-34E8-EFDEA8A99937}"/>
                </a:ext>
              </a:extLst>
            </p:cNvPr>
            <p:cNvSpPr/>
            <p:nvPr userDrawn="1"/>
          </p:nvSpPr>
          <p:spPr>
            <a:xfrm>
              <a:off x="1062387" y="5410199"/>
              <a:ext cx="235671" cy="235671"/>
            </a:xfrm>
            <a:prstGeom prst="ellipse">
              <a:avLst/>
            </a:prstGeom>
            <a:solidFill>
              <a:srgbClr val="00C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</p:grp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3575AD01-1FD8-928D-7C4F-0DD2DE610FC4}"/>
              </a:ext>
            </a:extLst>
          </p:cNvPr>
          <p:cNvGrpSpPr/>
          <p:nvPr userDrawn="1"/>
        </p:nvGrpSpPr>
        <p:grpSpPr>
          <a:xfrm>
            <a:off x="10002917" y="-7084"/>
            <a:ext cx="5179221" cy="11869621"/>
            <a:chOff x="10002917" y="-7084"/>
            <a:chExt cx="5179221" cy="11869621"/>
          </a:xfrm>
        </p:grpSpPr>
        <p:pic>
          <p:nvPicPr>
            <p:cNvPr id="111" name="Imagen 110">
              <a:extLst>
                <a:ext uri="{FF2B5EF4-FFF2-40B4-BE49-F238E27FC236}">
                  <a16:creationId xmlns:a16="http://schemas.microsoft.com/office/drawing/2014/main" id="{9772C806-5DBD-11E0-DCF5-5A9CFEA47B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 rot="5400000">
              <a:off x="6657717" y="3338116"/>
              <a:ext cx="11869621" cy="5179221"/>
            </a:xfrm>
            <a:prstGeom prst="rect">
              <a:avLst/>
            </a:prstGeom>
          </p:spPr>
        </p:pic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A437F7B1-E6AB-ADAB-E312-3E3B148A021A}"/>
                </a:ext>
              </a:extLst>
            </p:cNvPr>
            <p:cNvSpPr/>
            <p:nvPr userDrawn="1"/>
          </p:nvSpPr>
          <p:spPr>
            <a:xfrm>
              <a:off x="10002917" y="367217"/>
              <a:ext cx="235671" cy="235671"/>
            </a:xfrm>
            <a:prstGeom prst="ellipse">
              <a:avLst/>
            </a:prstGeom>
            <a:solidFill>
              <a:srgbClr val="00C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B71A394A-C363-B5E5-71A4-676A33D0CF92}"/>
                </a:ext>
              </a:extLst>
            </p:cNvPr>
            <p:cNvSpPr/>
            <p:nvPr userDrawn="1"/>
          </p:nvSpPr>
          <p:spPr>
            <a:xfrm>
              <a:off x="10958960" y="3130696"/>
              <a:ext cx="235671" cy="235671"/>
            </a:xfrm>
            <a:prstGeom prst="ellipse">
              <a:avLst/>
            </a:prstGeom>
            <a:solidFill>
              <a:srgbClr val="00C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1288EF5A-4C73-0FDD-10B0-45B94EB1A48D}"/>
                </a:ext>
              </a:extLst>
            </p:cNvPr>
            <p:cNvSpPr/>
            <p:nvPr userDrawn="1"/>
          </p:nvSpPr>
          <p:spPr>
            <a:xfrm>
              <a:off x="10432328" y="6292967"/>
              <a:ext cx="235671" cy="235671"/>
            </a:xfrm>
            <a:prstGeom prst="ellipse">
              <a:avLst/>
            </a:prstGeom>
            <a:solidFill>
              <a:srgbClr val="00C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</p:grpSp>
      <p:pic>
        <p:nvPicPr>
          <p:cNvPr id="117" name="Imagen 116">
            <a:extLst>
              <a:ext uri="{FF2B5EF4-FFF2-40B4-BE49-F238E27FC236}">
                <a16:creationId xmlns:a16="http://schemas.microsoft.com/office/drawing/2014/main" id="{2CB0BB8F-F0B4-9856-D43A-075F968334C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84002" y="5324982"/>
            <a:ext cx="3289955" cy="1024545"/>
          </a:xfrm>
          <a:prstGeom prst="rect">
            <a:avLst/>
          </a:prstGeom>
        </p:spPr>
      </p:pic>
      <p:sp>
        <p:nvSpPr>
          <p:cNvPr id="118" name="Subtitle 2">
            <a:extLst>
              <a:ext uri="{FF2B5EF4-FFF2-40B4-BE49-F238E27FC236}">
                <a16:creationId xmlns:a16="http://schemas.microsoft.com/office/drawing/2014/main" id="{B7E5BE8C-FD27-A930-9DA1-BFF5A6288AC2}"/>
              </a:ext>
            </a:extLst>
          </p:cNvPr>
          <p:cNvSpPr txBox="1">
            <a:spLocks/>
          </p:cNvSpPr>
          <p:nvPr userDrawn="1"/>
        </p:nvSpPr>
        <p:spPr>
          <a:xfrm>
            <a:off x="1876424" y="1520609"/>
            <a:ext cx="8791575" cy="6202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Tema: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55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569905E-8763-AF19-D666-9B77106CF1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 rot="5400000">
            <a:off x="-4520914" y="723184"/>
            <a:ext cx="9041828" cy="382169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0FB3969-58B2-0E51-AEC7-16AA98418F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 rot="5400000">
            <a:off x="7207498" y="3157508"/>
            <a:ext cx="11191645" cy="4883391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79D1EFD7-8C3C-5CE6-F68B-4882B7910D35}"/>
              </a:ext>
            </a:extLst>
          </p:cNvPr>
          <p:cNvSpPr/>
          <p:nvPr userDrawn="1"/>
        </p:nvSpPr>
        <p:spPr>
          <a:xfrm>
            <a:off x="1122543" y="694602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2559AD49-0E64-AB3D-B3AE-883812DBAC6E}"/>
              </a:ext>
            </a:extLst>
          </p:cNvPr>
          <p:cNvSpPr/>
          <p:nvPr userDrawn="1"/>
        </p:nvSpPr>
        <p:spPr>
          <a:xfrm>
            <a:off x="430791" y="33111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F2801D10-3BF6-6889-E862-B11427BA15EB}"/>
              </a:ext>
            </a:extLst>
          </p:cNvPr>
          <p:cNvSpPr/>
          <p:nvPr userDrawn="1"/>
        </p:nvSpPr>
        <p:spPr>
          <a:xfrm>
            <a:off x="886872" y="580989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49A9FA79-7A73-64C5-4425-80E3CA968119}"/>
              </a:ext>
            </a:extLst>
          </p:cNvPr>
          <p:cNvSpPr/>
          <p:nvPr userDrawn="1"/>
        </p:nvSpPr>
        <p:spPr>
          <a:xfrm>
            <a:off x="10550163" y="2536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DA91E4DF-CB7F-7BE4-873F-4FDC81EACAF4}"/>
              </a:ext>
            </a:extLst>
          </p:cNvPr>
          <p:cNvSpPr/>
          <p:nvPr userDrawn="1"/>
        </p:nvSpPr>
        <p:spPr>
          <a:xfrm>
            <a:off x="11377227" y="354395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3912794B-A228-5CE6-6125-03AD0AE45122}"/>
              </a:ext>
            </a:extLst>
          </p:cNvPr>
          <p:cNvSpPr/>
          <p:nvPr userDrawn="1"/>
        </p:nvSpPr>
        <p:spPr>
          <a:xfrm>
            <a:off x="10782690" y="643015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72" name="Imagen 71">
            <a:extLst>
              <a:ext uri="{FF2B5EF4-FFF2-40B4-BE49-F238E27FC236}">
                <a16:creationId xmlns:a16="http://schemas.microsoft.com/office/drawing/2014/main" id="{3434C6E9-21AB-36C5-48CA-6E0D252818E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55804" y="5510367"/>
            <a:ext cx="2680392" cy="83471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3434758"/>
            <a:ext cx="9905999" cy="1478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0103D"/>
                </a:solidFill>
              </a:defRPr>
            </a:lvl1pPr>
            <a:lvl2pPr>
              <a:defRPr>
                <a:solidFill>
                  <a:srgbClr val="10103D"/>
                </a:solidFill>
              </a:defRPr>
            </a:lvl2pPr>
            <a:lvl3pPr>
              <a:defRPr>
                <a:solidFill>
                  <a:srgbClr val="10103D"/>
                </a:solidFill>
              </a:defRPr>
            </a:lvl3pPr>
            <a:lvl4pPr>
              <a:defRPr>
                <a:solidFill>
                  <a:srgbClr val="10103D"/>
                </a:solidFill>
              </a:defRPr>
            </a:lvl4pPr>
            <a:lvl5pPr>
              <a:defRPr>
                <a:solidFill>
                  <a:srgbClr val="10103D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8F49C357-0954-1365-2817-03C56633A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16305"/>
            <a:ext cx="9905998" cy="1478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0103D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7E3B2ED6-73E8-B494-8644-2AA1B26897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 rot="5400000">
            <a:off x="-4520914" y="723184"/>
            <a:ext cx="9041828" cy="3821694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64BAA65A-78AD-E752-EE3A-AE8B43876D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 rot="5400000">
            <a:off x="7207498" y="3157508"/>
            <a:ext cx="11191645" cy="4883391"/>
          </a:xfrm>
          <a:prstGeom prst="rect">
            <a:avLst/>
          </a:prstGeom>
        </p:spPr>
      </p:pic>
      <p:sp>
        <p:nvSpPr>
          <p:cNvPr id="24" name="Elipse 23">
            <a:extLst>
              <a:ext uri="{FF2B5EF4-FFF2-40B4-BE49-F238E27FC236}">
                <a16:creationId xmlns:a16="http://schemas.microsoft.com/office/drawing/2014/main" id="{2B499445-0F45-2B6B-63AC-2AFE83E5540B}"/>
              </a:ext>
            </a:extLst>
          </p:cNvPr>
          <p:cNvSpPr/>
          <p:nvPr userDrawn="1"/>
        </p:nvSpPr>
        <p:spPr>
          <a:xfrm>
            <a:off x="1122543" y="694602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F828E31-453B-E852-4E12-EC4711A0FA34}"/>
              </a:ext>
            </a:extLst>
          </p:cNvPr>
          <p:cNvSpPr/>
          <p:nvPr userDrawn="1"/>
        </p:nvSpPr>
        <p:spPr>
          <a:xfrm>
            <a:off x="430791" y="33111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E239D7C4-574B-2B9F-1F0D-BF0DE325CCB7}"/>
              </a:ext>
            </a:extLst>
          </p:cNvPr>
          <p:cNvSpPr/>
          <p:nvPr userDrawn="1"/>
        </p:nvSpPr>
        <p:spPr>
          <a:xfrm>
            <a:off x="886872" y="580989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BBC63BC0-C7D9-C54E-9253-CFD751F27376}"/>
              </a:ext>
            </a:extLst>
          </p:cNvPr>
          <p:cNvSpPr/>
          <p:nvPr userDrawn="1"/>
        </p:nvSpPr>
        <p:spPr>
          <a:xfrm>
            <a:off x="10550163" y="2536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1B9DD8B0-E3BB-EE74-F4F1-893FF3499264}"/>
              </a:ext>
            </a:extLst>
          </p:cNvPr>
          <p:cNvSpPr/>
          <p:nvPr userDrawn="1"/>
        </p:nvSpPr>
        <p:spPr>
          <a:xfrm>
            <a:off x="11377227" y="354395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2729A81B-24B9-08FE-5E33-D9CD9862F69F}"/>
              </a:ext>
            </a:extLst>
          </p:cNvPr>
          <p:cNvSpPr/>
          <p:nvPr userDrawn="1"/>
        </p:nvSpPr>
        <p:spPr>
          <a:xfrm>
            <a:off x="10782690" y="643015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E5DB2B95-1BE5-0B24-380B-156F64F2BE9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87677" y="5403336"/>
            <a:ext cx="1262486" cy="12624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EDD2CCDF-1384-D1FC-B2D0-EDCF35CFAF15}"/>
              </a:ext>
            </a:extLst>
          </p:cNvPr>
          <p:cNvGrpSpPr/>
          <p:nvPr userDrawn="1"/>
        </p:nvGrpSpPr>
        <p:grpSpPr>
          <a:xfrm>
            <a:off x="-1777318" y="-1896311"/>
            <a:ext cx="3832359" cy="9067062"/>
            <a:chOff x="-1777318" y="-1896311"/>
            <a:chExt cx="3832359" cy="9067062"/>
          </a:xfrm>
        </p:grpSpPr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010CBF7F-6A4B-21F3-B2D8-A0692CA5BA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 amt="35000"/>
            </a:blip>
            <a:stretch>
              <a:fillRect/>
            </a:stretch>
          </p:blipFill>
          <p:spPr>
            <a:xfrm rot="5400000">
              <a:off x="-4394669" y="721040"/>
              <a:ext cx="9067062" cy="3832359"/>
            </a:xfrm>
            <a:prstGeom prst="rect">
              <a:avLst/>
            </a:prstGeom>
          </p:spPr>
        </p:pic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2F6A65FA-95D7-2D26-FDCB-811A0B63F596}"/>
                </a:ext>
              </a:extLst>
            </p:cNvPr>
            <p:cNvSpPr/>
            <p:nvPr userDrawn="1"/>
          </p:nvSpPr>
          <p:spPr>
            <a:xfrm>
              <a:off x="1419035" y="570108"/>
              <a:ext cx="235671" cy="235671"/>
            </a:xfrm>
            <a:prstGeom prst="ellipse">
              <a:avLst/>
            </a:prstGeom>
            <a:solidFill>
              <a:srgbClr val="00C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66C89CB9-DFCE-D891-6FF2-9434287B75BD}"/>
                </a:ext>
              </a:extLst>
            </p:cNvPr>
            <p:cNvSpPr/>
            <p:nvPr userDrawn="1"/>
          </p:nvSpPr>
          <p:spPr>
            <a:xfrm>
              <a:off x="657035" y="3366367"/>
              <a:ext cx="235671" cy="235671"/>
            </a:xfrm>
            <a:prstGeom prst="ellipse">
              <a:avLst/>
            </a:prstGeom>
            <a:solidFill>
              <a:srgbClr val="00C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D733DB92-D1B9-16C4-670C-371CE4F3C4D6}"/>
                </a:ext>
              </a:extLst>
            </p:cNvPr>
            <p:cNvSpPr/>
            <p:nvPr userDrawn="1"/>
          </p:nvSpPr>
          <p:spPr>
            <a:xfrm>
              <a:off x="1062387" y="5410199"/>
              <a:ext cx="235671" cy="235671"/>
            </a:xfrm>
            <a:prstGeom prst="ellipse">
              <a:avLst/>
            </a:prstGeom>
            <a:solidFill>
              <a:srgbClr val="00C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5CEBC21F-DB8B-F4B5-0D30-2034F52F76B3}"/>
              </a:ext>
            </a:extLst>
          </p:cNvPr>
          <p:cNvGrpSpPr/>
          <p:nvPr userDrawn="1"/>
        </p:nvGrpSpPr>
        <p:grpSpPr>
          <a:xfrm>
            <a:off x="10002917" y="-7084"/>
            <a:ext cx="5179221" cy="11869621"/>
            <a:chOff x="10002917" y="-7084"/>
            <a:chExt cx="5179221" cy="11869621"/>
          </a:xfrm>
        </p:grpSpPr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C0732320-54AF-0763-FE3A-624C2CF3C5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 rot="5400000">
              <a:off x="6657717" y="3338116"/>
              <a:ext cx="11869621" cy="5179221"/>
            </a:xfrm>
            <a:prstGeom prst="rect">
              <a:avLst/>
            </a:prstGeom>
          </p:spPr>
        </p:pic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8A8B454B-54CF-47D2-E4BF-A948F9013285}"/>
                </a:ext>
              </a:extLst>
            </p:cNvPr>
            <p:cNvSpPr/>
            <p:nvPr userDrawn="1"/>
          </p:nvSpPr>
          <p:spPr>
            <a:xfrm>
              <a:off x="10002917" y="367217"/>
              <a:ext cx="235671" cy="235671"/>
            </a:xfrm>
            <a:prstGeom prst="ellipse">
              <a:avLst/>
            </a:prstGeom>
            <a:solidFill>
              <a:srgbClr val="00C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A074B2DC-C88B-09E8-F242-A6B369E1336F}"/>
                </a:ext>
              </a:extLst>
            </p:cNvPr>
            <p:cNvSpPr/>
            <p:nvPr userDrawn="1"/>
          </p:nvSpPr>
          <p:spPr>
            <a:xfrm>
              <a:off x="10958960" y="3130696"/>
              <a:ext cx="235671" cy="235671"/>
            </a:xfrm>
            <a:prstGeom prst="ellipse">
              <a:avLst/>
            </a:prstGeom>
            <a:solidFill>
              <a:srgbClr val="00C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A92CF11B-B33C-D1C1-9F32-26E8DD238F9D}"/>
                </a:ext>
              </a:extLst>
            </p:cNvPr>
            <p:cNvSpPr/>
            <p:nvPr userDrawn="1"/>
          </p:nvSpPr>
          <p:spPr>
            <a:xfrm>
              <a:off x="10432328" y="6292967"/>
              <a:ext cx="235671" cy="235671"/>
            </a:xfrm>
            <a:prstGeom prst="ellipse">
              <a:avLst/>
            </a:prstGeom>
            <a:solidFill>
              <a:srgbClr val="00C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</p:grpSp>
      <p:pic>
        <p:nvPicPr>
          <p:cNvPr id="35" name="Imagen 34">
            <a:extLst>
              <a:ext uri="{FF2B5EF4-FFF2-40B4-BE49-F238E27FC236}">
                <a16:creationId xmlns:a16="http://schemas.microsoft.com/office/drawing/2014/main" id="{0704A9F6-F9BE-B7A8-D985-B7FD4A288E3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84002" y="5324982"/>
            <a:ext cx="3289955" cy="10245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1_Dos objeto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33267"/>
            <a:ext cx="9905998" cy="1478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0103D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0103D"/>
                </a:solidFill>
              </a:defRPr>
            </a:lvl1pPr>
            <a:lvl2pPr>
              <a:defRPr>
                <a:solidFill>
                  <a:srgbClr val="10103D"/>
                </a:solidFill>
              </a:defRPr>
            </a:lvl2pPr>
            <a:lvl3pPr>
              <a:defRPr>
                <a:solidFill>
                  <a:srgbClr val="10103D"/>
                </a:solidFill>
              </a:defRPr>
            </a:lvl3pPr>
            <a:lvl4pPr>
              <a:defRPr>
                <a:solidFill>
                  <a:srgbClr val="10103D"/>
                </a:solidFill>
              </a:defRPr>
            </a:lvl4pPr>
            <a:lvl5pPr>
              <a:defRPr>
                <a:solidFill>
                  <a:srgbClr val="10103D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0103D"/>
                </a:solidFill>
              </a:defRPr>
            </a:lvl1pPr>
            <a:lvl2pPr>
              <a:defRPr>
                <a:solidFill>
                  <a:srgbClr val="10103D"/>
                </a:solidFill>
              </a:defRPr>
            </a:lvl2pPr>
            <a:lvl3pPr>
              <a:defRPr>
                <a:solidFill>
                  <a:srgbClr val="10103D"/>
                </a:solidFill>
              </a:defRPr>
            </a:lvl3pPr>
            <a:lvl4pPr>
              <a:defRPr>
                <a:solidFill>
                  <a:srgbClr val="10103D"/>
                </a:solidFill>
              </a:defRPr>
            </a:lvl4pPr>
            <a:lvl5pPr>
              <a:defRPr>
                <a:solidFill>
                  <a:srgbClr val="10103D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F2128B7D-9711-29DF-6F70-129D5C288B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 rot="5400000">
            <a:off x="-4520914" y="723184"/>
            <a:ext cx="9041828" cy="3821694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B6A0AD70-D52C-7B10-B153-97485987351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 rot="5400000">
            <a:off x="7207498" y="3157508"/>
            <a:ext cx="11191645" cy="4883391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661E163F-F4CA-7375-CC87-A799EBF04285}"/>
              </a:ext>
            </a:extLst>
          </p:cNvPr>
          <p:cNvSpPr/>
          <p:nvPr userDrawn="1"/>
        </p:nvSpPr>
        <p:spPr>
          <a:xfrm>
            <a:off x="1122543" y="694602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A5165824-BC61-B6B2-77CB-8AEC23591E5C}"/>
              </a:ext>
            </a:extLst>
          </p:cNvPr>
          <p:cNvSpPr/>
          <p:nvPr userDrawn="1"/>
        </p:nvSpPr>
        <p:spPr>
          <a:xfrm>
            <a:off x="430791" y="33111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DC8ECA5-52FB-E42C-71F9-71B86151A162}"/>
              </a:ext>
            </a:extLst>
          </p:cNvPr>
          <p:cNvSpPr/>
          <p:nvPr userDrawn="1"/>
        </p:nvSpPr>
        <p:spPr>
          <a:xfrm>
            <a:off x="886872" y="580989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B794783B-5ADC-8A60-BBBD-8F9C40613CDC}"/>
              </a:ext>
            </a:extLst>
          </p:cNvPr>
          <p:cNvSpPr/>
          <p:nvPr userDrawn="1"/>
        </p:nvSpPr>
        <p:spPr>
          <a:xfrm>
            <a:off x="10550163" y="2536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599550BC-D2D5-356B-830B-FB9F27CD71CE}"/>
              </a:ext>
            </a:extLst>
          </p:cNvPr>
          <p:cNvSpPr/>
          <p:nvPr userDrawn="1"/>
        </p:nvSpPr>
        <p:spPr>
          <a:xfrm>
            <a:off x="11377227" y="354395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CBF6B2FA-B5B4-68BF-8283-130804705AB3}"/>
              </a:ext>
            </a:extLst>
          </p:cNvPr>
          <p:cNvSpPr/>
          <p:nvPr userDrawn="1"/>
        </p:nvSpPr>
        <p:spPr>
          <a:xfrm>
            <a:off x="10782690" y="643015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444D27E-EC42-C146-C4B1-77A3E1F317B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55804" y="5791200"/>
            <a:ext cx="2680392" cy="83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6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0103D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rgbClr val="1010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0103D"/>
                </a:solidFill>
              </a:defRPr>
            </a:lvl1pPr>
            <a:lvl2pPr>
              <a:defRPr>
                <a:solidFill>
                  <a:srgbClr val="10103D"/>
                </a:solidFill>
              </a:defRPr>
            </a:lvl2pPr>
            <a:lvl3pPr>
              <a:defRPr>
                <a:solidFill>
                  <a:srgbClr val="10103D"/>
                </a:solidFill>
              </a:defRPr>
            </a:lvl3pPr>
            <a:lvl4pPr>
              <a:defRPr>
                <a:solidFill>
                  <a:srgbClr val="10103D"/>
                </a:solidFill>
              </a:defRPr>
            </a:lvl4pPr>
            <a:lvl5pPr>
              <a:defRPr>
                <a:solidFill>
                  <a:srgbClr val="10103D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rgbClr val="1010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0103D"/>
                </a:solidFill>
              </a:defRPr>
            </a:lvl1pPr>
            <a:lvl2pPr>
              <a:defRPr>
                <a:solidFill>
                  <a:srgbClr val="10103D"/>
                </a:solidFill>
              </a:defRPr>
            </a:lvl2pPr>
            <a:lvl3pPr>
              <a:defRPr>
                <a:solidFill>
                  <a:srgbClr val="10103D"/>
                </a:solidFill>
              </a:defRPr>
            </a:lvl3pPr>
            <a:lvl4pPr>
              <a:defRPr>
                <a:solidFill>
                  <a:srgbClr val="10103D"/>
                </a:solidFill>
              </a:defRPr>
            </a:lvl4pPr>
            <a:lvl5pPr>
              <a:defRPr>
                <a:solidFill>
                  <a:srgbClr val="10103D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12C93459-308D-4DC0-B76B-6C2B2F0270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 rot="5400000">
            <a:off x="-4520914" y="723184"/>
            <a:ext cx="9041828" cy="3821694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17DA64D1-8566-1B71-BBD9-F38A809620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 rot="5400000">
            <a:off x="7207498" y="3157508"/>
            <a:ext cx="11191645" cy="4883391"/>
          </a:xfrm>
          <a:prstGeom prst="rect">
            <a:avLst/>
          </a:prstGeom>
        </p:spPr>
      </p:pic>
      <p:sp>
        <p:nvSpPr>
          <p:cNvPr id="22" name="Elipse 21">
            <a:extLst>
              <a:ext uri="{FF2B5EF4-FFF2-40B4-BE49-F238E27FC236}">
                <a16:creationId xmlns:a16="http://schemas.microsoft.com/office/drawing/2014/main" id="{5A928D9E-ED94-DDDD-8F41-1612D9845700}"/>
              </a:ext>
            </a:extLst>
          </p:cNvPr>
          <p:cNvSpPr/>
          <p:nvPr userDrawn="1"/>
        </p:nvSpPr>
        <p:spPr>
          <a:xfrm>
            <a:off x="1122543" y="694602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722567FE-963E-9E1F-EE9F-3F4C7EAD2E56}"/>
              </a:ext>
            </a:extLst>
          </p:cNvPr>
          <p:cNvSpPr/>
          <p:nvPr userDrawn="1"/>
        </p:nvSpPr>
        <p:spPr>
          <a:xfrm>
            <a:off x="430791" y="33111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5C1B0085-2686-3E3B-C5FE-0B670ED1E16D}"/>
              </a:ext>
            </a:extLst>
          </p:cNvPr>
          <p:cNvSpPr/>
          <p:nvPr userDrawn="1"/>
        </p:nvSpPr>
        <p:spPr>
          <a:xfrm>
            <a:off x="886872" y="580989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F6C8A981-09EC-7DB4-5280-FF7123119F4D}"/>
              </a:ext>
            </a:extLst>
          </p:cNvPr>
          <p:cNvSpPr/>
          <p:nvPr userDrawn="1"/>
        </p:nvSpPr>
        <p:spPr>
          <a:xfrm>
            <a:off x="10550163" y="25366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17E25B7B-5CC6-1619-445E-8C967F8CB249}"/>
              </a:ext>
            </a:extLst>
          </p:cNvPr>
          <p:cNvSpPr/>
          <p:nvPr userDrawn="1"/>
        </p:nvSpPr>
        <p:spPr>
          <a:xfrm>
            <a:off x="11377227" y="3543954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C1B39B88-6B29-C4E5-6F92-4EC1ED452FEE}"/>
              </a:ext>
            </a:extLst>
          </p:cNvPr>
          <p:cNvSpPr/>
          <p:nvPr userDrawn="1"/>
        </p:nvSpPr>
        <p:spPr>
          <a:xfrm>
            <a:off x="10782690" y="6430151"/>
            <a:ext cx="235671" cy="235671"/>
          </a:xfrm>
          <a:prstGeom prst="ellipse">
            <a:avLst/>
          </a:prstGeom>
          <a:solidFill>
            <a:srgbClr val="00C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7A9A2FD5-AE23-51C9-F89F-36C3E621225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55804" y="5791200"/>
            <a:ext cx="2680392" cy="83471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Imagen 56">
            <a:extLst>
              <a:ext uri="{FF2B5EF4-FFF2-40B4-BE49-F238E27FC236}">
                <a16:creationId xmlns:a16="http://schemas.microsoft.com/office/drawing/2014/main" id="{2DE011A9-3941-835B-3099-A183BFA5DF5A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3688594" y="642498"/>
            <a:ext cx="4814811" cy="4814811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52" r:id="rId2"/>
    <p:sldLayoutId id="2147483671" r:id="rId3"/>
    <p:sldLayoutId id="2147483669" r:id="rId4"/>
    <p:sldLayoutId id="2147483649" r:id="rId5"/>
    <p:sldLayoutId id="2147483650" r:id="rId6"/>
    <p:sldLayoutId id="2147483651" r:id="rId7"/>
    <p:sldLayoutId id="2147483670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60" r:id="rId14"/>
    <p:sldLayoutId id="2147483661" r:id="rId15"/>
    <p:sldLayoutId id="2147483666" r:id="rId16"/>
    <p:sldLayoutId id="2147483663" r:id="rId17"/>
    <p:sldLayoutId id="2147483667" r:id="rId18"/>
    <p:sldLayoutId id="2147483668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4961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3">
            <a:extLst>
              <a:ext uri="{FF2B5EF4-FFF2-40B4-BE49-F238E27FC236}">
                <a16:creationId xmlns:a16="http://schemas.microsoft.com/office/drawing/2014/main" id="{28E5132C-C859-4E84-F660-69CA6414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780" y="220691"/>
            <a:ext cx="5764356" cy="922500"/>
          </a:xfrm>
        </p:spPr>
        <p:txBody>
          <a:bodyPr/>
          <a:lstStyle/>
          <a:p>
            <a:r>
              <a:rPr lang="es-PE" dirty="0"/>
              <a:t>ARCHIVO BINARIO (FOLDER)</a:t>
            </a:r>
          </a:p>
        </p:txBody>
      </p:sp>
      <p:pic>
        <p:nvPicPr>
          <p:cNvPr id="4098" name="Picture 2" descr="Importar datos de una carpeta con varios archivos (Power Query) - Soporte  técnico de Microsoft">
            <a:extLst>
              <a:ext uri="{FF2B5EF4-FFF2-40B4-BE49-F238E27FC236}">
                <a16:creationId xmlns:a16="http://schemas.microsoft.com/office/drawing/2014/main" id="{CE589159-27FD-754A-F040-3284AAB5F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240" y="1211390"/>
            <a:ext cx="423862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AF2268F-FE43-775C-6EA0-1ADF11A54800}"/>
              </a:ext>
            </a:extLst>
          </p:cNvPr>
          <p:cNvSpPr txBox="1"/>
          <p:nvPr/>
        </p:nvSpPr>
        <p:spPr>
          <a:xfrm>
            <a:off x="3615001" y="4946906"/>
            <a:ext cx="496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10103D"/>
                </a:solidFill>
              </a:rPr>
              <a:t>Los archivos deben ser de la misma extensión</a:t>
            </a:r>
          </a:p>
        </p:txBody>
      </p:sp>
    </p:spTree>
    <p:extLst>
      <p:ext uri="{BB962C8B-B14F-4D97-AF65-F5344CB8AC3E}">
        <p14:creationId xmlns:p14="http://schemas.microsoft.com/office/powerpoint/2010/main" val="3755521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60B50F3-C717-7473-AF78-3D109CB3AF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PE" dirty="0"/>
              <a:t>POWER PIVOT</a:t>
            </a:r>
          </a:p>
        </p:txBody>
      </p:sp>
    </p:spTree>
    <p:extLst>
      <p:ext uri="{BB962C8B-B14F-4D97-AF65-F5344CB8AC3E}">
        <p14:creationId xmlns:p14="http://schemas.microsoft.com/office/powerpoint/2010/main" val="858180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FD10DB5-BCD3-F69D-60BC-E285D48FD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312131"/>
            <a:ext cx="9756648" cy="501685"/>
          </a:xfrm>
        </p:spPr>
        <p:txBody>
          <a:bodyPr/>
          <a:lstStyle/>
          <a:p>
            <a:r>
              <a:rPr lang="es-PE" sz="2400" dirty="0"/>
              <a:t>PERSPECTIVA DE BD (OLTP) VS PERSPECTIVA DE MODELO ANALITICO (OLAP)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9FB72BD-A557-1AC2-5CDA-EC72F1F7A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47" y="1563624"/>
            <a:ext cx="6590894" cy="316382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AA88F6B-7C7F-7750-661E-CD41CE0B5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575" y="2075688"/>
            <a:ext cx="4392430" cy="227607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DACC3ED-D616-C2EA-50D6-0636386269FE}"/>
              </a:ext>
            </a:extLst>
          </p:cNvPr>
          <p:cNvSpPr txBox="1"/>
          <p:nvPr/>
        </p:nvSpPr>
        <p:spPr>
          <a:xfrm>
            <a:off x="1024128" y="1005382"/>
            <a:ext cx="4961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>
                <a:solidFill>
                  <a:srgbClr val="10103D"/>
                </a:solidFill>
              </a:rPr>
              <a:t>Enfocado en la automatización de sus procesos y desempeño de los sistemas informáticos.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29B9E50-8C2D-A23C-B204-060D7BA11FB1}"/>
              </a:ext>
            </a:extLst>
          </p:cNvPr>
          <p:cNvSpPr txBox="1"/>
          <p:nvPr/>
        </p:nvSpPr>
        <p:spPr>
          <a:xfrm>
            <a:off x="7708392" y="1528602"/>
            <a:ext cx="3459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>
                <a:solidFill>
                  <a:srgbClr val="10103D"/>
                </a:solidFill>
              </a:rPr>
              <a:t>Enfocado en la explotación de la información y desempeño de los usuarios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97B0B9E-EC6D-BB02-9255-A29D55E23463}"/>
              </a:ext>
            </a:extLst>
          </p:cNvPr>
          <p:cNvSpPr txBox="1"/>
          <p:nvPr/>
        </p:nvSpPr>
        <p:spPr>
          <a:xfrm>
            <a:off x="1042395" y="4817972"/>
            <a:ext cx="4961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>
                <a:solidFill>
                  <a:srgbClr val="10103D"/>
                </a:solidFill>
              </a:rPr>
              <a:t>Para la inserción y el almacenamiento (DATOS NORMALIZADOS)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AD34A82-1888-407E-301C-51644F94F36E}"/>
              </a:ext>
            </a:extLst>
          </p:cNvPr>
          <p:cNvSpPr txBox="1"/>
          <p:nvPr/>
        </p:nvSpPr>
        <p:spPr>
          <a:xfrm>
            <a:off x="7357851" y="4419671"/>
            <a:ext cx="3660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>
                <a:solidFill>
                  <a:srgbClr val="10103D"/>
                </a:solidFill>
              </a:rPr>
              <a:t>Para el consumo (DATOS NO NORMALIZADOS)</a:t>
            </a:r>
          </a:p>
        </p:txBody>
      </p:sp>
    </p:spTree>
    <p:extLst>
      <p:ext uri="{BB962C8B-B14F-4D97-AF65-F5344CB8AC3E}">
        <p14:creationId xmlns:p14="http://schemas.microsoft.com/office/powerpoint/2010/main" val="1881840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efesto | Estrella | Dario Bernabeu eLearning">
            <a:extLst>
              <a:ext uri="{FF2B5EF4-FFF2-40B4-BE49-F238E27FC236}">
                <a16:creationId xmlns:a16="http://schemas.microsoft.com/office/drawing/2014/main" id="{AFA32D99-7045-5203-D224-5C115562E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802386"/>
            <a:ext cx="47625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3D18C41-509F-1D76-A8E1-5296CF4F50EA}"/>
              </a:ext>
            </a:extLst>
          </p:cNvPr>
          <p:cNvSpPr txBox="1"/>
          <p:nvPr/>
        </p:nvSpPr>
        <p:spPr>
          <a:xfrm>
            <a:off x="3714750" y="3429000"/>
            <a:ext cx="49619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10103D"/>
                </a:solidFill>
              </a:rPr>
              <a:t>La normalización elimina la redundancia (la repetición de datos y las dependencias funcionales entre los datos).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10103D"/>
                </a:solidFill>
              </a:rPr>
              <a:t>La desnormalización evitar combinaciones (JOIN) entre las tablas cuando se realiza una consulta a fin de dar un mejor tiempo de respuesta y sencillez en su uso.</a:t>
            </a:r>
          </a:p>
        </p:txBody>
      </p:sp>
    </p:spTree>
    <p:extLst>
      <p:ext uri="{BB962C8B-B14F-4D97-AF65-F5344CB8AC3E}">
        <p14:creationId xmlns:p14="http://schemas.microsoft.com/office/powerpoint/2010/main" val="1856944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3D18C41-509F-1D76-A8E1-5296CF4F50EA}"/>
              </a:ext>
            </a:extLst>
          </p:cNvPr>
          <p:cNvSpPr txBox="1"/>
          <p:nvPr/>
        </p:nvSpPr>
        <p:spPr>
          <a:xfrm>
            <a:off x="3714749" y="3127248"/>
            <a:ext cx="49619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10103D"/>
                </a:solidFill>
              </a:rPr>
              <a:t>Son datos cualitativos que forman parte del objeto de estudio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10103D"/>
                </a:solidFill>
              </a:rPr>
              <a:t>Son usados como filtradores en las tablas hechos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10103D"/>
                </a:solidFill>
              </a:rPr>
              <a:t>Son compuestos por una referencia principal (clave primaria, clave virtual, clave subrogada) y referencias secundarias (datos que complementan el objeto de estudio)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2A38FD2-109A-52C7-D930-4419FAE25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373" y="1138238"/>
            <a:ext cx="523875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3">
            <a:extLst>
              <a:ext uri="{FF2B5EF4-FFF2-40B4-BE49-F238E27FC236}">
                <a16:creationId xmlns:a16="http://schemas.microsoft.com/office/drawing/2014/main" id="{5B401F5A-25E2-35A3-F106-05C3299F1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780" y="220691"/>
            <a:ext cx="6130116" cy="693709"/>
          </a:xfrm>
        </p:spPr>
        <p:txBody>
          <a:bodyPr/>
          <a:lstStyle/>
          <a:p>
            <a:r>
              <a:rPr lang="es-PE" dirty="0"/>
              <a:t>TABLA DIMENSION</a:t>
            </a:r>
          </a:p>
        </p:txBody>
      </p:sp>
    </p:spTree>
    <p:extLst>
      <p:ext uri="{BB962C8B-B14F-4D97-AF65-F5344CB8AC3E}">
        <p14:creationId xmlns:p14="http://schemas.microsoft.com/office/powerpoint/2010/main" val="514513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3D18C41-509F-1D76-A8E1-5296CF4F50EA}"/>
              </a:ext>
            </a:extLst>
          </p:cNvPr>
          <p:cNvSpPr txBox="1"/>
          <p:nvPr/>
        </p:nvSpPr>
        <p:spPr>
          <a:xfrm>
            <a:off x="3083813" y="3002792"/>
            <a:ext cx="63710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10103D"/>
                </a:solidFill>
              </a:rPr>
              <a:t>Contiene datos que se utilizaran para analizar y responder preguntas del negocio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10103D"/>
                </a:solidFill>
              </a:rPr>
              <a:t>Son datos cuantitativos, que son filtrados, agrupados y explorados por las condiciones definidas de las tablas dimensionales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10103D"/>
                </a:solidFill>
              </a:rPr>
              <a:t>Se componen de una clave referencial de la tabla dimensional, hecho básico (los campos secundarios “precio, cantidad”), hecho derivado (los campos obtenidos por una expresión “total = precio * cantidad”)</a:t>
            </a:r>
          </a:p>
        </p:txBody>
      </p:sp>
      <p:sp>
        <p:nvSpPr>
          <p:cNvPr id="2" name="Título 3">
            <a:extLst>
              <a:ext uri="{FF2B5EF4-FFF2-40B4-BE49-F238E27FC236}">
                <a16:creationId xmlns:a16="http://schemas.microsoft.com/office/drawing/2014/main" id="{253E8C16-F531-1747-699C-4ED7B69F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780" y="220691"/>
            <a:ext cx="6130116" cy="693709"/>
          </a:xfrm>
        </p:spPr>
        <p:txBody>
          <a:bodyPr/>
          <a:lstStyle/>
          <a:p>
            <a:r>
              <a:rPr lang="es-PE" dirty="0"/>
              <a:t>TABLA HECHO / FACT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49071097-A244-9E91-8512-F89467B6E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373" y="992886"/>
            <a:ext cx="142875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901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3D18C41-509F-1D76-A8E1-5296CF4F50EA}"/>
              </a:ext>
            </a:extLst>
          </p:cNvPr>
          <p:cNvSpPr txBox="1"/>
          <p:nvPr/>
        </p:nvSpPr>
        <p:spPr>
          <a:xfrm>
            <a:off x="3204296" y="3862328"/>
            <a:ext cx="63710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10103D"/>
                </a:solidFill>
              </a:rPr>
              <a:t>Eliminar la relación muchos a muchos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10103D"/>
                </a:solidFill>
              </a:rPr>
              <a:t>Solo se necesita un campo clave en la tabla hecho en relación a cada tabla dimensional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10103D"/>
                </a:solidFill>
              </a:rPr>
              <a:t>En POWER BI existe la relación : 1 a 1, 1 a mucho, muchos a muchos</a:t>
            </a:r>
          </a:p>
        </p:txBody>
      </p:sp>
      <p:sp>
        <p:nvSpPr>
          <p:cNvPr id="2" name="Título 3">
            <a:extLst>
              <a:ext uri="{FF2B5EF4-FFF2-40B4-BE49-F238E27FC236}">
                <a16:creationId xmlns:a16="http://schemas.microsoft.com/office/drawing/2014/main" id="{253E8C16-F531-1747-699C-4ED7B69F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780" y="220691"/>
            <a:ext cx="6130116" cy="693709"/>
          </a:xfrm>
        </p:spPr>
        <p:txBody>
          <a:bodyPr/>
          <a:lstStyle/>
          <a:p>
            <a:r>
              <a:rPr lang="es-PE" dirty="0"/>
              <a:t>CARDINALIDAD (RELACIONES)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AD9E7C93-337C-8118-EE9F-1CEFADE68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201" y="986270"/>
            <a:ext cx="5580594" cy="252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694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3D18C41-509F-1D76-A8E1-5296CF4F50EA}"/>
              </a:ext>
            </a:extLst>
          </p:cNvPr>
          <p:cNvSpPr txBox="1"/>
          <p:nvPr/>
        </p:nvSpPr>
        <p:spPr>
          <a:xfrm>
            <a:off x="3204294" y="3926336"/>
            <a:ext cx="63710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10103D"/>
                </a:solidFill>
              </a:rPr>
              <a:t>Ocupan menos espacio y son mas optimo que las claves tradicionales que utilizan de tipo </a:t>
            </a:r>
            <a:r>
              <a:rPr lang="es-PE" dirty="0" err="1">
                <a:solidFill>
                  <a:srgbClr val="10103D"/>
                </a:solidFill>
              </a:rPr>
              <a:t>String</a:t>
            </a:r>
            <a:r>
              <a:rPr lang="es-PE" dirty="0">
                <a:solidFill>
                  <a:srgbClr val="10103D"/>
                </a:solidFill>
              </a:rPr>
              <a:t> (texto)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10103D"/>
                </a:solidFill>
              </a:rPr>
              <a:t>Son de tipo numérico secuencial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10103D"/>
                </a:solidFill>
              </a:rPr>
              <a:t>No tienen relación directa con ningún dato y no tienen significado en particular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10103D"/>
                </a:solidFill>
              </a:rPr>
              <a:t>Brinda la posibilidad de realizar particiones en tabla hechos</a:t>
            </a:r>
          </a:p>
        </p:txBody>
      </p:sp>
      <p:sp>
        <p:nvSpPr>
          <p:cNvPr id="2" name="Título 3">
            <a:extLst>
              <a:ext uri="{FF2B5EF4-FFF2-40B4-BE49-F238E27FC236}">
                <a16:creationId xmlns:a16="http://schemas.microsoft.com/office/drawing/2014/main" id="{253E8C16-F531-1747-699C-4ED7B69F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780" y="220691"/>
            <a:ext cx="6130116" cy="693709"/>
          </a:xfrm>
        </p:spPr>
        <p:txBody>
          <a:bodyPr/>
          <a:lstStyle/>
          <a:p>
            <a:r>
              <a:rPr lang="es-PE" dirty="0"/>
              <a:t>CLAVE SUBROGADA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4CF0508-1514-1EE0-5B80-E21ED05C3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971" y="1102098"/>
            <a:ext cx="4189731" cy="25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71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3D18C41-509F-1D76-A8E1-5296CF4F50EA}"/>
              </a:ext>
            </a:extLst>
          </p:cNvPr>
          <p:cNvSpPr txBox="1"/>
          <p:nvPr/>
        </p:nvSpPr>
        <p:spPr>
          <a:xfrm>
            <a:off x="3250014" y="1128272"/>
            <a:ext cx="6371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10103D"/>
                </a:solidFill>
              </a:rPr>
              <a:t>Son dimensiones en las cuales sus datos tienden a modificarse a través del tiempo de forma ocasional y/o constante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10103D"/>
                </a:solidFill>
              </a:rPr>
              <a:t>Al ocurrir estos cambios puede: registrar el historial de cambios , reemplazar los valores que sean necesarios</a:t>
            </a:r>
          </a:p>
        </p:txBody>
      </p:sp>
      <p:sp>
        <p:nvSpPr>
          <p:cNvPr id="2" name="Título 3">
            <a:extLst>
              <a:ext uri="{FF2B5EF4-FFF2-40B4-BE49-F238E27FC236}">
                <a16:creationId xmlns:a16="http://schemas.microsoft.com/office/drawing/2014/main" id="{253E8C16-F531-1747-699C-4ED7B69F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256" y="220691"/>
            <a:ext cx="8101584" cy="693709"/>
          </a:xfrm>
        </p:spPr>
        <p:txBody>
          <a:bodyPr/>
          <a:lstStyle/>
          <a:p>
            <a:r>
              <a:rPr lang="es-PE" dirty="0"/>
              <a:t>SCD (SLOWLY CHANGING DIMENSIONS)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B1B4AEF-0ADF-E2C0-207E-2B25AC42ABC2}"/>
              </a:ext>
            </a:extLst>
          </p:cNvPr>
          <p:cNvSpPr txBox="1"/>
          <p:nvPr/>
        </p:nvSpPr>
        <p:spPr>
          <a:xfrm>
            <a:off x="4874599" y="2775074"/>
            <a:ext cx="3519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10103D"/>
                </a:solidFill>
              </a:rPr>
              <a:t> SCD Tipo 1: Sobrescribir.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10103D"/>
                </a:solidFill>
              </a:rPr>
              <a:t> SCD Tipo 2: Añadir fila.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10103D"/>
                </a:solidFill>
              </a:rPr>
              <a:t> SCD Tipo 3: Añadir columna.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10103D"/>
                </a:solidFill>
              </a:rPr>
              <a:t> SCD Tipo 4: Historial separado.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10103D"/>
                </a:solidFill>
              </a:rPr>
              <a:t> SCD Tipo 5: Híbrido.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>
              <a:solidFill>
                <a:srgbClr val="1010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975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79191C5D-50EB-9B92-264E-2D38D30E5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413" y="1900066"/>
            <a:ext cx="6973273" cy="2448267"/>
          </a:xfrm>
          <a:prstGeom prst="rect">
            <a:avLst/>
          </a:prstGeom>
        </p:spPr>
      </p:pic>
      <p:sp>
        <p:nvSpPr>
          <p:cNvPr id="9" name="Título 3">
            <a:extLst>
              <a:ext uri="{FF2B5EF4-FFF2-40B4-BE49-F238E27FC236}">
                <a16:creationId xmlns:a16="http://schemas.microsoft.com/office/drawing/2014/main" id="{B143B1FA-3A7D-4643-A426-685D2C79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7338" y="868392"/>
            <a:ext cx="1828419" cy="436534"/>
          </a:xfrm>
        </p:spPr>
        <p:txBody>
          <a:bodyPr/>
          <a:lstStyle/>
          <a:p>
            <a:r>
              <a:rPr lang="es-PE" sz="2800" dirty="0"/>
              <a:t>TIPO I</a:t>
            </a:r>
          </a:p>
        </p:txBody>
      </p:sp>
    </p:spTree>
    <p:extLst>
      <p:ext uri="{BB962C8B-B14F-4D97-AF65-F5344CB8AC3E}">
        <p14:creationId xmlns:p14="http://schemas.microsoft.com/office/powerpoint/2010/main" val="311785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AE5C539-B82A-5A8E-2944-CED67C0B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477" y="1660567"/>
            <a:ext cx="3603397" cy="365974"/>
          </a:xfrm>
        </p:spPr>
        <p:txBody>
          <a:bodyPr/>
          <a:lstStyle/>
          <a:p>
            <a:pPr algn="l"/>
            <a:r>
              <a:rPr lang="es-PE" dirty="0"/>
              <a:t>Sobre mi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A37AB68-353C-45DF-91EE-E12675A72AB0}"/>
              </a:ext>
            </a:extLst>
          </p:cNvPr>
          <p:cNvSpPr txBox="1"/>
          <p:nvPr/>
        </p:nvSpPr>
        <p:spPr>
          <a:xfrm>
            <a:off x="5891968" y="2369247"/>
            <a:ext cx="457041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1400" dirty="0">
                <a:solidFill>
                  <a:srgbClr val="10103D"/>
                </a:solidFill>
              </a:rPr>
              <a:t>Bachiller en Ingeniería de Sistemas de la Universidad Nacional del Callao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PE" sz="1400" dirty="0">
              <a:solidFill>
                <a:srgbClr val="10103D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1400" dirty="0">
                <a:solidFill>
                  <a:srgbClr val="10103D"/>
                </a:solidFill>
              </a:rPr>
              <a:t>Administrador de Base de Datos, Encargado del Área de Sistemas en Intersendas.</a:t>
            </a:r>
          </a:p>
          <a:p>
            <a:pPr algn="just"/>
            <a:endParaRPr lang="es-PE" sz="1400" dirty="0">
              <a:solidFill>
                <a:srgbClr val="10103D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1400" dirty="0">
                <a:solidFill>
                  <a:srgbClr val="10103D"/>
                </a:solidFill>
              </a:rPr>
              <a:t>Analista BI , Data </a:t>
            </a:r>
            <a:r>
              <a:rPr lang="es-PE" sz="1400" dirty="0" err="1">
                <a:solidFill>
                  <a:srgbClr val="10103D"/>
                </a:solidFill>
              </a:rPr>
              <a:t>Analyst</a:t>
            </a:r>
            <a:r>
              <a:rPr lang="es-PE" sz="1400" dirty="0">
                <a:solidFill>
                  <a:srgbClr val="10103D"/>
                </a:solidFill>
              </a:rPr>
              <a:t> en el Área de Recaudación en Grupo </a:t>
            </a:r>
            <a:r>
              <a:rPr lang="es-PE" sz="1400" dirty="0" err="1">
                <a:solidFill>
                  <a:srgbClr val="10103D"/>
                </a:solidFill>
              </a:rPr>
              <a:t>Muya</a:t>
            </a:r>
            <a:endParaRPr lang="es-PE" sz="1400" dirty="0">
              <a:solidFill>
                <a:srgbClr val="10103D"/>
              </a:solidFill>
            </a:endParaRPr>
          </a:p>
          <a:p>
            <a:pPr algn="just"/>
            <a:endParaRPr lang="es-PE" sz="1400" dirty="0">
              <a:solidFill>
                <a:srgbClr val="10103D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1400" dirty="0">
                <a:solidFill>
                  <a:srgbClr val="10103D"/>
                </a:solidFill>
              </a:rPr>
              <a:t>Data </a:t>
            </a:r>
            <a:r>
              <a:rPr lang="es-PE" sz="1400" dirty="0" err="1">
                <a:solidFill>
                  <a:srgbClr val="10103D"/>
                </a:solidFill>
              </a:rPr>
              <a:t>Governance</a:t>
            </a:r>
            <a:r>
              <a:rPr lang="es-PE" sz="1400" dirty="0">
                <a:solidFill>
                  <a:srgbClr val="10103D"/>
                </a:solidFill>
              </a:rPr>
              <a:t> en </a:t>
            </a:r>
            <a:r>
              <a:rPr lang="es-PE" sz="1400" dirty="0" err="1">
                <a:solidFill>
                  <a:srgbClr val="10103D"/>
                </a:solidFill>
              </a:rPr>
              <a:t>Bluetab</a:t>
            </a:r>
            <a:r>
              <a:rPr lang="es-PE" sz="1400" dirty="0">
                <a:solidFill>
                  <a:srgbClr val="10103D"/>
                </a:solidFill>
              </a:rPr>
              <a:t> </a:t>
            </a:r>
            <a:r>
              <a:rPr lang="es-PE" sz="1400" dirty="0" err="1">
                <a:solidFill>
                  <a:srgbClr val="10103D"/>
                </a:solidFill>
              </a:rPr>
              <a:t>an</a:t>
            </a:r>
            <a:r>
              <a:rPr lang="es-PE" sz="1400" dirty="0">
                <a:solidFill>
                  <a:srgbClr val="10103D"/>
                </a:solidFill>
              </a:rPr>
              <a:t> IBM Company para el cliente BCP</a:t>
            </a:r>
          </a:p>
        </p:txBody>
      </p:sp>
      <p:pic>
        <p:nvPicPr>
          <p:cNvPr id="3" name="Picture 4" descr="Foto de perfil de Irvin Ricardo Ramos Ramos">
            <a:extLst>
              <a:ext uri="{FF2B5EF4-FFF2-40B4-BE49-F238E27FC236}">
                <a16:creationId xmlns:a16="http://schemas.microsoft.com/office/drawing/2014/main" id="{A3ACE8F5-CDEA-A03F-B1F0-2DC57CBD4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0" r="13694" b="4784"/>
          <a:stretch/>
        </p:blipFill>
        <p:spPr bwMode="auto">
          <a:xfrm>
            <a:off x="2499379" y="1293386"/>
            <a:ext cx="2959517" cy="38253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647E452-A2DB-C5B9-A3E2-C45CF4033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995" y="4972050"/>
            <a:ext cx="1028221" cy="88972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8C14D5C-1FB2-2DD2-9BCB-CEEC1717C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929" y="4972050"/>
            <a:ext cx="908391" cy="88972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A0DA2C3-D42C-064A-EA3B-3C83D6FD2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9033" y="4955284"/>
            <a:ext cx="805228" cy="88972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A716F29-D3B9-E562-DBCC-DAE9741292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5693" y="4972048"/>
            <a:ext cx="859670" cy="88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87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3">
            <a:extLst>
              <a:ext uri="{FF2B5EF4-FFF2-40B4-BE49-F238E27FC236}">
                <a16:creationId xmlns:a16="http://schemas.microsoft.com/office/drawing/2014/main" id="{B143B1FA-3A7D-4643-A426-685D2C79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7338" y="868392"/>
            <a:ext cx="1828419" cy="436534"/>
          </a:xfrm>
        </p:spPr>
        <p:txBody>
          <a:bodyPr/>
          <a:lstStyle/>
          <a:p>
            <a:r>
              <a:rPr lang="es-PE" sz="2800" dirty="0"/>
              <a:t>TIPO II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AE9EB53-9CCD-A894-FC5A-1D577B01A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858" y="1828576"/>
            <a:ext cx="7011378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37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3">
            <a:extLst>
              <a:ext uri="{FF2B5EF4-FFF2-40B4-BE49-F238E27FC236}">
                <a16:creationId xmlns:a16="http://schemas.microsoft.com/office/drawing/2014/main" id="{B143B1FA-3A7D-4643-A426-685D2C79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7338" y="868392"/>
            <a:ext cx="1828419" cy="436534"/>
          </a:xfrm>
        </p:spPr>
        <p:txBody>
          <a:bodyPr/>
          <a:lstStyle/>
          <a:p>
            <a:r>
              <a:rPr lang="es-PE" sz="2800" dirty="0"/>
              <a:t>TIPO III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D79991-95FA-0096-4755-DF5F4EC17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779" y="1861919"/>
            <a:ext cx="6887536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24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3">
            <a:extLst>
              <a:ext uri="{FF2B5EF4-FFF2-40B4-BE49-F238E27FC236}">
                <a16:creationId xmlns:a16="http://schemas.microsoft.com/office/drawing/2014/main" id="{B143B1FA-3A7D-4643-A426-685D2C79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7338" y="868392"/>
            <a:ext cx="1828419" cy="436534"/>
          </a:xfrm>
        </p:spPr>
        <p:txBody>
          <a:bodyPr/>
          <a:lstStyle/>
          <a:p>
            <a:r>
              <a:rPr lang="es-PE" sz="2800" dirty="0"/>
              <a:t>TIPO IV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0C04160-04F5-E9FC-B664-6DD551C74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116" y="1542511"/>
            <a:ext cx="6833662" cy="2139232"/>
          </a:xfrm>
          <a:prstGeom prst="rect">
            <a:avLst/>
          </a:prstGeom>
        </p:spPr>
      </p:pic>
      <p:sp>
        <p:nvSpPr>
          <p:cNvPr id="7" name="Título 3">
            <a:extLst>
              <a:ext uri="{FF2B5EF4-FFF2-40B4-BE49-F238E27FC236}">
                <a16:creationId xmlns:a16="http://schemas.microsoft.com/office/drawing/2014/main" id="{A9BD4C03-69FA-B7F9-993E-DF9184EA90B4}"/>
              </a:ext>
            </a:extLst>
          </p:cNvPr>
          <p:cNvSpPr txBox="1">
            <a:spLocks/>
          </p:cNvSpPr>
          <p:nvPr/>
        </p:nvSpPr>
        <p:spPr>
          <a:xfrm>
            <a:off x="5457337" y="3840192"/>
            <a:ext cx="1828419" cy="43653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rgbClr val="10103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dirty="0"/>
              <a:t>TIPO V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23D9DF4-589D-12AA-64E4-0102F0D40E95}"/>
              </a:ext>
            </a:extLst>
          </p:cNvPr>
          <p:cNvSpPr txBox="1"/>
          <p:nvPr/>
        </p:nvSpPr>
        <p:spPr>
          <a:xfrm>
            <a:off x="4148951" y="4545042"/>
            <a:ext cx="4749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rgbClr val="10103D"/>
                </a:solidFill>
              </a:rPr>
              <a:t>Es un tipo hibrido donde se combina varios tipos según la necesidad del modelo</a:t>
            </a:r>
          </a:p>
        </p:txBody>
      </p:sp>
    </p:spTree>
    <p:extLst>
      <p:ext uri="{BB962C8B-B14F-4D97-AF65-F5344CB8AC3E}">
        <p14:creationId xmlns:p14="http://schemas.microsoft.com/office/powerpoint/2010/main" val="2087860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3D18C41-509F-1D76-A8E1-5296CF4F50EA}"/>
              </a:ext>
            </a:extLst>
          </p:cNvPr>
          <p:cNvSpPr txBox="1"/>
          <p:nvPr/>
        </p:nvSpPr>
        <p:spPr>
          <a:xfrm>
            <a:off x="5943600" y="2696723"/>
            <a:ext cx="4628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10103D"/>
                </a:solidFill>
              </a:rPr>
              <a:t>Hace referencia a un campo que será utilizado como criterio de análisis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10103D"/>
                </a:solidFill>
              </a:rPr>
              <a:t>Se utiliza para reducir la duplicación y simplificar las consultas</a:t>
            </a:r>
          </a:p>
        </p:txBody>
      </p:sp>
      <p:sp>
        <p:nvSpPr>
          <p:cNvPr id="2" name="Título 3">
            <a:extLst>
              <a:ext uri="{FF2B5EF4-FFF2-40B4-BE49-F238E27FC236}">
                <a16:creationId xmlns:a16="http://schemas.microsoft.com/office/drawing/2014/main" id="{253E8C16-F531-1747-699C-4ED7B69F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256" y="220691"/>
            <a:ext cx="8101584" cy="693709"/>
          </a:xfrm>
        </p:spPr>
        <p:txBody>
          <a:bodyPr/>
          <a:lstStyle/>
          <a:p>
            <a:r>
              <a:rPr lang="es-PE" dirty="0"/>
              <a:t>DIMENSION DEGENERADA</a:t>
            </a:r>
          </a:p>
        </p:txBody>
      </p:sp>
      <p:pic>
        <p:nvPicPr>
          <p:cNvPr id="16386" name="Picture 2" descr="15.3. Analisis de Dimensiones y Hechos. Modelo Lógico Final. | El Rincon  del BI">
            <a:extLst>
              <a:ext uri="{FF2B5EF4-FFF2-40B4-BE49-F238E27FC236}">
                <a16:creationId xmlns:a16="http://schemas.microsoft.com/office/drawing/2014/main" id="{453EEFC7-4D4E-631B-937F-ECAE5841B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821" y="1307592"/>
            <a:ext cx="3697200" cy="397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865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60B50F3-C717-7473-AF78-3D109CB3AF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PE" dirty="0"/>
              <a:t>TIPOS DE ESQUEMA</a:t>
            </a:r>
          </a:p>
        </p:txBody>
      </p:sp>
    </p:spTree>
    <p:extLst>
      <p:ext uri="{BB962C8B-B14F-4D97-AF65-F5344CB8AC3E}">
        <p14:creationId xmlns:p14="http://schemas.microsoft.com/office/powerpoint/2010/main" val="673940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efesto | Estrella | Dario Bernabeu eLearning">
            <a:extLst>
              <a:ext uri="{FF2B5EF4-FFF2-40B4-BE49-F238E27FC236}">
                <a16:creationId xmlns:a16="http://schemas.microsoft.com/office/drawing/2014/main" id="{AFA32D99-7045-5203-D224-5C115562E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802386"/>
            <a:ext cx="47625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3D18C41-509F-1D76-A8E1-5296CF4F50EA}"/>
              </a:ext>
            </a:extLst>
          </p:cNvPr>
          <p:cNvSpPr txBox="1"/>
          <p:nvPr/>
        </p:nvSpPr>
        <p:spPr>
          <a:xfrm>
            <a:off x="3714750" y="3429000"/>
            <a:ext cx="49619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10103D"/>
                </a:solidFill>
              </a:rPr>
              <a:t>La normalización elimina la redundancia (la repetición de datos y las dependencias funcionales entre los datos).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10103D"/>
                </a:solidFill>
              </a:rPr>
              <a:t>La desnormalización evitar combinaciones (JOIN) entre las tablas cuando se realiza una consulta a fin de dar un mejor tiempo de respuesta y sencillez en su uso.</a:t>
            </a:r>
          </a:p>
        </p:txBody>
      </p:sp>
    </p:spTree>
    <p:extLst>
      <p:ext uri="{BB962C8B-B14F-4D97-AF65-F5344CB8AC3E}">
        <p14:creationId xmlns:p14="http://schemas.microsoft.com/office/powerpoint/2010/main" val="2140159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FD10DB5-BCD3-F69D-60BC-E285D48FD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244" y="101819"/>
            <a:ext cx="5463191" cy="922500"/>
          </a:xfrm>
        </p:spPr>
        <p:txBody>
          <a:bodyPr/>
          <a:lstStyle/>
          <a:p>
            <a:r>
              <a:rPr lang="es-PE" dirty="0"/>
              <a:t>ESTRELLA (STAR SCHEMA)</a:t>
            </a:r>
          </a:p>
        </p:txBody>
      </p:sp>
      <p:pic>
        <p:nvPicPr>
          <p:cNvPr id="5122" name="Picture 2" descr="Hefesto | Estrella | Dario Bernabeu eLearning">
            <a:extLst>
              <a:ext uri="{FF2B5EF4-FFF2-40B4-BE49-F238E27FC236}">
                <a16:creationId xmlns:a16="http://schemas.microsoft.com/office/drawing/2014/main" id="{AD33DCF0-D23B-CE6C-8B95-CE12DEE99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131" y="1202686"/>
            <a:ext cx="5162724" cy="275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8972907-D061-BE9F-B9E5-D7325831E307}"/>
              </a:ext>
            </a:extLst>
          </p:cNvPr>
          <p:cNvSpPr txBox="1"/>
          <p:nvPr/>
        </p:nvSpPr>
        <p:spPr>
          <a:xfrm>
            <a:off x="3510621" y="4431635"/>
            <a:ext cx="60082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10103D"/>
                </a:solidFill>
              </a:rPr>
              <a:t>Constituido por una tabla Hechos y una o más tablas Dimensiones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10103D"/>
                </a:solidFill>
              </a:rPr>
              <a:t>Es el modelo más consumido por su simplicidad y diseño para el mantenimiento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10103D"/>
                </a:solidFill>
              </a:rPr>
              <a:t>Posee los mejores tiempos de respuesta</a:t>
            </a:r>
          </a:p>
        </p:txBody>
      </p:sp>
    </p:spTree>
    <p:extLst>
      <p:ext uri="{BB962C8B-B14F-4D97-AF65-F5344CB8AC3E}">
        <p14:creationId xmlns:p14="http://schemas.microsoft.com/office/powerpoint/2010/main" val="2713679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FD10DB5-BCD3-F69D-60BC-E285D48FD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128" y="92675"/>
            <a:ext cx="8155113" cy="922500"/>
          </a:xfrm>
        </p:spPr>
        <p:txBody>
          <a:bodyPr/>
          <a:lstStyle/>
          <a:p>
            <a:r>
              <a:rPr lang="es-PE" dirty="0"/>
              <a:t>COPO DE NIEVE (SNOWFLAKE SCHEMA)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8972907-D061-BE9F-B9E5-D7325831E307}"/>
              </a:ext>
            </a:extLst>
          </p:cNvPr>
          <p:cNvSpPr txBox="1"/>
          <p:nvPr/>
        </p:nvSpPr>
        <p:spPr>
          <a:xfrm>
            <a:off x="3510621" y="3837275"/>
            <a:ext cx="60082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10103D"/>
                </a:solidFill>
              </a:rPr>
              <a:t>Constituido por una tabla Hechos y una o más tablas Dimensiones que están organizadas en Jerarquías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10103D"/>
                </a:solidFill>
              </a:rPr>
              <a:t>Posibilita la segregación de los datos en las tablas dimensionales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10103D"/>
                </a:solidFill>
              </a:rPr>
              <a:t>Posee mayor complejidad, se recomienda realizar una correcta planificación de las uniones y/o indexado a fin de no sobrecargar la resolución de consultas.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47C5589-C2C3-0713-1FAB-C40A28B36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876" y="938784"/>
            <a:ext cx="7781925" cy="249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535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FD10DB5-BCD3-F69D-60BC-E285D48FD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128" y="92675"/>
            <a:ext cx="8155113" cy="922500"/>
          </a:xfrm>
        </p:spPr>
        <p:txBody>
          <a:bodyPr/>
          <a:lstStyle/>
          <a:p>
            <a:r>
              <a:rPr lang="es-PE" dirty="0"/>
              <a:t>CONSTELACION (STARFLAKE SCHEMA)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8972907-D061-BE9F-B9E5-D7325831E307}"/>
              </a:ext>
            </a:extLst>
          </p:cNvPr>
          <p:cNvSpPr txBox="1"/>
          <p:nvPr/>
        </p:nvSpPr>
        <p:spPr>
          <a:xfrm>
            <a:off x="3510621" y="3837275"/>
            <a:ext cx="60082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10103D"/>
                </a:solidFill>
              </a:rPr>
              <a:t>Constituido por una tabla Hechos principal, tablas Hecho auxiliares y una o más tablas Dimensiones que están organizadas en Jerarquías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10103D"/>
                </a:solidFill>
              </a:rPr>
              <a:t>Las tablas hechos auxiliares no necesariamente debe estar vinculado con todas las tablas dimensionales existentes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10103D"/>
                </a:solidFill>
              </a:rPr>
              <a:t>Reutilización de las tablas dimensionales en diferentes tablas hechos para una mayor capacidad analítica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6A0522F-5189-0C05-CDE6-7B5E94D96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621" y="843534"/>
            <a:ext cx="5212755" cy="271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293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60B50F3-C717-7473-AF78-3D109CB3AF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PE" dirty="0"/>
              <a:t>TIME INTELLIGENCE</a:t>
            </a:r>
          </a:p>
        </p:txBody>
      </p:sp>
    </p:spTree>
    <p:extLst>
      <p:ext uri="{BB962C8B-B14F-4D97-AF65-F5344CB8AC3E}">
        <p14:creationId xmlns:p14="http://schemas.microsoft.com/office/powerpoint/2010/main" val="336981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AE5C539-B82A-5A8E-2944-CED67C0B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339" y="1686446"/>
            <a:ext cx="3603397" cy="365974"/>
          </a:xfrm>
        </p:spPr>
        <p:txBody>
          <a:bodyPr/>
          <a:lstStyle/>
          <a:p>
            <a:r>
              <a:rPr lang="es-PE" sz="2200" dirty="0"/>
              <a:t>Irvin Ricardo Ramos </a:t>
            </a:r>
            <a:r>
              <a:rPr lang="es-PE" sz="2200" dirty="0" err="1"/>
              <a:t>Ramos</a:t>
            </a:r>
            <a:endParaRPr lang="es-PE" sz="22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A220F02-C2C2-8939-9019-76BFF87F7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191" y="2862297"/>
            <a:ext cx="3141970" cy="566703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88A7924D-F6A3-B871-C5A7-7AFA0776A7FF}"/>
              </a:ext>
            </a:extLst>
          </p:cNvPr>
          <p:cNvSpPr txBox="1"/>
          <p:nvPr/>
        </p:nvSpPr>
        <p:spPr>
          <a:xfrm>
            <a:off x="6854888" y="3515365"/>
            <a:ext cx="241752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s-PE" dirty="0"/>
              <a:t>ricardo.ramosramos.372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66357E02-3A8A-E581-5EF9-7414C4E86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709" y="2906739"/>
            <a:ext cx="476250" cy="476250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2008ACCB-7417-956B-2936-36293ACF9048}"/>
              </a:ext>
            </a:extLst>
          </p:cNvPr>
          <p:cNvSpPr txBox="1"/>
          <p:nvPr/>
        </p:nvSpPr>
        <p:spPr>
          <a:xfrm>
            <a:off x="5676181" y="2216962"/>
            <a:ext cx="5201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>
                <a:solidFill>
                  <a:srgbClr val="10103D"/>
                </a:solidFill>
              </a:rPr>
              <a:t>“Tú único limite eres tú </a:t>
            </a:r>
            <a:r>
              <a:rPr lang="es-PE" sz="2000" dirty="0" err="1">
                <a:solidFill>
                  <a:srgbClr val="10103D"/>
                </a:solidFill>
              </a:rPr>
              <a:t>mism</a:t>
            </a:r>
            <a:r>
              <a:rPr lang="es-PE" sz="2000" dirty="0">
                <a:solidFill>
                  <a:srgbClr val="10103D"/>
                </a:solidFill>
              </a:rPr>
              <a:t>@”</a:t>
            </a: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83CC58A9-19EC-7ACB-21C4-DD0A29194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191" y="3445145"/>
            <a:ext cx="3141970" cy="566703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C77C8F8D-F87B-4804-CCAD-6C0727531B74}"/>
              </a:ext>
            </a:extLst>
          </p:cNvPr>
          <p:cNvSpPr txBox="1"/>
          <p:nvPr/>
        </p:nvSpPr>
        <p:spPr>
          <a:xfrm>
            <a:off x="7196890" y="2942385"/>
            <a:ext cx="24758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PE" dirty="0"/>
              <a:t>ricardo.ramosramos.372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591D4ABC-4155-382E-60C8-B92F36F11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223" y="3483721"/>
            <a:ext cx="476250" cy="47625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313F50E-7948-4391-ACDD-351349B5FB12}"/>
              </a:ext>
            </a:extLst>
          </p:cNvPr>
          <p:cNvSpPr txBox="1"/>
          <p:nvPr/>
        </p:nvSpPr>
        <p:spPr>
          <a:xfrm>
            <a:off x="7044490" y="3526191"/>
            <a:ext cx="274193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PE" dirty="0"/>
              <a:t>linkedin.com/in/irvinramosr</a:t>
            </a:r>
          </a:p>
        </p:txBody>
      </p:sp>
      <p:sp>
        <p:nvSpPr>
          <p:cNvPr id="20" name="Marcador de contenido 4">
            <a:extLst>
              <a:ext uri="{FF2B5EF4-FFF2-40B4-BE49-F238E27FC236}">
                <a16:creationId xmlns:a16="http://schemas.microsoft.com/office/drawing/2014/main" id="{4E31B323-FCB1-437A-96C9-521FC54344F4}"/>
              </a:ext>
            </a:extLst>
          </p:cNvPr>
          <p:cNvSpPr txBox="1">
            <a:spLocks/>
          </p:cNvSpPr>
          <p:nvPr/>
        </p:nvSpPr>
        <p:spPr>
          <a:xfrm>
            <a:off x="6817896" y="4596396"/>
            <a:ext cx="4060013" cy="639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PE" i="1" dirty="0">
              <a:solidFill>
                <a:srgbClr val="00AAB2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EA3956C-1EE7-40C5-87A0-488BD86B5523}"/>
              </a:ext>
            </a:extLst>
          </p:cNvPr>
          <p:cNvSpPr txBox="1"/>
          <p:nvPr/>
        </p:nvSpPr>
        <p:spPr>
          <a:xfrm>
            <a:off x="5676181" y="4890931"/>
            <a:ext cx="5201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i="1" dirty="0">
                <a:solidFill>
                  <a:srgbClr val="00CED8"/>
                </a:solidFill>
              </a:rPr>
              <a:t>“Enseñar para aprender”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D566A1EB-EFF8-4367-890D-61839196E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191" y="4074824"/>
            <a:ext cx="3141970" cy="566703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EA35D491-13E9-436F-A6A5-3E736119F423}"/>
              </a:ext>
            </a:extLst>
          </p:cNvPr>
          <p:cNvSpPr txBox="1"/>
          <p:nvPr/>
        </p:nvSpPr>
        <p:spPr>
          <a:xfrm>
            <a:off x="7148185" y="4163457"/>
            <a:ext cx="25564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PE" dirty="0"/>
              <a:t>+51923840456</a:t>
            </a:r>
          </a:p>
        </p:txBody>
      </p:sp>
      <p:pic>
        <p:nvPicPr>
          <p:cNvPr id="25" name="Picture 2" descr="Logo Whatsapp PNG transparente - StickPNG">
            <a:extLst>
              <a:ext uri="{FF2B5EF4-FFF2-40B4-BE49-F238E27FC236}">
                <a16:creationId xmlns:a16="http://schemas.microsoft.com/office/drawing/2014/main" id="{E4953542-FDD3-4AF0-BC92-33A1F6E34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376" y="4103237"/>
            <a:ext cx="511184" cy="51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Foto de perfil de Irvin Ricardo Ramos Ramos">
            <a:extLst>
              <a:ext uri="{FF2B5EF4-FFF2-40B4-BE49-F238E27FC236}">
                <a16:creationId xmlns:a16="http://schemas.microsoft.com/office/drawing/2014/main" id="{2F7036F5-8F97-3E33-489A-455FE67DCA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0" r="13694" b="4784"/>
          <a:stretch/>
        </p:blipFill>
        <p:spPr bwMode="auto">
          <a:xfrm>
            <a:off x="2499379" y="1293386"/>
            <a:ext cx="2959517" cy="38253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098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16.3.1. ETL Dimensión Tiempo con PDI. | El Rincon del BI">
            <a:extLst>
              <a:ext uri="{FF2B5EF4-FFF2-40B4-BE49-F238E27FC236}">
                <a16:creationId xmlns:a16="http://schemas.microsoft.com/office/drawing/2014/main" id="{C26E7657-3808-71FA-35B8-19F0EC7D7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2152650"/>
            <a:ext cx="45148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3">
            <a:extLst>
              <a:ext uri="{FF2B5EF4-FFF2-40B4-BE49-F238E27FC236}">
                <a16:creationId xmlns:a16="http://schemas.microsoft.com/office/drawing/2014/main" id="{620F0015-A8EA-B21A-E5C0-E33611715487}"/>
              </a:ext>
            </a:extLst>
          </p:cNvPr>
          <p:cNvSpPr txBox="1">
            <a:spLocks/>
          </p:cNvSpPr>
          <p:nvPr/>
        </p:nvSpPr>
        <p:spPr>
          <a:xfrm>
            <a:off x="3525948" y="275555"/>
            <a:ext cx="5463191" cy="922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rgbClr val="10103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/>
              <a:t>DIMENSION TIEMPO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F6637EE-660C-C526-063F-F0ABB005FBE3}"/>
              </a:ext>
            </a:extLst>
          </p:cNvPr>
          <p:cNvSpPr txBox="1"/>
          <p:nvPr/>
        </p:nvSpPr>
        <p:spPr>
          <a:xfrm>
            <a:off x="6635496" y="2521059"/>
            <a:ext cx="36324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10103D"/>
                </a:solidFill>
              </a:rPr>
              <a:t>La creación y mantenimiento de una tabla tiempo es obligatoria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10103D"/>
                </a:solidFill>
              </a:rPr>
              <a:t>Ayuda a definir la granularidad y estructuración dinámicamente lo que se quiere analizar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10103D"/>
                </a:solidFill>
              </a:rPr>
              <a:t>Mantiene niveles jerárquicos especiales</a:t>
            </a:r>
          </a:p>
        </p:txBody>
      </p:sp>
    </p:spTree>
    <p:extLst>
      <p:ext uri="{BB962C8B-B14F-4D97-AF65-F5344CB8AC3E}">
        <p14:creationId xmlns:p14="http://schemas.microsoft.com/office/powerpoint/2010/main" val="4107851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3">
            <a:extLst>
              <a:ext uri="{FF2B5EF4-FFF2-40B4-BE49-F238E27FC236}">
                <a16:creationId xmlns:a16="http://schemas.microsoft.com/office/drawing/2014/main" id="{620F0015-A8EA-B21A-E5C0-E33611715487}"/>
              </a:ext>
            </a:extLst>
          </p:cNvPr>
          <p:cNvSpPr txBox="1">
            <a:spLocks/>
          </p:cNvSpPr>
          <p:nvPr/>
        </p:nvSpPr>
        <p:spPr>
          <a:xfrm>
            <a:off x="3525948" y="275555"/>
            <a:ext cx="5463191" cy="922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rgbClr val="10103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/>
              <a:t>JERARQUIA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F6637EE-660C-C526-063F-F0ABB005FBE3}"/>
              </a:ext>
            </a:extLst>
          </p:cNvPr>
          <p:cNvSpPr txBox="1"/>
          <p:nvPr/>
        </p:nvSpPr>
        <p:spPr>
          <a:xfrm>
            <a:off x="6645021" y="2095499"/>
            <a:ext cx="36324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10103D"/>
                </a:solidFill>
              </a:rPr>
              <a:t>Atributos consecutivos que posean una relación de padre-hijo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10103D"/>
                </a:solidFill>
              </a:rPr>
              <a:t>El atributo principal debe posicionarse en la cabecera y los secundarios debajo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10103D"/>
                </a:solidFill>
              </a:rPr>
              <a:t>Relaciones Explicitas (Atributos directos)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10103D"/>
                </a:solidFill>
              </a:rPr>
              <a:t>Relación Implícitas (Atributos indirectos que pueden implicar la relación de otras tablas)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0E9E18BE-1E26-4741-59D1-D68B82FAB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485" y="2095499"/>
            <a:ext cx="3177151" cy="235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771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3">
            <a:extLst>
              <a:ext uri="{FF2B5EF4-FFF2-40B4-BE49-F238E27FC236}">
                <a16:creationId xmlns:a16="http://schemas.microsoft.com/office/drawing/2014/main" id="{620F0015-A8EA-B21A-E5C0-E33611715487}"/>
              </a:ext>
            </a:extLst>
          </p:cNvPr>
          <p:cNvSpPr txBox="1">
            <a:spLocks/>
          </p:cNvSpPr>
          <p:nvPr/>
        </p:nvSpPr>
        <p:spPr>
          <a:xfrm>
            <a:off x="3525948" y="275555"/>
            <a:ext cx="5463191" cy="922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rgbClr val="10103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/>
              <a:t>ROLE PLAYING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F6637EE-660C-C526-063F-F0ABB005FBE3}"/>
              </a:ext>
            </a:extLst>
          </p:cNvPr>
          <p:cNvSpPr txBox="1"/>
          <p:nvPr/>
        </p:nvSpPr>
        <p:spPr>
          <a:xfrm>
            <a:off x="6645021" y="2095499"/>
            <a:ext cx="3632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10103D"/>
                </a:solidFill>
              </a:rPr>
              <a:t>Dos tablas que tienen múltiples relaciones entre 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10103D"/>
                </a:solidFill>
              </a:rPr>
              <a:t>Relaciones activas/inactivas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10103D"/>
                </a:solidFill>
              </a:rPr>
              <a:t>Para navegar en estas relaciones se usa la función USERELATIONSHIP en DAX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10103D"/>
                </a:solidFill>
              </a:rPr>
              <a:t>Otra alternativa es generar otra tabla calendario y realizar una relación simple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B1786FA-2AF7-41C2-B0B2-C26FF48EE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642" y="1669451"/>
            <a:ext cx="3957358" cy="334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63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3">
            <a:extLst>
              <a:ext uri="{FF2B5EF4-FFF2-40B4-BE49-F238E27FC236}">
                <a16:creationId xmlns:a16="http://schemas.microsoft.com/office/drawing/2014/main" id="{994A074C-EB0F-D46D-043E-F87CA566D363}"/>
              </a:ext>
            </a:extLst>
          </p:cNvPr>
          <p:cNvSpPr txBox="1">
            <a:spLocks/>
          </p:cNvSpPr>
          <p:nvPr/>
        </p:nvSpPr>
        <p:spPr>
          <a:xfrm>
            <a:off x="2741087" y="2415891"/>
            <a:ext cx="6709825" cy="101310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rgbClr val="10103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8800" dirty="0"/>
              <a:t>¡GRACIAS! </a:t>
            </a:r>
          </a:p>
        </p:txBody>
      </p:sp>
    </p:spTree>
    <p:extLst>
      <p:ext uri="{BB962C8B-B14F-4D97-AF65-F5344CB8AC3E}">
        <p14:creationId xmlns:p14="http://schemas.microsoft.com/office/powerpoint/2010/main" val="306757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60B50F3-C717-7473-AF78-3D109CB3AF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dirty="0"/>
              <a:t>POWER BI 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11218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FD10DB5-BCD3-F69D-60BC-E285D48FD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5948" y="275555"/>
            <a:ext cx="5463191" cy="922500"/>
          </a:xfrm>
        </p:spPr>
        <p:txBody>
          <a:bodyPr/>
          <a:lstStyle/>
          <a:p>
            <a:r>
              <a:rPr lang="es-PE" dirty="0"/>
              <a:t>BENEFICIOS DEL BUSINESS INTELLIGENCE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B6605D6-F0DC-F2D1-C10D-7A960B3F8F43}"/>
              </a:ext>
            </a:extLst>
          </p:cNvPr>
          <p:cNvSpPr txBox="1"/>
          <p:nvPr/>
        </p:nvSpPr>
        <p:spPr>
          <a:xfrm>
            <a:off x="3058884" y="1777959"/>
            <a:ext cx="66566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10103D"/>
                </a:solidFill>
              </a:rPr>
              <a:t>Mejorar la Eficiencia Operativa: Automatización de informes y tableros de control, ayuda a ahorrar tiempo y reducir errores.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>
              <a:solidFill>
                <a:srgbClr val="10103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10103D"/>
                </a:solidFill>
              </a:rPr>
              <a:t>Mejorar la Visibilidad y Transparencia: Los datos pueden ser compartidos fácilmente a toda la organización, ayuda a una mejor colaboración y comunicación.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>
              <a:solidFill>
                <a:srgbClr val="10103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10103D"/>
                </a:solidFill>
              </a:rPr>
              <a:t>Identificar Nuevas Oportunidades: Descubrir patrones y tendencias, Deseo de realizar predicciones a futuro.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>
              <a:solidFill>
                <a:srgbClr val="10103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10103D"/>
                </a:solidFill>
              </a:rPr>
              <a:t>Mayor capacidad para competir: Tomar decisiones basado en datos, ayuda a obtener una ventaja competitiva frente a otras empresas.</a:t>
            </a:r>
          </a:p>
        </p:txBody>
      </p:sp>
    </p:spTree>
    <p:extLst>
      <p:ext uri="{BB962C8B-B14F-4D97-AF65-F5344CB8AC3E}">
        <p14:creationId xmlns:p14="http://schemas.microsoft.com/office/powerpoint/2010/main" val="339965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roducción al nuevo Microsoft Power BI - YouTube">
            <a:extLst>
              <a:ext uri="{FF2B5EF4-FFF2-40B4-BE49-F238E27FC236}">
                <a16:creationId xmlns:a16="http://schemas.microsoft.com/office/drawing/2014/main" id="{5BFE5DC6-38E3-4992-070C-3B5772C6E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992" y="850392"/>
            <a:ext cx="6551168" cy="368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3">
            <a:extLst>
              <a:ext uri="{FF2B5EF4-FFF2-40B4-BE49-F238E27FC236}">
                <a16:creationId xmlns:a16="http://schemas.microsoft.com/office/drawing/2014/main" id="{E6F4838C-55CB-81D6-D95F-C7AE16FA7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269" y="193259"/>
            <a:ext cx="4868244" cy="574837"/>
          </a:xfrm>
        </p:spPr>
        <p:txBody>
          <a:bodyPr/>
          <a:lstStyle/>
          <a:p>
            <a:r>
              <a:rPr lang="es-PE" dirty="0"/>
              <a:t>POWER BI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74389B5-8BBF-EF8D-A97D-29576C8D548D}"/>
              </a:ext>
            </a:extLst>
          </p:cNvPr>
          <p:cNvSpPr txBox="1"/>
          <p:nvPr/>
        </p:nvSpPr>
        <p:spPr>
          <a:xfrm>
            <a:off x="2983992" y="4617720"/>
            <a:ext cx="6551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1200" b="1" dirty="0" err="1">
                <a:solidFill>
                  <a:srgbClr val="10103D"/>
                </a:solidFill>
              </a:rPr>
              <a:t>Power</a:t>
            </a:r>
            <a:r>
              <a:rPr lang="es-PE" sz="1200" b="1" dirty="0">
                <a:solidFill>
                  <a:srgbClr val="10103D"/>
                </a:solidFill>
              </a:rPr>
              <a:t> </a:t>
            </a:r>
            <a:r>
              <a:rPr lang="es-PE" sz="1200" b="1" dirty="0" err="1">
                <a:solidFill>
                  <a:srgbClr val="10103D"/>
                </a:solidFill>
              </a:rPr>
              <a:t>Query</a:t>
            </a:r>
            <a:r>
              <a:rPr lang="es-PE" sz="1200" b="1" dirty="0">
                <a:solidFill>
                  <a:srgbClr val="10103D"/>
                </a:solidFill>
              </a:rPr>
              <a:t>: </a:t>
            </a:r>
            <a:r>
              <a:rPr lang="es-PE" sz="1200" dirty="0">
                <a:solidFill>
                  <a:srgbClr val="10103D"/>
                </a:solidFill>
              </a:rPr>
              <a:t>Componente que se conecta a múltiples fuentes para su transformación y/o automatización (Usa lenguaje M).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1200" b="1" dirty="0" err="1">
                <a:solidFill>
                  <a:srgbClr val="10103D"/>
                </a:solidFill>
              </a:rPr>
              <a:t>Power</a:t>
            </a:r>
            <a:r>
              <a:rPr lang="es-PE" sz="1200" b="1" dirty="0">
                <a:solidFill>
                  <a:srgbClr val="10103D"/>
                </a:solidFill>
              </a:rPr>
              <a:t> </a:t>
            </a:r>
            <a:r>
              <a:rPr lang="es-PE" sz="1200" b="1" dirty="0" err="1">
                <a:solidFill>
                  <a:srgbClr val="10103D"/>
                </a:solidFill>
              </a:rPr>
              <a:t>Pivot</a:t>
            </a:r>
            <a:r>
              <a:rPr lang="es-PE" sz="1200" b="1" dirty="0">
                <a:solidFill>
                  <a:srgbClr val="10103D"/>
                </a:solidFill>
              </a:rPr>
              <a:t>: </a:t>
            </a:r>
            <a:r>
              <a:rPr lang="es-PE" sz="1200" dirty="0">
                <a:solidFill>
                  <a:srgbClr val="10103D"/>
                </a:solidFill>
              </a:rPr>
              <a:t>Componente que sirve para el modelamiento y calculo de indicadores, trabaja sobre un modelo analítico (SSAS-Tabular, Usa lenguaje DAX).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1200" b="1" dirty="0" err="1">
                <a:solidFill>
                  <a:srgbClr val="10103D"/>
                </a:solidFill>
              </a:rPr>
              <a:t>Power</a:t>
            </a:r>
            <a:r>
              <a:rPr lang="es-PE" sz="1200" b="1" dirty="0">
                <a:solidFill>
                  <a:srgbClr val="10103D"/>
                </a:solidFill>
              </a:rPr>
              <a:t> View: </a:t>
            </a:r>
            <a:r>
              <a:rPr lang="es-PE" sz="1200" dirty="0">
                <a:solidFill>
                  <a:srgbClr val="10103D"/>
                </a:solidFill>
              </a:rPr>
              <a:t>Componente que se encarga de la construcción visual para reportes interactivos y/o </a:t>
            </a:r>
            <a:r>
              <a:rPr lang="es-PE" sz="1200" dirty="0" err="1">
                <a:solidFill>
                  <a:srgbClr val="10103D"/>
                </a:solidFill>
              </a:rPr>
              <a:t>Dashboard</a:t>
            </a:r>
            <a:r>
              <a:rPr lang="es-PE" sz="1200" dirty="0">
                <a:solidFill>
                  <a:srgbClr val="10103D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863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60B50F3-C717-7473-AF78-3D109CB3AF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PE" dirty="0"/>
              <a:t>POWER QUERY</a:t>
            </a:r>
          </a:p>
        </p:txBody>
      </p:sp>
    </p:spTree>
    <p:extLst>
      <p:ext uri="{BB962C8B-B14F-4D97-AF65-F5344CB8AC3E}">
        <p14:creationId xmlns:p14="http://schemas.microsoft.com/office/powerpoint/2010/main" val="419331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nexo de consultas - Power Query | Microsoft Learn">
            <a:extLst>
              <a:ext uri="{FF2B5EF4-FFF2-40B4-BE49-F238E27FC236}">
                <a16:creationId xmlns:a16="http://schemas.microsoft.com/office/drawing/2014/main" id="{C097DA69-C543-9BFB-F459-4055E539C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285" y="1190752"/>
            <a:ext cx="5539429" cy="210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3">
            <a:extLst>
              <a:ext uri="{FF2B5EF4-FFF2-40B4-BE49-F238E27FC236}">
                <a16:creationId xmlns:a16="http://schemas.microsoft.com/office/drawing/2014/main" id="{97D972C5-F792-7FFD-8904-0346E872C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4508" y="101819"/>
            <a:ext cx="5764356" cy="922500"/>
          </a:xfrm>
        </p:spPr>
        <p:txBody>
          <a:bodyPr/>
          <a:lstStyle/>
          <a:p>
            <a:r>
              <a:rPr lang="es-PE" dirty="0"/>
              <a:t>APPEND / UNION / ANEXAR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F609024-E1B0-BF05-D979-40B48328BC6D}"/>
              </a:ext>
            </a:extLst>
          </p:cNvPr>
          <p:cNvSpPr txBox="1"/>
          <p:nvPr/>
        </p:nvSpPr>
        <p:spPr>
          <a:xfrm>
            <a:off x="2542032" y="4005074"/>
            <a:ext cx="73463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10103D"/>
                </a:solidFill>
              </a:rPr>
              <a:t>Unir dos o más tablas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10103D"/>
                </a:solidFill>
              </a:rPr>
              <a:t>Similar a UNION de la sintaxis SQL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10103D"/>
                </a:solidFill>
              </a:rPr>
              <a:t>La tabla resultante puede ser uno nuevo o en la misma tabla existente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FF0000"/>
                </a:solidFill>
              </a:rPr>
              <a:t>Es recomendable que las tablas tengan la misma estructura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FF0000"/>
                </a:solidFill>
              </a:rPr>
              <a:t>Case sensitive (que diferencia entre mayúscula y minúscula)</a:t>
            </a:r>
          </a:p>
        </p:txBody>
      </p:sp>
    </p:spTree>
    <p:extLst>
      <p:ext uri="{BB962C8B-B14F-4D97-AF65-F5344CB8AC3E}">
        <p14:creationId xmlns:p14="http://schemas.microsoft.com/office/powerpoint/2010/main" val="2692406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3">
            <a:extLst>
              <a:ext uri="{FF2B5EF4-FFF2-40B4-BE49-F238E27FC236}">
                <a16:creationId xmlns:a16="http://schemas.microsoft.com/office/drawing/2014/main" id="{97D972C5-F792-7FFD-8904-0346E872C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4508" y="101819"/>
            <a:ext cx="5764356" cy="922500"/>
          </a:xfrm>
        </p:spPr>
        <p:txBody>
          <a:bodyPr/>
          <a:lstStyle/>
          <a:p>
            <a:r>
              <a:rPr lang="es-PE" dirty="0"/>
              <a:t>MERGE / JOIN / COMBINAR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F609024-E1B0-BF05-D979-40B48328BC6D}"/>
              </a:ext>
            </a:extLst>
          </p:cNvPr>
          <p:cNvSpPr txBox="1"/>
          <p:nvPr/>
        </p:nvSpPr>
        <p:spPr>
          <a:xfrm>
            <a:off x="2542032" y="4005074"/>
            <a:ext cx="7346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10103D"/>
                </a:solidFill>
              </a:rPr>
              <a:t>Combinar 2 tablas con un campo en común y/o aproximado.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10103D"/>
                </a:solidFill>
              </a:rPr>
              <a:t>Similar a JOIN de la sintaxis SQL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10103D"/>
                </a:solidFill>
              </a:rPr>
              <a:t>La tabla resultante puede ser uno nuevo o en la misma tabla existente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FF0000"/>
                </a:solidFill>
              </a:rPr>
              <a:t>Es recomendable que la combinación no sea aproximado</a:t>
            </a:r>
          </a:p>
        </p:txBody>
      </p:sp>
      <p:pic>
        <p:nvPicPr>
          <p:cNvPr id="3074" name="Picture 2" descr="Solved: merging and appending - Microsoft Power BI Community">
            <a:extLst>
              <a:ext uri="{FF2B5EF4-FFF2-40B4-BE49-F238E27FC236}">
                <a16:creationId xmlns:a16="http://schemas.microsoft.com/office/drawing/2014/main" id="{E50CC69C-4CE3-E7EB-EFC6-7777AE7DA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032" y="1343025"/>
            <a:ext cx="682942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102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Personalizado 3">
      <a:dk1>
        <a:srgbClr val="002060"/>
      </a:dk1>
      <a:lt1>
        <a:sysClr val="window" lastClr="FFFFFF"/>
      </a:lt1>
      <a:dk2>
        <a:srgbClr val="00206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1832</TotalTime>
  <Words>1136</Words>
  <Application>Microsoft Office PowerPoint</Application>
  <PresentationFormat>Panorámica</PresentationFormat>
  <Paragraphs>127</Paragraphs>
  <Slides>33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7" baseType="lpstr">
      <vt:lpstr>Arial</vt:lpstr>
      <vt:lpstr>Calibri</vt:lpstr>
      <vt:lpstr>Tw Cen MT</vt:lpstr>
      <vt:lpstr>Circuito</vt:lpstr>
      <vt:lpstr>Presentación de PowerPoint</vt:lpstr>
      <vt:lpstr>Sobre mi</vt:lpstr>
      <vt:lpstr>Irvin Ricardo Ramos Ramos</vt:lpstr>
      <vt:lpstr>POWER BI </vt:lpstr>
      <vt:lpstr>BENEFICIOS DEL BUSINESS INTELLIGENCE</vt:lpstr>
      <vt:lpstr>POWER BI</vt:lpstr>
      <vt:lpstr>POWER QUERY</vt:lpstr>
      <vt:lpstr>APPEND / UNION / ANEXAR</vt:lpstr>
      <vt:lpstr>MERGE / JOIN / COMBINAR</vt:lpstr>
      <vt:lpstr>ARCHIVO BINARIO (FOLDER)</vt:lpstr>
      <vt:lpstr>POWER PIVOT</vt:lpstr>
      <vt:lpstr>PERSPECTIVA DE BD (OLTP) VS PERSPECTIVA DE MODELO ANALITICO (OLAP)</vt:lpstr>
      <vt:lpstr>Presentación de PowerPoint</vt:lpstr>
      <vt:lpstr>TABLA DIMENSION</vt:lpstr>
      <vt:lpstr>TABLA HECHO / FACT</vt:lpstr>
      <vt:lpstr>CARDINALIDAD (RELACIONES)</vt:lpstr>
      <vt:lpstr>CLAVE SUBROGADA</vt:lpstr>
      <vt:lpstr>SCD (SLOWLY CHANGING DIMENSIONS)</vt:lpstr>
      <vt:lpstr>TIPO I</vt:lpstr>
      <vt:lpstr>TIPO II</vt:lpstr>
      <vt:lpstr>TIPO III</vt:lpstr>
      <vt:lpstr>TIPO IV</vt:lpstr>
      <vt:lpstr>DIMENSION DEGENERADA</vt:lpstr>
      <vt:lpstr>TIPOS DE ESQUEMA</vt:lpstr>
      <vt:lpstr>Presentación de PowerPoint</vt:lpstr>
      <vt:lpstr>ESTRELLA (STAR SCHEMA)</vt:lpstr>
      <vt:lpstr>COPO DE NIEVE (SNOWFLAKE SCHEMA)</vt:lpstr>
      <vt:lpstr>CONSTELACION (STARFLAKE SCHEMA)</vt:lpstr>
      <vt:lpstr>TIME INTELLIGENCE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ESTESSY MARGARETH CORNEJO VARGAS</dc:creator>
  <cp:lastModifiedBy>Ricardo Ramos Ramos</cp:lastModifiedBy>
  <cp:revision>47</cp:revision>
  <dcterms:created xsi:type="dcterms:W3CDTF">2023-01-29T00:54:43Z</dcterms:created>
  <dcterms:modified xsi:type="dcterms:W3CDTF">2023-04-02T21:54:48Z</dcterms:modified>
</cp:coreProperties>
</file>