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06B3B7-9544-41B4-B692-3ADF410AB156}">
          <p14:sldIdLst>
            <p14:sldId id="256"/>
            <p14:sldId id="259"/>
            <p14:sldId id="260"/>
            <p14:sldId id="261"/>
            <p14:sldId id="262"/>
            <p14:sldId id="263"/>
            <p14:sldId id="264"/>
            <p14:sldId id="265"/>
            <p14:sldId id="266"/>
            <p14:sldId id="267"/>
            <p14:sldId id="268"/>
            <p14:sldId id="273"/>
            <p14:sldId id="269"/>
            <p14:sldId id="270"/>
            <p14:sldId id="271"/>
            <p14:sldId id="272"/>
          </p14:sldIdLst>
        </p14:section>
        <p14:section name="Reference" id="{50D815E5-4FEC-47D3-9BB7-E52A7317760B}">
          <p14:sldIdLst>
            <p14:sldId id="274"/>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1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10/23/2024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10/23/2024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png"/><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300F-562F-8337-CBFC-6FC6D6C1EC10}"/>
              </a:ext>
            </a:extLst>
          </p:cNvPr>
          <p:cNvSpPr>
            <a:spLocks noGrp="1"/>
          </p:cNvSpPr>
          <p:nvPr>
            <p:ph type="ctrTitle"/>
          </p:nvPr>
        </p:nvSpPr>
        <p:spPr>
          <a:xfrm>
            <a:off x="1069847" y="1298448"/>
            <a:ext cx="7579477" cy="3371798"/>
          </a:xfrm>
        </p:spPr>
        <p:txBody>
          <a:bodyPr>
            <a:normAutofit/>
          </a:bodyPr>
          <a:lstStyle/>
          <a:p>
            <a:r>
              <a:rPr lang="en-US" b="1" i="0" dirty="0">
                <a:solidFill>
                  <a:srgbClr val="FFFFFF"/>
                </a:solidFill>
                <a:effectLst/>
                <a:latin typeface="system-ui"/>
              </a:rPr>
              <a:t>Rain Prediction in Agriculture Systems using Machine Learning</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0C64EABF-BEB3-EF57-6783-C85319F0BAEA}"/>
              </a:ext>
            </a:extLst>
          </p:cNvPr>
          <p:cNvSpPr>
            <a:spLocks noGrp="1"/>
          </p:cNvSpPr>
          <p:nvPr>
            <p:ph type="subTitle" idx="1"/>
          </p:nvPr>
        </p:nvSpPr>
        <p:spPr>
          <a:xfrm>
            <a:off x="0" y="4670246"/>
            <a:ext cx="9114020" cy="914400"/>
          </a:xfrm>
        </p:spPr>
        <p:txBody>
          <a:bodyPr>
            <a:normAutofit fontScale="77500" lnSpcReduction="20000"/>
          </a:bodyPr>
          <a:lstStyle/>
          <a:p>
            <a:pPr algn="ctr"/>
            <a:r>
              <a:rPr lang="en-US" sz="3600" b="1" dirty="0"/>
              <a:t>Project Submitted by George, Olufemi A.</a:t>
            </a:r>
          </a:p>
          <a:p>
            <a:pPr algn="ctr"/>
            <a:r>
              <a:rPr lang="en-US" sz="3600" b="1" dirty="0"/>
              <a:t>DataScience Class </a:t>
            </a:r>
            <a:endParaRPr lang="en-NG" sz="3600" b="1" dirty="0"/>
          </a:p>
        </p:txBody>
      </p:sp>
      <p:pic>
        <p:nvPicPr>
          <p:cNvPr id="4" name="mixkit-heavy-rain-drops-2399">
            <a:hlinkClick r:id="" action="ppaction://media"/>
            <a:extLst>
              <a:ext uri="{FF2B5EF4-FFF2-40B4-BE49-F238E27FC236}">
                <a16:creationId xmlns:a16="http://schemas.microsoft.com/office/drawing/2014/main" id="{D4A65D4C-7F4D-2036-265C-FBAE6A4783C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82399" y="5469611"/>
            <a:ext cx="609600" cy="609600"/>
          </a:xfrm>
          <a:prstGeom prst="rect">
            <a:avLst/>
          </a:prstGeom>
        </p:spPr>
      </p:pic>
    </p:spTree>
    <p:extLst>
      <p:ext uri="{BB962C8B-B14F-4D97-AF65-F5344CB8AC3E}">
        <p14:creationId xmlns:p14="http://schemas.microsoft.com/office/powerpoint/2010/main" val="2691356931"/>
      </p:ext>
    </p:extLst>
  </p:cSld>
  <p:clrMapOvr>
    <a:masterClrMapping/>
  </p:clrMapOvr>
  <p:transition spd="slow">
    <p:randomBar dir="vert"/>
    <p:sndAc>
      <p:stSnd>
        <p:snd r:embed="rId4" name="mixkit-heavy-rain-drops-2399.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1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7B3C11-9C88-CFA5-FAF3-1B1BD69BB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B179F-19F4-444E-8728-60E40EF5A146}"/>
              </a:ext>
            </a:extLst>
          </p:cNvPr>
          <p:cNvSpPr>
            <a:spLocks noGrp="1"/>
          </p:cNvSpPr>
          <p:nvPr>
            <p:ph type="ctrTitle"/>
          </p:nvPr>
        </p:nvSpPr>
        <p:spPr>
          <a:xfrm>
            <a:off x="739883" y="1182973"/>
            <a:ext cx="10712234" cy="1116766"/>
          </a:xfrm>
        </p:spPr>
        <p:txBody>
          <a:bodyPr>
            <a:noAutofit/>
          </a:bodyPr>
          <a:lstStyle/>
          <a:p>
            <a:pPr algn="ctr"/>
            <a:r>
              <a:rPr lang="en-US" sz="4400" b="1" kern="0" dirty="0">
                <a:solidFill>
                  <a:schemeClr val="tx1"/>
                </a:solidFill>
                <a:effectLst/>
                <a:latin typeface="system-ui"/>
                <a:ea typeface="Times New Roman" panose="02020603050405020304" pitchFamily="18" charset="0"/>
                <a:cs typeface="Times New Roman" panose="02020603050405020304" pitchFamily="18" charset="0"/>
              </a:rPr>
              <a:t>Model Training</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19816E8A-EB68-2A93-03B6-22FDFA7DF52C}"/>
              </a:ext>
            </a:extLst>
          </p:cNvPr>
          <p:cNvSpPr>
            <a:spLocks noGrp="1"/>
          </p:cNvSpPr>
          <p:nvPr>
            <p:ph type="subTitle" idx="1"/>
          </p:nvPr>
        </p:nvSpPr>
        <p:spPr>
          <a:xfrm>
            <a:off x="739883" y="2201056"/>
            <a:ext cx="10712234" cy="4227226"/>
          </a:xfrm>
          <a:noFill/>
          <a:ln>
            <a:noFill/>
          </a:ln>
        </p:spPr>
        <p:txBody>
          <a:bodyPr>
            <a:normAutofit/>
          </a:bodyPr>
          <a:lstStyle/>
          <a:p>
            <a:pPr marL="0" marR="0" algn="just">
              <a:lnSpc>
                <a:spcPct val="107000"/>
              </a:lnSpc>
              <a:spcBef>
                <a:spcPts val="0"/>
              </a:spcBef>
              <a:spcAft>
                <a:spcPts val="800"/>
              </a:spcAf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 7: Model Training</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457200" marR="0" lvl="0" indent="-457200" algn="just">
              <a:lnSpc>
                <a:spcPct val="107000"/>
              </a:lnSpc>
              <a:spcBef>
                <a:spcPts val="0"/>
              </a:spcBef>
              <a:spcAft>
                <a:spcPts val="800"/>
              </a:spcAft>
              <a:buSzPts val="1000"/>
              <a:buFont typeface="Wingdings" panose="05000000000000000000" pitchFamily="2" charset="2"/>
              <a:buChar char="§"/>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Train the selected models on the training dataset. Use cross-validation to avoid overfitting.</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For time series models like LSTM, train with sequences of data (e.g., use data from the last 30 days to predict the next day’s rain).</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DB12A88C-493C-77E6-77C6-AC4722F9830D}"/>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3ACEC1A-D8A0-AC41-A7CB-21B4B60CE19E}"/>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737713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63E6AFC-2837-45A6-60D2-D1404EC4C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1142D-A01C-A8A8-530E-7B45F96A1CC1}"/>
              </a:ext>
            </a:extLst>
          </p:cNvPr>
          <p:cNvSpPr>
            <a:spLocks noGrp="1"/>
          </p:cNvSpPr>
          <p:nvPr>
            <p:ph type="ctrTitle"/>
          </p:nvPr>
        </p:nvSpPr>
        <p:spPr>
          <a:xfrm>
            <a:off x="739883" y="1182973"/>
            <a:ext cx="10712234" cy="1116766"/>
          </a:xfrm>
        </p:spPr>
        <p:txBody>
          <a:bodyPr>
            <a:noAutofit/>
          </a:bodyPr>
          <a:lstStyle/>
          <a:p>
            <a:pPr algn="ctr"/>
            <a:r>
              <a:rPr lang="en-US" sz="4400" b="1" kern="0" dirty="0">
                <a:solidFill>
                  <a:schemeClr val="tx1"/>
                </a:solidFill>
                <a:effectLst/>
                <a:latin typeface="system-ui"/>
                <a:ea typeface="Times New Roman" panose="02020603050405020304" pitchFamily="18" charset="0"/>
                <a:cs typeface="Times New Roman" panose="02020603050405020304" pitchFamily="18" charset="0"/>
              </a:rPr>
              <a:t>Model Evaluation</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B73ABE7C-DB9E-C5C7-1112-5A5422129AEE}"/>
              </a:ext>
            </a:extLst>
          </p:cNvPr>
          <p:cNvSpPr>
            <a:spLocks noGrp="1"/>
          </p:cNvSpPr>
          <p:nvPr>
            <p:ph type="subTitle" idx="1"/>
          </p:nvPr>
        </p:nvSpPr>
        <p:spPr>
          <a:xfrm>
            <a:off x="739883" y="2201056"/>
            <a:ext cx="10712234" cy="4227226"/>
          </a:xfrm>
          <a:noFill/>
          <a:ln>
            <a:noFill/>
          </a:ln>
        </p:spPr>
        <p:txBody>
          <a:bodyPr>
            <a:normAutofit/>
          </a:bodyPr>
          <a:lstStyle/>
          <a:p>
            <a:pPr marL="0" marR="0">
              <a:lnSpc>
                <a:spcPct val="107000"/>
              </a:lnSpc>
              <a:spcBef>
                <a:spcPts val="0"/>
              </a:spcBef>
              <a:spcAft>
                <a:spcPts val="800"/>
              </a:spcAf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 8: Model Evaluation</a:t>
            </a:r>
            <a:endParaRPr lang="en-NG" sz="24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Evaluate the model using metrics like:</a:t>
            </a:r>
            <a:endParaRPr lang="en-US" sz="24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a:p>
            <a:pPr marL="457200" marR="0" lvl="0" indent="-457200">
              <a:lnSpc>
                <a:spcPct val="107000"/>
              </a:lnSpc>
              <a:spcBef>
                <a:spcPts val="0"/>
              </a:spcBef>
              <a:spcAft>
                <a:spcPts val="800"/>
              </a:spcAft>
              <a:buSzPts val="1000"/>
              <a:buFont typeface="Wingdings" panose="05000000000000000000" pitchFamily="2" charset="2"/>
              <a:buChar char="q"/>
              <a:tabLst>
                <a:tab pos="457200" algn="l"/>
              </a:tabLs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For Regression</a:t>
            </a: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Mean Absolute Error (MAE), Mean Squared Error (MSE), and R-squared.</a:t>
            </a:r>
            <a:endParaRPr lang="en-US" sz="24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a:p>
            <a:pPr marL="457200" marR="0" lvl="0" indent="-457200">
              <a:lnSpc>
                <a:spcPct val="107000"/>
              </a:lnSpc>
              <a:spcBef>
                <a:spcPts val="0"/>
              </a:spcBef>
              <a:spcAft>
                <a:spcPts val="800"/>
              </a:spcAft>
              <a:buSzPts val="1000"/>
              <a:buFont typeface="Wingdings" panose="05000000000000000000" pitchFamily="2" charset="2"/>
              <a:buChar char="q"/>
              <a:tabLst>
                <a:tab pos="457200" algn="l"/>
              </a:tabLs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For Time Series</a:t>
            </a: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RMSE, and test on out-of-sample data (data not seen by the model during training).</a:t>
            </a:r>
            <a:endParaRPr lang="en-NG" sz="24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D1042BB1-4F14-4133-ED9C-7E53D51332F9}"/>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395EB570-B111-6D3D-CC23-C537D1B56E76}"/>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424948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D5EB078-4F96-1B3A-10BB-379C797AC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B43F7-0612-EAF0-0FA7-6D43DF12EA4C}"/>
              </a:ext>
            </a:extLst>
          </p:cNvPr>
          <p:cNvSpPr>
            <a:spLocks noGrp="1"/>
          </p:cNvSpPr>
          <p:nvPr>
            <p:ph type="ctrTitle"/>
          </p:nvPr>
        </p:nvSpPr>
        <p:spPr>
          <a:xfrm>
            <a:off x="739883" y="1182973"/>
            <a:ext cx="10712234" cy="1116766"/>
          </a:xfrm>
        </p:spPr>
        <p:txBody>
          <a:bodyPr>
            <a:noAutofit/>
          </a:bodyPr>
          <a:lstStyle/>
          <a:p>
            <a:pPr algn="ctr"/>
            <a:r>
              <a:rPr lang="en-US" sz="4400" b="1" kern="0" dirty="0">
                <a:solidFill>
                  <a:schemeClr val="tx1"/>
                </a:solidFill>
                <a:effectLst/>
                <a:latin typeface="system-ui"/>
                <a:ea typeface="Times New Roman" panose="02020603050405020304" pitchFamily="18" charset="0"/>
                <a:cs typeface="Times New Roman" panose="02020603050405020304" pitchFamily="18" charset="0"/>
              </a:rPr>
              <a:t>Interpreting the Results</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B8739F86-B301-EF2A-6881-3A630DF05C70}"/>
              </a:ext>
            </a:extLst>
          </p:cNvPr>
          <p:cNvSpPr>
            <a:spLocks noGrp="1"/>
          </p:cNvSpPr>
          <p:nvPr>
            <p:ph type="subTitle" idx="1"/>
          </p:nvPr>
        </p:nvSpPr>
        <p:spPr>
          <a:xfrm>
            <a:off x="500041" y="1665155"/>
            <a:ext cx="10712234" cy="4227226"/>
          </a:xfrm>
          <a:noFill/>
          <a:ln>
            <a:noFill/>
          </a:ln>
        </p:spPr>
        <p:txBody>
          <a:bodyPr>
            <a:normAutofit fontScale="92500" lnSpcReduction="20000"/>
          </a:bodyPr>
          <a:lstStyle/>
          <a:p>
            <a:endParaRPr lang="en-US" b="1" dirty="0">
              <a:solidFill>
                <a:schemeClr val="tx1"/>
              </a:solidFill>
            </a:endParaRPr>
          </a:p>
          <a:p>
            <a:pPr>
              <a:lnSpc>
                <a:spcPct val="150000"/>
              </a:lnSpc>
              <a:buFont typeface="Arial" panose="020B0604020202020204" pitchFamily="34" charset="0"/>
              <a:buChar char="•"/>
            </a:pPr>
            <a:r>
              <a:rPr lang="en-US" sz="2600" b="1" dirty="0">
                <a:solidFill>
                  <a:schemeClr val="tx1"/>
                </a:solidFill>
              </a:rPr>
              <a:t>Analyze feature importance</a:t>
            </a:r>
            <a:r>
              <a:rPr lang="en-US" sz="2600" dirty="0">
                <a:solidFill>
                  <a:schemeClr val="tx1"/>
                </a:solidFill>
              </a:rPr>
              <a:t>: Use feature importance from models like XGBoost to understand which weather factors most influence rainfall predictions. This helps explain how the model works and what drives rainfall.</a:t>
            </a:r>
          </a:p>
          <a:p>
            <a:pPr>
              <a:buFont typeface="Arial" panose="020B0604020202020204" pitchFamily="34" charset="0"/>
              <a:buChar char="•"/>
            </a:pPr>
            <a:r>
              <a:rPr lang="en-US" sz="2600" b="1" dirty="0">
                <a:solidFill>
                  <a:schemeClr val="tx1"/>
                </a:solidFill>
              </a:rPr>
              <a:t>Relate the results to agricultural benefits</a:t>
            </a:r>
            <a:r>
              <a:rPr lang="en-US" sz="2600" dirty="0">
                <a:solidFill>
                  <a:schemeClr val="tx1"/>
                </a:solidFill>
              </a:rPr>
              <a:t>:</a:t>
            </a:r>
          </a:p>
          <a:p>
            <a:pPr marL="342900" indent="-342900">
              <a:buFont typeface="Courier New" panose="02070309020205020404" pitchFamily="49" charset="0"/>
              <a:buChar char="o"/>
            </a:pPr>
            <a:r>
              <a:rPr lang="en-US" sz="2600" dirty="0">
                <a:solidFill>
                  <a:schemeClr val="tx1"/>
                </a:solidFill>
              </a:rPr>
              <a:t>A high AUC score suggests that the model is good at distinguishing between rain and no rain.</a:t>
            </a:r>
          </a:p>
          <a:p>
            <a:pPr marL="342900" indent="-342900">
              <a:lnSpc>
                <a:spcPct val="120000"/>
              </a:lnSpc>
              <a:buFont typeface="Courier New" panose="02070309020205020404" pitchFamily="49" charset="0"/>
              <a:buChar char="o"/>
            </a:pPr>
            <a:r>
              <a:rPr lang="en-US" sz="2600" dirty="0">
                <a:solidFill>
                  <a:schemeClr val="tx1"/>
                </a:solidFill>
              </a:rPr>
              <a:t>Analyzing the </a:t>
            </a:r>
            <a:r>
              <a:rPr lang="en-US" sz="2600" b="1" dirty="0">
                <a:solidFill>
                  <a:schemeClr val="tx1"/>
                </a:solidFill>
              </a:rPr>
              <a:t>classification report</a:t>
            </a:r>
            <a:r>
              <a:rPr lang="en-US" sz="2600" dirty="0">
                <a:solidFill>
                  <a:schemeClr val="tx1"/>
                </a:solidFill>
              </a:rPr>
              <a:t> for metrics like </a:t>
            </a:r>
            <a:r>
              <a:rPr lang="en-US" sz="2600" b="1" dirty="0">
                <a:solidFill>
                  <a:schemeClr val="tx1"/>
                </a:solidFill>
              </a:rPr>
              <a:t>precision</a:t>
            </a:r>
            <a:r>
              <a:rPr lang="en-US" sz="2600" dirty="0">
                <a:solidFill>
                  <a:schemeClr val="tx1"/>
                </a:solidFill>
              </a:rPr>
              <a:t> and </a:t>
            </a:r>
            <a:r>
              <a:rPr lang="en-US" sz="2600" b="1" dirty="0">
                <a:solidFill>
                  <a:schemeClr val="tx1"/>
                </a:solidFill>
              </a:rPr>
              <a:t>recall</a:t>
            </a:r>
            <a:r>
              <a:rPr lang="en-US" sz="2600" dirty="0">
                <a:solidFill>
                  <a:schemeClr val="tx1"/>
                </a:solidFill>
              </a:rPr>
              <a:t> will help you assess the balance between predicting rain when it actually happens and avoiding false alarms.</a:t>
            </a: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44A5B5F3-1885-B6C6-E4D1-AC266A7572F2}"/>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FEACB27-2195-8019-53D9-88874012B79E}"/>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995777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F100B71-E5C7-29BF-2012-DA5C9F4DE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EC911-11CF-1DFC-B59E-5517D538A4E0}"/>
              </a:ext>
            </a:extLst>
          </p:cNvPr>
          <p:cNvSpPr>
            <a:spLocks noGrp="1"/>
          </p:cNvSpPr>
          <p:nvPr>
            <p:ph type="ctrTitle"/>
          </p:nvPr>
        </p:nvSpPr>
        <p:spPr>
          <a:xfrm>
            <a:off x="739883" y="1182973"/>
            <a:ext cx="10712234" cy="1116766"/>
          </a:xfrm>
        </p:spPr>
        <p:txBody>
          <a:bodyPr>
            <a:noAutofit/>
          </a:bodyPr>
          <a:lstStyle/>
          <a:p>
            <a:pPr algn="ctr"/>
            <a:r>
              <a:rPr lang="en-US" sz="3600" b="1" kern="0" dirty="0">
                <a:solidFill>
                  <a:schemeClr val="tx1"/>
                </a:solidFill>
                <a:latin typeface="system-ui"/>
                <a:ea typeface="Calibri" panose="020F0502020204030204" pitchFamily="34" charset="0"/>
                <a:cs typeface="Times New Roman" panose="02020603050405020304" pitchFamily="18" charset="0"/>
              </a:rPr>
              <a:t>Use cases of Rainfall prediction in Agricultural Systems</a:t>
            </a:r>
            <a:br>
              <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3600" dirty="0"/>
          </a:p>
        </p:txBody>
      </p:sp>
      <p:sp>
        <p:nvSpPr>
          <p:cNvPr id="3" name="Subtitle 2">
            <a:extLst>
              <a:ext uri="{FF2B5EF4-FFF2-40B4-BE49-F238E27FC236}">
                <a16:creationId xmlns:a16="http://schemas.microsoft.com/office/drawing/2014/main" id="{9FEFAA4A-B7EA-9DEC-C3F1-61D3773C7CAA}"/>
              </a:ext>
            </a:extLst>
          </p:cNvPr>
          <p:cNvSpPr>
            <a:spLocks noGrp="1"/>
          </p:cNvSpPr>
          <p:nvPr>
            <p:ph type="subTitle" idx="1"/>
          </p:nvPr>
        </p:nvSpPr>
        <p:spPr>
          <a:xfrm>
            <a:off x="739883" y="2201056"/>
            <a:ext cx="10712234" cy="4227226"/>
          </a:xfrm>
          <a:noFill/>
          <a:ln>
            <a:noFill/>
          </a:ln>
        </p:spPr>
        <p:txBody>
          <a:bodyPr>
            <a:normAutofit/>
          </a:bodyPr>
          <a:lstStyle/>
          <a:p>
            <a:pPr marR="0" lvl="0">
              <a:lnSpc>
                <a:spcPct val="107000"/>
              </a:lnSpc>
              <a:spcBef>
                <a:spcPts val="0"/>
              </a:spcBef>
              <a:spcAft>
                <a:spcPts val="800"/>
              </a:spcAft>
              <a:buSzPts val="1000"/>
              <a:tabLst>
                <a:tab pos="457200" algn="l"/>
              </a:tabLst>
            </a:pP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Once </a:t>
            </a:r>
            <a:r>
              <a:rPr lang="en-US"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we</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have predictions, </a:t>
            </a:r>
            <a:r>
              <a:rPr lang="en-US" sz="2400" kern="0" dirty="0">
                <a:solidFill>
                  <a:schemeClr val="tx1"/>
                </a:solidFill>
                <a:latin typeface="Segoe UI" panose="020B0502040204020203" pitchFamily="34" charset="0"/>
                <a:ea typeface="Times New Roman" panose="02020603050405020304" pitchFamily="18" charset="0"/>
                <a:cs typeface="Segoe UI" panose="020B0502040204020203" pitchFamily="34" charset="0"/>
              </a:rPr>
              <a:t>these predictions can be applied</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to real-world agricultural scenarios:</a:t>
            </a:r>
            <a:endParaRPr lang="en-NG" sz="20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569913" marR="0" lvl="1" indent="-449263" algn="just">
              <a:lnSpc>
                <a:spcPct val="107000"/>
              </a:lnSpc>
              <a:spcBef>
                <a:spcPts val="0"/>
              </a:spcBef>
              <a:spcAft>
                <a:spcPts val="800"/>
              </a:spcAft>
              <a:buSzPts val="1000"/>
              <a:buFont typeface="Courier New" panose="02070309020205020404" pitchFamily="49" charset="0"/>
              <a:buChar char="o"/>
              <a:tabLst>
                <a:tab pos="914400" algn="l"/>
              </a:tabLst>
            </a:pPr>
            <a:r>
              <a:rPr lang="en-US" sz="2400" kern="0" dirty="0">
                <a:solidFill>
                  <a:schemeClr val="tx1"/>
                </a:solidFill>
                <a:latin typeface="Segoe UI" panose="020B0502040204020203" pitchFamily="34" charset="0"/>
                <a:ea typeface="Times New Roman" panose="02020603050405020304" pitchFamily="18" charset="0"/>
                <a:cs typeface="Segoe UI" panose="020B0502040204020203" pitchFamily="34" charset="0"/>
              </a:rPr>
              <a:t>F</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armers can use rainfall predictions to decide when to irrigate or plant</a:t>
            </a:r>
            <a:r>
              <a:rPr lang="en-US"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crops.</a:t>
            </a:r>
            <a:endParaRPr lang="en-US" sz="20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a:p>
            <a:pPr marL="569913" marR="0" lvl="1" indent="-449263" algn="just">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rPr>
              <a:t>We </a:t>
            </a:r>
            <a:r>
              <a:rPr lang="en-US" sz="24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rPr>
              <a:t>can evaluate </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water savings from predicting rainfall vs. manual irrigation.</a:t>
            </a:r>
            <a:endParaRPr lang="en-US" sz="20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a:p>
            <a:pPr marL="569913" marR="0" lvl="1" indent="-449263" algn="just">
              <a:lnSpc>
                <a:spcPct val="107000"/>
              </a:lnSpc>
              <a:spcBef>
                <a:spcPts val="0"/>
              </a:spcBef>
              <a:spcAft>
                <a:spcPts val="800"/>
              </a:spcAft>
              <a:buSzPts val="1000"/>
              <a:buFont typeface="Courier New" panose="02070309020205020404" pitchFamily="49" charset="0"/>
              <a:buChar char="o"/>
              <a:tabLst>
                <a:tab pos="914400" algn="l"/>
              </a:tabLst>
            </a:pPr>
            <a:r>
              <a:rPr lang="en-US" sz="2400" kern="100" dirty="0">
                <a:solidFill>
                  <a:schemeClr val="tx1"/>
                </a:solidFill>
                <a:latin typeface="Segoe UI" panose="020B0502040204020203" pitchFamily="34" charset="0"/>
                <a:ea typeface="Times New Roman" panose="02020603050405020304" pitchFamily="18" charset="0"/>
                <a:cs typeface="Segoe UI" panose="020B0502040204020203" pitchFamily="34" charset="0"/>
              </a:rPr>
              <a:t>With Rain predictions we can simulate</a:t>
            </a:r>
            <a:r>
              <a:rPr lang="en-NG" sz="24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the impact of early warnings about drought or floods on crop yields.</a:t>
            </a:r>
            <a:endParaRPr lang="en-NG" sz="20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658A4C99-6B51-9000-C38A-926EEA0FA2FD}"/>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04BCE55C-2F5A-CFE8-E70F-F34D0B3C8867}"/>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409349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E071E0-B9F6-9CF9-C2E1-D2B888DBF48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91D7AFC-2FD9-03E7-E12E-53BC789737D4}"/>
              </a:ext>
            </a:extLst>
          </p:cNvPr>
          <p:cNvSpPr>
            <a:spLocks noGrp="1"/>
          </p:cNvSpPr>
          <p:nvPr>
            <p:ph type="subTitle" idx="1"/>
          </p:nvPr>
        </p:nvSpPr>
        <p:spPr>
          <a:xfrm>
            <a:off x="739883" y="879423"/>
            <a:ext cx="10712234" cy="5099154"/>
          </a:xfrm>
          <a:noFill/>
          <a:ln>
            <a:noFill/>
          </a:ln>
        </p:spPr>
        <p:txBody>
          <a:bodyPr>
            <a:normAutofit fontScale="92500"/>
          </a:bodyPr>
          <a:lstStyle/>
          <a:p>
            <a:pPr algn="just"/>
            <a:r>
              <a:rPr lang="en-US" sz="3000" dirty="0">
                <a:solidFill>
                  <a:schemeClr val="tx1"/>
                </a:solidFill>
                <a:latin typeface="+mj-lt"/>
                <a:cs typeface="Segoe UI" panose="020B0502040204020203" pitchFamily="34" charset="0"/>
              </a:rPr>
              <a:t>Rainfall prediction is also crucial for agriculture because:</a:t>
            </a:r>
          </a:p>
          <a:p>
            <a:pPr algn="just">
              <a:buFont typeface="Arial" panose="020B0604020202020204" pitchFamily="34" charset="0"/>
              <a:buChar char="•"/>
            </a:pPr>
            <a:r>
              <a:rPr lang="en-US" sz="3000" b="1" dirty="0">
                <a:solidFill>
                  <a:schemeClr val="tx1"/>
                </a:solidFill>
                <a:latin typeface="+mj-lt"/>
                <a:cs typeface="Segoe UI" panose="020B0502040204020203" pitchFamily="34" charset="0"/>
              </a:rPr>
              <a:t>Planting schedules</a:t>
            </a:r>
            <a:r>
              <a:rPr lang="en-US" sz="3000" dirty="0">
                <a:solidFill>
                  <a:schemeClr val="tx1"/>
                </a:solidFill>
                <a:latin typeface="+mj-lt"/>
                <a:cs typeface="Segoe UI" panose="020B0502040204020203" pitchFamily="34" charset="0"/>
              </a:rPr>
              <a:t>: Accurate predictions help farmers know when to plant crops.</a:t>
            </a:r>
          </a:p>
          <a:p>
            <a:pPr algn="just">
              <a:buFont typeface="Arial" panose="020B0604020202020204" pitchFamily="34" charset="0"/>
              <a:buChar char="•"/>
            </a:pPr>
            <a:r>
              <a:rPr lang="en-US" sz="3000" b="1" dirty="0">
                <a:solidFill>
                  <a:schemeClr val="tx1"/>
                </a:solidFill>
                <a:latin typeface="+mj-lt"/>
                <a:cs typeface="Segoe UI" panose="020B0502040204020203" pitchFamily="34" charset="0"/>
              </a:rPr>
              <a:t>Irrigation management</a:t>
            </a:r>
            <a:r>
              <a:rPr lang="en-US" sz="3000" dirty="0">
                <a:solidFill>
                  <a:schemeClr val="tx1"/>
                </a:solidFill>
                <a:latin typeface="+mj-lt"/>
                <a:cs typeface="Segoe UI" panose="020B0502040204020203" pitchFamily="34" charset="0"/>
              </a:rPr>
              <a:t>: Farmers can optimize water usage and plan irrigation better.</a:t>
            </a:r>
          </a:p>
          <a:p>
            <a:pPr algn="just">
              <a:buFont typeface="Arial" panose="020B0604020202020204" pitchFamily="34" charset="0"/>
              <a:buChar char="•"/>
            </a:pPr>
            <a:r>
              <a:rPr lang="en-US" sz="3000" b="1" dirty="0">
                <a:solidFill>
                  <a:schemeClr val="tx1"/>
                </a:solidFill>
                <a:latin typeface="+mj-lt"/>
                <a:cs typeface="Segoe UI" panose="020B0502040204020203" pitchFamily="34" charset="0"/>
              </a:rPr>
              <a:t>Crop yield forecasting</a:t>
            </a:r>
            <a:r>
              <a:rPr lang="en-US" sz="3000" dirty="0">
                <a:solidFill>
                  <a:schemeClr val="tx1"/>
                </a:solidFill>
                <a:latin typeface="+mj-lt"/>
                <a:cs typeface="Segoe UI" panose="020B0502040204020203" pitchFamily="34" charset="0"/>
              </a:rPr>
              <a:t>: Rainfall patterns directly influence crop yields, and better prediction allows for better accurate yield estimations.</a:t>
            </a:r>
          </a:p>
          <a:p>
            <a:pPr algn="just">
              <a:buFont typeface="Arial" panose="020B0604020202020204" pitchFamily="34" charset="0"/>
              <a:buChar char="•"/>
            </a:pPr>
            <a:r>
              <a:rPr lang="en-US" sz="3000" b="1" dirty="0">
                <a:solidFill>
                  <a:schemeClr val="tx1"/>
                </a:solidFill>
                <a:latin typeface="+mj-lt"/>
                <a:cs typeface="Segoe UI" panose="020B0502040204020203" pitchFamily="34" charset="0"/>
              </a:rPr>
              <a:t>Disaster prevention</a:t>
            </a:r>
            <a:r>
              <a:rPr lang="en-US" sz="3000" dirty="0">
                <a:solidFill>
                  <a:schemeClr val="tx1"/>
                </a:solidFill>
                <a:latin typeface="+mj-lt"/>
                <a:cs typeface="Segoe UI" panose="020B0502040204020203" pitchFamily="34" charset="0"/>
              </a:rPr>
              <a:t>: Predicting extreme rainfall can help mitigate risks such as floods or droughts.</a:t>
            </a:r>
          </a:p>
          <a:p>
            <a:pPr algn="just"/>
            <a:r>
              <a:rPr lang="en-US" sz="3000" dirty="0">
                <a:solidFill>
                  <a:schemeClr val="tx1"/>
                </a:solidFill>
                <a:latin typeface="+mj-lt"/>
                <a:cs typeface="Segoe UI" panose="020B0502040204020203" pitchFamily="34" charset="0"/>
              </a:rPr>
              <a:t>Your model’s ability to predict rainfall accurately can significantly impact agricultural practices and decision-making processes.</a:t>
            </a: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15CD13F1-B813-1D4F-019B-88A34A8ADE11}"/>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99AFE839-5B63-55F7-11BB-B8D568149F5E}"/>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67394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456113-8A8A-0267-A08E-C2F1412D12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81FF2-DD48-6913-F125-A4D5DB82BE18}"/>
              </a:ext>
            </a:extLst>
          </p:cNvPr>
          <p:cNvSpPr>
            <a:spLocks noGrp="1"/>
          </p:cNvSpPr>
          <p:nvPr>
            <p:ph type="ctrTitle"/>
          </p:nvPr>
        </p:nvSpPr>
        <p:spPr>
          <a:xfrm>
            <a:off x="739883" y="880048"/>
            <a:ext cx="10712234" cy="1116766"/>
          </a:xfrm>
        </p:spPr>
        <p:txBody>
          <a:bodyPr>
            <a:noAutofit/>
          </a:bodyPr>
          <a:lstStyle/>
          <a:p>
            <a:pPr algn="ctr"/>
            <a:r>
              <a:rPr lang="en-US" sz="3600" b="1" kern="0" dirty="0">
                <a:solidFill>
                  <a:schemeClr val="tx1"/>
                </a:solidFill>
                <a:latin typeface="system-ui"/>
                <a:ea typeface="Calibri" panose="020F0502020204030204" pitchFamily="34" charset="0"/>
                <a:cs typeface="Times New Roman" panose="02020603050405020304" pitchFamily="18" charset="0"/>
              </a:rPr>
              <a:t>Framing Problems with Machine Learning Models</a:t>
            </a:r>
            <a:br>
              <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3600" dirty="0"/>
          </a:p>
        </p:txBody>
      </p:sp>
      <p:sp>
        <p:nvSpPr>
          <p:cNvPr id="3" name="Subtitle 2">
            <a:extLst>
              <a:ext uri="{FF2B5EF4-FFF2-40B4-BE49-F238E27FC236}">
                <a16:creationId xmlns:a16="http://schemas.microsoft.com/office/drawing/2014/main" id="{68C8CF2E-7C29-9821-340C-2255F93D648D}"/>
              </a:ext>
            </a:extLst>
          </p:cNvPr>
          <p:cNvSpPr>
            <a:spLocks noGrp="1"/>
          </p:cNvSpPr>
          <p:nvPr>
            <p:ph type="subTitle" idx="1"/>
          </p:nvPr>
        </p:nvSpPr>
        <p:spPr>
          <a:xfrm>
            <a:off x="522342" y="1597074"/>
            <a:ext cx="11147316" cy="4680681"/>
          </a:xfrm>
          <a:noFill/>
          <a:ln>
            <a:noFill/>
          </a:ln>
        </p:spPr>
        <p:txBody>
          <a:bodyPr>
            <a:normAutofit fontScale="62500" lnSpcReduction="20000"/>
          </a:bodyPr>
          <a:lstStyle/>
          <a:p>
            <a:endParaRPr lang="en-US" sz="2400" b="1" dirty="0">
              <a:solidFill>
                <a:schemeClr val="tx1"/>
              </a:solidFill>
            </a:endParaRPr>
          </a:p>
          <a:p>
            <a:pPr>
              <a:lnSpc>
                <a:spcPct val="150000"/>
              </a:lnSpc>
            </a:pPr>
            <a:r>
              <a:rPr lang="en-US" sz="3600" dirty="0">
                <a:solidFill>
                  <a:schemeClr val="tx1"/>
                </a:solidFill>
                <a:latin typeface="Segoe UI" panose="020B0502040204020203" pitchFamily="34" charset="0"/>
                <a:cs typeface="Segoe UI" panose="020B0502040204020203" pitchFamily="34" charset="0"/>
              </a:rPr>
              <a:t>In this context, we build models (like </a:t>
            </a:r>
            <a:r>
              <a:rPr lang="en-US" sz="3600" b="1" dirty="0">
                <a:solidFill>
                  <a:schemeClr val="tx1"/>
                </a:solidFill>
                <a:latin typeface="Segoe UI" panose="020B0502040204020203" pitchFamily="34" charset="0"/>
                <a:cs typeface="Segoe UI" panose="020B0502040204020203" pitchFamily="34" charset="0"/>
              </a:rPr>
              <a:t>Logistic Regression, XGBoost, and SVC</a:t>
            </a:r>
            <a:r>
              <a:rPr lang="en-US" sz="3600" dirty="0">
                <a:solidFill>
                  <a:schemeClr val="tx1"/>
                </a:solidFill>
                <a:latin typeface="Segoe UI" panose="020B0502040204020203" pitchFamily="34" charset="0"/>
                <a:cs typeface="Segoe UI" panose="020B0502040204020203" pitchFamily="34" charset="0"/>
              </a:rPr>
              <a:t>) to predict whether rainfall will occur or not, based on various input features such as</a:t>
            </a:r>
          </a:p>
          <a:p>
            <a:pPr marL="342900" indent="-342900">
              <a:lnSpc>
                <a:spcPct val="100000"/>
              </a:lnSpc>
              <a:buFont typeface="Wingdings" panose="05000000000000000000" pitchFamily="2" charset="2"/>
              <a:buChar char="§"/>
            </a:pPr>
            <a:r>
              <a:rPr lang="en-US" sz="3600" dirty="0">
                <a:solidFill>
                  <a:schemeClr val="tx1"/>
                </a:solidFill>
                <a:latin typeface="Segoe UI" panose="020B0502040204020203" pitchFamily="34" charset="0"/>
                <a:cs typeface="Segoe UI" panose="020B0502040204020203" pitchFamily="34" charset="0"/>
              </a:rPr>
              <a:t> weather conditions </a:t>
            </a:r>
          </a:p>
          <a:p>
            <a:pPr marL="342900" indent="-342900">
              <a:lnSpc>
                <a:spcPct val="100000"/>
              </a:lnSpc>
              <a:buFont typeface="Wingdings" panose="05000000000000000000" pitchFamily="2" charset="2"/>
              <a:buChar char="§"/>
            </a:pPr>
            <a:r>
              <a:rPr lang="en-US" sz="3600" dirty="0">
                <a:solidFill>
                  <a:schemeClr val="tx1"/>
                </a:solidFill>
                <a:latin typeface="Segoe UI" panose="020B0502040204020203" pitchFamily="34" charset="0"/>
                <a:cs typeface="Segoe UI" panose="020B0502040204020203" pitchFamily="34" charset="0"/>
              </a:rPr>
              <a:t>temperature </a:t>
            </a:r>
          </a:p>
          <a:p>
            <a:pPr marL="342900" indent="-342900">
              <a:lnSpc>
                <a:spcPct val="100000"/>
              </a:lnSpc>
              <a:buFont typeface="Wingdings" panose="05000000000000000000" pitchFamily="2" charset="2"/>
              <a:buChar char="§"/>
            </a:pPr>
            <a:r>
              <a:rPr lang="en-US" sz="3600" dirty="0">
                <a:solidFill>
                  <a:schemeClr val="tx1"/>
                </a:solidFill>
                <a:latin typeface="Segoe UI" panose="020B0502040204020203" pitchFamily="34" charset="0"/>
                <a:cs typeface="Segoe UI" panose="020B0502040204020203" pitchFamily="34" charset="0"/>
              </a:rPr>
              <a:t>humidity</a:t>
            </a:r>
          </a:p>
          <a:p>
            <a:pPr marL="342900" indent="-342900">
              <a:lnSpc>
                <a:spcPct val="160000"/>
              </a:lnSpc>
              <a:buFont typeface="Wingdings" panose="05000000000000000000" pitchFamily="2" charset="2"/>
              <a:buChar char="§"/>
            </a:pPr>
            <a:r>
              <a:rPr lang="en-US" sz="3600" dirty="0">
                <a:solidFill>
                  <a:schemeClr val="tx1"/>
                </a:solidFill>
                <a:latin typeface="Segoe UI" panose="020B0502040204020203" pitchFamily="34" charset="0"/>
                <a:cs typeface="Segoe UI" panose="020B0502040204020203" pitchFamily="34" charset="0"/>
              </a:rPr>
              <a:t>wind speed, and so on. These predictions will help farmers make better-informed decisions. You can relate the results of your machine learning models directly to their potential impact on agricultural planning and operations.</a:t>
            </a:r>
          </a:p>
          <a:p>
            <a:pPr marL="342900" indent="-342900">
              <a:lnSpc>
                <a:spcPct val="100000"/>
              </a:lnSpc>
              <a:buFont typeface="Wingdings" panose="05000000000000000000" pitchFamily="2" charset="2"/>
              <a:buChar char="§"/>
            </a:pPr>
            <a:endParaRPr lang="en-US" sz="2400" dirty="0">
              <a:solidFill>
                <a:schemeClr val="tx1"/>
              </a:solidFill>
              <a:latin typeface="Segoe UI" panose="020B0502040204020203"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E90673E6-3EA6-7DB2-05EC-F7089A66F7BA}"/>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BED721FD-7A1B-B9E2-C0A3-5A4AD646F80E}"/>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299334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3E390B-ECDA-A44B-AD43-74CF7F2D9A2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6D01942-63D1-E151-AB3C-537944697512}"/>
              </a:ext>
            </a:extLst>
          </p:cNvPr>
          <p:cNvSpPr>
            <a:spLocks noGrp="1"/>
          </p:cNvSpPr>
          <p:nvPr>
            <p:ph type="subTitle" idx="1"/>
          </p:nvPr>
        </p:nvSpPr>
        <p:spPr>
          <a:xfrm>
            <a:off x="522342" y="817276"/>
            <a:ext cx="11147316" cy="5348365"/>
          </a:xfrm>
          <a:noFill/>
          <a:ln>
            <a:noFill/>
          </a:ln>
        </p:spPr>
        <p:txBody>
          <a:bodyPr>
            <a:normAutofit fontScale="92500" lnSpcReduction="10000"/>
          </a:bodyPr>
          <a:lstStyle/>
          <a:p>
            <a:endParaRPr lang="en-US" sz="2400" b="1" dirty="0">
              <a:solidFill>
                <a:schemeClr val="tx1"/>
              </a:solidFill>
              <a:latin typeface="Aptos Display" panose="020B0004020202020204" pitchFamily="34" charset="0"/>
            </a:endParaRPr>
          </a:p>
          <a:p>
            <a:pPr>
              <a:buFont typeface="Arial" panose="020B0604020202020204" pitchFamily="34" charset="0"/>
              <a:buChar char="•"/>
            </a:pPr>
            <a:r>
              <a:rPr lang="en-US" sz="2600" b="1" dirty="0">
                <a:solidFill>
                  <a:schemeClr val="tx1"/>
                </a:solidFill>
                <a:latin typeface="Aptos Display" panose="020B0004020202020204" pitchFamily="34" charset="0"/>
              </a:rPr>
              <a:t>Accuracy and AUC</a:t>
            </a:r>
            <a:r>
              <a:rPr lang="en-US" sz="2600" dirty="0">
                <a:solidFill>
                  <a:schemeClr val="tx1"/>
                </a:solidFill>
                <a:latin typeface="Aptos Display" panose="020B0004020202020204" pitchFamily="34" charset="0"/>
              </a:rPr>
              <a:t>: Higher accuracy and AUC scores mean better predictive performance. If your model consistently predicts rainfall accurately, farmers can trust these predictions for operational decisions.</a:t>
            </a:r>
          </a:p>
          <a:p>
            <a:pPr>
              <a:buFont typeface="Arial" panose="020B0604020202020204" pitchFamily="34" charset="0"/>
              <a:buChar char="•"/>
            </a:pPr>
            <a:r>
              <a:rPr lang="en-US" sz="2600" b="1" dirty="0">
                <a:solidFill>
                  <a:schemeClr val="tx1"/>
                </a:solidFill>
                <a:latin typeface="Aptos Display" panose="020B0004020202020204" pitchFamily="34" charset="0"/>
              </a:rPr>
              <a:t>Confusion Matrix</a:t>
            </a:r>
            <a:r>
              <a:rPr lang="en-US" sz="2600" dirty="0">
                <a:solidFill>
                  <a:schemeClr val="tx1"/>
                </a:solidFill>
                <a:latin typeface="Aptos Display" panose="020B0004020202020204" pitchFamily="34" charset="0"/>
              </a:rPr>
              <a:t>: The confusion matrix can be related to real-world scenarios:</a:t>
            </a:r>
          </a:p>
          <a:p>
            <a:pPr marL="284163" lvl="1" indent="-163513">
              <a:buFont typeface="Wingdings" panose="05000000000000000000" pitchFamily="2" charset="2"/>
              <a:buChar char="v"/>
            </a:pPr>
            <a:r>
              <a:rPr lang="en-US" sz="2600" b="1" dirty="0">
                <a:solidFill>
                  <a:schemeClr val="tx1"/>
                </a:solidFill>
                <a:latin typeface="Aptos Display" panose="020B0004020202020204" pitchFamily="34" charset="0"/>
              </a:rPr>
              <a:t>  True Positives</a:t>
            </a:r>
            <a:r>
              <a:rPr lang="en-US" sz="2600" dirty="0">
                <a:solidFill>
                  <a:schemeClr val="tx1"/>
                </a:solidFill>
                <a:latin typeface="Aptos Display" panose="020B0004020202020204" pitchFamily="34" charset="0"/>
              </a:rPr>
              <a:t> (rain is predicted and happens): Farmers will water crops accordingly, or prepare for rainfall, which benefits crop health.</a:t>
            </a:r>
          </a:p>
          <a:p>
            <a:pPr marL="569913" lvl="1" indent="-449263" algn="just">
              <a:buFont typeface="Wingdings" panose="05000000000000000000" pitchFamily="2" charset="2"/>
              <a:buChar char="v"/>
            </a:pPr>
            <a:r>
              <a:rPr lang="en-US" sz="2600" b="1" dirty="0">
                <a:solidFill>
                  <a:schemeClr val="tx1"/>
                </a:solidFill>
                <a:latin typeface="Aptos Display" panose="020B0004020202020204" pitchFamily="34" charset="0"/>
              </a:rPr>
              <a:t>True Negatives</a:t>
            </a:r>
            <a:r>
              <a:rPr lang="en-US" sz="2600" dirty="0">
                <a:solidFill>
                  <a:schemeClr val="tx1"/>
                </a:solidFill>
                <a:latin typeface="Aptos Display" panose="020B0004020202020204" pitchFamily="34" charset="0"/>
              </a:rPr>
              <a:t> (no rain predicted and no rain happens): Farmers won’t waste water on   unnecessary irrigation.</a:t>
            </a:r>
          </a:p>
          <a:p>
            <a:pPr marL="569913" lvl="1" indent="-449263" algn="just">
              <a:buFont typeface="Wingdings" panose="05000000000000000000" pitchFamily="2" charset="2"/>
              <a:buChar char="v"/>
            </a:pPr>
            <a:r>
              <a:rPr lang="en-US" sz="2600" b="1" dirty="0">
                <a:solidFill>
                  <a:schemeClr val="tx1"/>
                </a:solidFill>
                <a:latin typeface="Aptos Display" panose="020B0004020202020204" pitchFamily="34" charset="0"/>
              </a:rPr>
              <a:t>False Positives</a:t>
            </a:r>
            <a:r>
              <a:rPr lang="en-US" sz="2600" dirty="0">
                <a:solidFill>
                  <a:schemeClr val="tx1"/>
                </a:solidFill>
                <a:latin typeface="Aptos Display" panose="020B0004020202020204" pitchFamily="34" charset="0"/>
              </a:rPr>
              <a:t> (rain is predicted but doesn’t happen): Farmers might delay irrigation, potentially risking crops.</a:t>
            </a:r>
          </a:p>
          <a:p>
            <a:pPr marL="569913" lvl="1" indent="-449263" algn="just">
              <a:buFont typeface="Wingdings" panose="05000000000000000000" pitchFamily="2" charset="2"/>
              <a:buChar char="v"/>
            </a:pPr>
            <a:r>
              <a:rPr lang="en-US" sz="2600" b="1" dirty="0">
                <a:solidFill>
                  <a:schemeClr val="tx1"/>
                </a:solidFill>
                <a:latin typeface="Aptos Display" panose="020B0004020202020204" pitchFamily="34" charset="0"/>
              </a:rPr>
              <a:t>False Negatives</a:t>
            </a:r>
            <a:r>
              <a:rPr lang="en-US" sz="2600" dirty="0">
                <a:solidFill>
                  <a:schemeClr val="tx1"/>
                </a:solidFill>
                <a:latin typeface="Aptos Display" panose="020B0004020202020204" pitchFamily="34" charset="0"/>
              </a:rPr>
              <a:t> (rain isn’t predicted but happens): Farmers might irrigate unnecessarily, leading to water wastage.</a:t>
            </a:r>
          </a:p>
          <a:p>
            <a:r>
              <a:rPr lang="en-US" sz="2600" dirty="0">
                <a:solidFill>
                  <a:schemeClr val="tx1"/>
                </a:solidFill>
                <a:latin typeface="Aptos Display" panose="020B0004020202020204" pitchFamily="34" charset="0"/>
              </a:rPr>
              <a:t>Thus, reducing </a:t>
            </a:r>
            <a:r>
              <a:rPr lang="en-US" sz="2600" b="1" dirty="0">
                <a:solidFill>
                  <a:schemeClr val="tx1"/>
                </a:solidFill>
                <a:latin typeface="Aptos Display" panose="020B0004020202020204" pitchFamily="34" charset="0"/>
              </a:rPr>
              <a:t>false positives</a:t>
            </a:r>
            <a:r>
              <a:rPr lang="en-US" sz="2600" dirty="0">
                <a:solidFill>
                  <a:schemeClr val="tx1"/>
                </a:solidFill>
                <a:latin typeface="Aptos Display" panose="020B0004020202020204" pitchFamily="34" charset="0"/>
              </a:rPr>
              <a:t> and </a:t>
            </a:r>
            <a:r>
              <a:rPr lang="en-US" sz="2600" b="1" dirty="0">
                <a:solidFill>
                  <a:schemeClr val="tx1"/>
                </a:solidFill>
                <a:latin typeface="Aptos Display" panose="020B0004020202020204" pitchFamily="34" charset="0"/>
              </a:rPr>
              <a:t>false negatives</a:t>
            </a:r>
            <a:r>
              <a:rPr lang="en-US" sz="2600" dirty="0">
                <a:solidFill>
                  <a:schemeClr val="tx1"/>
                </a:solidFill>
                <a:latin typeface="Aptos Display" panose="020B0004020202020204" pitchFamily="34" charset="0"/>
              </a:rPr>
              <a:t> in your confusion matrix will directly improve the model’s usability in agriculture.</a:t>
            </a:r>
          </a:p>
          <a:p>
            <a:pPr marL="342900" indent="-342900">
              <a:lnSpc>
                <a:spcPct val="100000"/>
              </a:lnSpc>
              <a:buFont typeface="Wingdings" panose="05000000000000000000" pitchFamily="2" charset="2"/>
              <a:buChar char="§"/>
            </a:pPr>
            <a:endParaRPr lang="en-US" sz="2400" dirty="0">
              <a:solidFill>
                <a:schemeClr val="tx1"/>
              </a:solidFill>
              <a:latin typeface="Aptos Display" panose="020B0004020202020204" pitchFamily="34" charset="0"/>
              <a:cs typeface="Segoe UI" panose="020B0502040204020203" pitchFamily="34" charset="0"/>
            </a:endParaRPr>
          </a:p>
          <a:p>
            <a:pPr marR="0" lvl="0">
              <a:lnSpc>
                <a:spcPct val="107000"/>
              </a:lnSpc>
              <a:spcBef>
                <a:spcPts val="0"/>
              </a:spcBef>
              <a:spcAft>
                <a:spcPts val="800"/>
              </a:spcAft>
              <a:buSzPts val="1000"/>
              <a:tabLst>
                <a:tab pos="457200" algn="l"/>
              </a:tabLst>
            </a:pPr>
            <a:endParaRPr lang="en-NG" sz="3200" kern="100" dirty="0">
              <a:solidFill>
                <a:schemeClr val="tx1"/>
              </a:solidFill>
              <a:effectLst/>
              <a:latin typeface="Aptos Display" panose="020B0004020202020204"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2275252C-A925-3E48-A7D5-DE93B3C8C14E}"/>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45914577-065E-2C7F-3171-6EC4EF11FF79}"/>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708054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6E8B-4E0E-C135-9FA1-72CC48526207}"/>
              </a:ext>
            </a:extLst>
          </p:cNvPr>
          <p:cNvSpPr>
            <a:spLocks noGrp="1"/>
          </p:cNvSpPr>
          <p:nvPr>
            <p:ph type="title"/>
          </p:nvPr>
        </p:nvSpPr>
        <p:spPr>
          <a:xfrm>
            <a:off x="271364" y="2413416"/>
            <a:ext cx="12485266" cy="2623278"/>
          </a:xfrm>
        </p:spPr>
        <p:txBody>
          <a:bodyPr>
            <a:normAutofit fontScale="90000"/>
          </a:bodyPr>
          <a:lstStyle/>
          <a:p>
            <a:pPr marL="344488" indent="-344488"/>
            <a:r>
              <a:rPr lang="en-US" sz="32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a:t>
            </a:r>
            <a:r>
              <a:rPr lang="en-NG" sz="3200" b="1" kern="0" dirty="0">
                <a:solidFill>
                  <a:schemeClr val="tx1"/>
                </a:solidFill>
                <a:effectLst/>
                <a:latin typeface="system-ui"/>
                <a:ea typeface="Times New Roman" panose="02020603050405020304" pitchFamily="18" charset="0"/>
                <a:cs typeface="Segoe UI" panose="020B0502040204020203" pitchFamily="34" charset="0"/>
              </a:rPr>
              <a:t>Books</a:t>
            </a:r>
            <a:r>
              <a:rPr lang="en-NG" sz="3200" kern="0" dirty="0">
                <a:solidFill>
                  <a:schemeClr val="tx1"/>
                </a:solidFill>
                <a:effectLst/>
                <a:latin typeface="system-ui"/>
                <a:ea typeface="Times New Roman" panose="02020603050405020304" pitchFamily="18" charset="0"/>
                <a:cs typeface="Segoe UI" panose="020B0502040204020203" pitchFamily="34" charset="0"/>
              </a:rPr>
              <a:t>:</a:t>
            </a:r>
            <a:br>
              <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3200" kern="0" dirty="0">
                <a:solidFill>
                  <a:schemeClr val="tx1"/>
                </a:solidFill>
                <a:latin typeface="system-ui"/>
                <a:ea typeface="Times New Roman" panose="02020603050405020304" pitchFamily="18" charset="0"/>
                <a:cs typeface="Times New Roman" panose="02020603050405020304" pitchFamily="18" charset="0"/>
              </a:rPr>
              <a:t>I.</a:t>
            </a:r>
            <a:r>
              <a:rPr lang="en-US" sz="32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i="1"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“Deep Learning for Time Series Forecasting” </a:t>
            </a:r>
            <a:r>
              <a:rPr lang="en-US" sz="32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by Jason Brownlee.</a:t>
            </a:r>
            <a:br>
              <a:rPr lang="en-US" sz="32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3200" kern="0" dirty="0">
                <a:solidFill>
                  <a:schemeClr val="tx1"/>
                </a:solidFill>
                <a:latin typeface="system-ui"/>
                <a:ea typeface="Times New Roman" panose="02020603050405020304" pitchFamily="18" charset="0"/>
                <a:cs typeface="Times New Roman" panose="02020603050405020304" pitchFamily="18" charset="0"/>
              </a:rPr>
              <a:t>II.</a:t>
            </a:r>
            <a:r>
              <a:rPr lang="en-NG" sz="3200"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"Python Machine Learning"</a:t>
            </a: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by Sebastian </a:t>
            </a:r>
            <a:r>
              <a:rPr lang="en-NG" sz="3200" kern="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Raschka</a:t>
            </a: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(covers model</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evaluation techniques).</a:t>
            </a:r>
            <a:b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kern="0" dirty="0">
                <a:solidFill>
                  <a:schemeClr val="tx1"/>
                </a:solidFill>
                <a:latin typeface="system-ui"/>
                <a:ea typeface="Times New Roman" panose="02020603050405020304" pitchFamily="18" charset="0"/>
                <a:cs typeface="Times New Roman" panose="02020603050405020304" pitchFamily="18" charset="0"/>
              </a:rPr>
              <a:t>III. </a:t>
            </a:r>
            <a:r>
              <a:rPr lang="en-US"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100" i="1" dirty="0">
                <a:solidFill>
                  <a:schemeClr val="tx1"/>
                </a:solidFill>
                <a:latin typeface="Times New Roman" panose="02020603050405020304" pitchFamily="18" charset="0"/>
                <a:cs typeface="Times New Roman" panose="02020603050405020304" pitchFamily="18" charset="0"/>
              </a:rPr>
              <a:t>Machine Learning Concepts and Models”</a:t>
            </a:r>
            <a:br>
              <a:rPr lang="en-US" sz="3100" b="1" dirty="0">
                <a:solidFill>
                  <a:schemeClr val="tx1"/>
                </a:solidFill>
                <a:latin typeface="system-ui"/>
              </a:rPr>
            </a:br>
            <a:r>
              <a:rPr lang="en-US" sz="3100" b="1" dirty="0">
                <a:solidFill>
                  <a:schemeClr val="tx1"/>
                </a:solidFill>
                <a:latin typeface="system-ui"/>
              </a:rPr>
              <a:t>     </a:t>
            </a:r>
            <a:r>
              <a:rPr lang="en-US" sz="3100" dirty="0">
                <a:solidFill>
                  <a:schemeClr val="tx1"/>
                </a:solidFill>
                <a:latin typeface="system-ui"/>
              </a:rPr>
              <a:t>by </a:t>
            </a:r>
            <a:r>
              <a:rPr lang="en-US" sz="3100" dirty="0" err="1">
                <a:solidFill>
                  <a:schemeClr val="tx1"/>
                </a:solidFill>
                <a:latin typeface="system-ui"/>
              </a:rPr>
              <a:t>Géron</a:t>
            </a:r>
            <a:r>
              <a:rPr lang="en-US" sz="3100" dirty="0">
                <a:solidFill>
                  <a:schemeClr val="tx1"/>
                </a:solidFill>
                <a:latin typeface="system-ui"/>
              </a:rPr>
              <a:t>, A. (2019). </a:t>
            </a:r>
            <a:r>
              <a:rPr lang="en-US" sz="3100" i="1" dirty="0">
                <a:solidFill>
                  <a:schemeClr val="tx1"/>
                </a:solidFill>
                <a:latin typeface="system-ui"/>
              </a:rPr>
              <a:t>Hands-On Machine Learning with Scikit-Learn, </a:t>
            </a:r>
            <a:r>
              <a:rPr lang="en-US" sz="3100" i="1" dirty="0" err="1">
                <a:solidFill>
                  <a:schemeClr val="tx1"/>
                </a:solidFill>
                <a:latin typeface="system-ui"/>
              </a:rPr>
              <a:t>Keras</a:t>
            </a:r>
            <a:r>
              <a:rPr lang="en-US" sz="3100" i="1" dirty="0">
                <a:solidFill>
                  <a:schemeClr val="tx1"/>
                </a:solidFill>
                <a:latin typeface="system-ui"/>
              </a:rPr>
              <a:t>, and    TensorFlow</a:t>
            </a:r>
            <a:r>
              <a:rPr lang="en-US" sz="3100" dirty="0">
                <a:solidFill>
                  <a:schemeClr val="tx1"/>
                </a:solidFill>
                <a:latin typeface="system-ui"/>
              </a:rPr>
              <a:t>. O'Reilly Media</a:t>
            </a:r>
            <a:r>
              <a:rPr lang="en-US" sz="1600" dirty="0">
                <a:solidFill>
                  <a:schemeClr val="tx1"/>
                </a:solidFill>
                <a:latin typeface="system-ui"/>
              </a:rPr>
              <a:t>.</a:t>
            </a:r>
            <a:br>
              <a:rPr lang="en-US" sz="1600" dirty="0">
                <a:solidFill>
                  <a:schemeClr val="tx1"/>
                </a:solidFill>
                <a:latin typeface="system-ui"/>
              </a:rPr>
            </a:br>
            <a:br>
              <a:rPr lang="en-US" sz="1600" dirty="0">
                <a:solidFill>
                  <a:schemeClr val="tx1"/>
                </a:solidFill>
                <a:latin typeface="system-ui"/>
              </a:rPr>
            </a:br>
            <a:r>
              <a:rPr lang="en-US" sz="3200" kern="0" dirty="0">
                <a:solidFill>
                  <a:schemeClr val="tx1"/>
                </a:solidFill>
                <a:latin typeface="system-ui"/>
                <a:ea typeface="Times New Roman" panose="02020603050405020304" pitchFamily="18" charset="0"/>
                <a:cs typeface="Times New Roman" panose="02020603050405020304" pitchFamily="18" charset="0"/>
              </a:rPr>
              <a:t>I</a:t>
            </a:r>
            <a:r>
              <a:rPr lang="en-US" sz="3100" kern="0" dirty="0">
                <a:solidFill>
                  <a:schemeClr val="tx1"/>
                </a:solidFill>
                <a:latin typeface="system-ui"/>
                <a:ea typeface="Times New Roman" panose="02020603050405020304" pitchFamily="18" charset="0"/>
                <a:cs typeface="Times New Roman" panose="02020603050405020304" pitchFamily="18" charset="0"/>
              </a:rPr>
              <a:t>V. “</a:t>
            </a:r>
            <a:r>
              <a:rPr lang="en-US" sz="3100" i="1" dirty="0">
                <a:solidFill>
                  <a:schemeClr val="tx1"/>
                </a:solidFill>
                <a:latin typeface="Times New Roman" panose="02020603050405020304" pitchFamily="18" charset="0"/>
                <a:cs typeface="Times New Roman" panose="02020603050405020304" pitchFamily="18" charset="0"/>
              </a:rPr>
              <a:t>Algorithms for hyper-parameter optimization. Advances in neural information processing systems, 24”</a:t>
            </a:r>
            <a:r>
              <a:rPr lang="en-US" sz="3100" dirty="0">
                <a:solidFill>
                  <a:schemeClr val="tx1"/>
                </a:solidFill>
                <a:latin typeface="system-ui"/>
              </a:rPr>
              <a:t>.</a:t>
            </a:r>
            <a:br>
              <a:rPr lang="en-US" sz="5300" kern="0" dirty="0">
                <a:solidFill>
                  <a:schemeClr val="tx1"/>
                </a:solidFill>
                <a:effectLst/>
                <a:latin typeface="system-ui"/>
                <a:ea typeface="Times New Roman" panose="02020603050405020304" pitchFamily="18" charset="0"/>
                <a:cs typeface="Times New Roman" panose="02020603050405020304" pitchFamily="18" charset="0"/>
              </a:rPr>
            </a:br>
            <a:r>
              <a:rPr lang="en-US" sz="3100" dirty="0" err="1">
                <a:solidFill>
                  <a:schemeClr val="tx1"/>
                </a:solidFill>
                <a:latin typeface="system-ui"/>
              </a:rPr>
              <a:t>Bergstra</a:t>
            </a:r>
            <a:r>
              <a:rPr lang="en-US" sz="3100" dirty="0">
                <a:solidFill>
                  <a:schemeClr val="tx1"/>
                </a:solidFill>
                <a:latin typeface="system-ui"/>
              </a:rPr>
              <a:t>, J., </a:t>
            </a:r>
            <a:r>
              <a:rPr lang="en-US" sz="3100" dirty="0" err="1">
                <a:solidFill>
                  <a:schemeClr val="tx1"/>
                </a:solidFill>
                <a:latin typeface="system-ui"/>
              </a:rPr>
              <a:t>Bardenet</a:t>
            </a:r>
            <a:r>
              <a:rPr lang="en-US" sz="3100" dirty="0">
                <a:solidFill>
                  <a:schemeClr val="tx1"/>
                </a:solidFill>
                <a:latin typeface="system-ui"/>
              </a:rPr>
              <a:t>, R., Bengio, Y., &amp; </a:t>
            </a:r>
            <a:r>
              <a:rPr lang="en-US" sz="3100" dirty="0" err="1">
                <a:solidFill>
                  <a:schemeClr val="tx1"/>
                </a:solidFill>
                <a:latin typeface="system-ui"/>
              </a:rPr>
              <a:t>Kégl</a:t>
            </a:r>
            <a:r>
              <a:rPr lang="en-US" sz="3100" dirty="0">
                <a:solidFill>
                  <a:schemeClr val="tx1"/>
                </a:solidFill>
                <a:latin typeface="system-ui"/>
              </a:rPr>
              <a:t>, B. (2011).</a:t>
            </a:r>
            <a:br>
              <a:rPr lang="en-US" sz="3100" dirty="0">
                <a:solidFill>
                  <a:schemeClr val="tx1"/>
                </a:solidFill>
                <a:latin typeface="system-ui"/>
              </a:rPr>
            </a:br>
            <a:r>
              <a:rPr lang="en-US" sz="3100" dirty="0">
                <a:solidFill>
                  <a:schemeClr val="tx1"/>
                </a:solidFill>
                <a:latin typeface="system-ui"/>
              </a:rPr>
              <a:t> </a:t>
            </a:r>
            <a:br>
              <a:rPr lang="en-US" sz="5300" kern="0" dirty="0">
                <a:solidFill>
                  <a:schemeClr val="tx1"/>
                </a:solidFill>
                <a:latin typeface="system-ui"/>
                <a:cs typeface="Times New Roman" panose="02020603050405020304" pitchFamily="18" charset="0"/>
              </a:rPr>
            </a:br>
            <a:br>
              <a:rPr lang="en-US" sz="3200" kern="0" dirty="0">
                <a:solidFill>
                  <a:schemeClr val="tx1"/>
                </a:solidFill>
                <a:latin typeface="system-ui"/>
                <a:ea typeface="Times New Roman" panose="02020603050405020304" pitchFamily="18" charset="0"/>
                <a:cs typeface="Times New Roman" panose="02020603050405020304" pitchFamily="18" charset="0"/>
              </a:rPr>
            </a:br>
            <a:endParaRPr lang="en-NG" sz="7200" dirty="0">
              <a:solidFill>
                <a:schemeClr val="tx1"/>
              </a:solidFill>
              <a:latin typeface="system-ui"/>
            </a:endParaRPr>
          </a:p>
        </p:txBody>
      </p:sp>
      <p:sp>
        <p:nvSpPr>
          <p:cNvPr id="4" name="Subtitle 2">
            <a:extLst>
              <a:ext uri="{FF2B5EF4-FFF2-40B4-BE49-F238E27FC236}">
                <a16:creationId xmlns:a16="http://schemas.microsoft.com/office/drawing/2014/main" id="{FA8CEF7F-76C2-217C-8B25-B713768D46D0}"/>
              </a:ext>
            </a:extLst>
          </p:cNvPr>
          <p:cNvSpPr txBox="1">
            <a:spLocks/>
          </p:cNvSpPr>
          <p:nvPr/>
        </p:nvSpPr>
        <p:spPr>
          <a:xfrm>
            <a:off x="271364" y="4800909"/>
            <a:ext cx="11705777" cy="2057091"/>
          </a:xfrm>
          <a:prstGeom prst="rect">
            <a:avLst/>
          </a:prstGeom>
          <a:noFill/>
          <a:ln>
            <a:noFill/>
          </a:ln>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kumimoji="0" lang="en-US" sz="29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2.   </a:t>
            </a:r>
            <a:r>
              <a:rPr kumimoji="0" lang="en-US" sz="2800" b="1"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Course Materials:</a:t>
            </a:r>
            <a:b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br>
            <a: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 </a:t>
            </a:r>
            <a:r>
              <a:rPr kumimoji="0" lang="en-US" sz="29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I.</a:t>
            </a:r>
            <a: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    </a:t>
            </a:r>
            <a:r>
              <a:rPr kumimoji="0" lang="en-US" sz="2800" b="0" i="0" u="none" strike="noStrike" kern="0" cap="none" spc="-60" normalizeH="0" baseline="0" noProof="0" dirty="0" err="1">
                <a:ln>
                  <a:noFill/>
                </a:ln>
                <a:solidFill>
                  <a:srgbClr val="000000"/>
                </a:solidFill>
                <a:effectLst/>
                <a:uLnTx/>
                <a:uFillTx/>
                <a:latin typeface="system-ui"/>
                <a:ea typeface="Times New Roman" panose="02020603050405020304" pitchFamily="18" charset="0"/>
                <a:cs typeface="Times New Roman" panose="02020603050405020304" pitchFamily="18" charset="0"/>
              </a:rPr>
              <a:t>DataCamp</a:t>
            </a:r>
            <a: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 “</a:t>
            </a:r>
            <a:r>
              <a:rPr kumimoji="0" lang="en-US" sz="2800" b="0" i="1"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Time Series Forecasting in Python”</a:t>
            </a:r>
            <a:b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br>
            <a:r>
              <a:rPr kumimoji="0" lang="en-US" sz="29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 II.   </a:t>
            </a:r>
            <a:r>
              <a:rPr kumimoji="0" lang="en-US" sz="2800" b="0"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Coursera: “</a:t>
            </a:r>
            <a:r>
              <a:rPr kumimoji="0" lang="en-US" sz="2800" b="0" i="1"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Practical Time Series Analysis”</a:t>
            </a:r>
            <a:endParaRPr lang="en-NG" sz="2800" i="1" kern="100" dirty="0">
              <a:solidFill>
                <a:schemeClr val="tx1"/>
              </a:solidFill>
              <a:latin typeface="Segoe UI" panose="020B0502040204020203" pitchFamily="34" charset="0"/>
              <a:ea typeface="Calibri" panose="020F0502020204030204" pitchFamily="34" charset="0"/>
              <a:cs typeface="Segoe UI" panose="020B0502040204020203" pitchFamily="34" charset="0"/>
            </a:endParaRPr>
          </a:p>
        </p:txBody>
      </p:sp>
      <p:sp>
        <p:nvSpPr>
          <p:cNvPr id="5" name="Subtitle 2">
            <a:extLst>
              <a:ext uri="{FF2B5EF4-FFF2-40B4-BE49-F238E27FC236}">
                <a16:creationId xmlns:a16="http://schemas.microsoft.com/office/drawing/2014/main" id="{6EAFD593-6558-5A2A-43AD-472118F171CB}"/>
              </a:ext>
            </a:extLst>
          </p:cNvPr>
          <p:cNvSpPr txBox="1">
            <a:spLocks/>
          </p:cNvSpPr>
          <p:nvPr/>
        </p:nvSpPr>
        <p:spPr>
          <a:xfrm>
            <a:off x="243111" y="-623034"/>
            <a:ext cx="11705777" cy="2057091"/>
          </a:xfrm>
          <a:prstGeom prst="rect">
            <a:avLst/>
          </a:prstGeom>
          <a:noFill/>
          <a:ln>
            <a:noFill/>
          </a:ln>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kumimoji="0" lang="en-US" sz="4000" b="1" i="0" u="none" strike="noStrike" kern="0" cap="none" spc="-60" normalizeH="0" baseline="0" noProof="0" dirty="0">
                <a:ln>
                  <a:noFill/>
                </a:ln>
                <a:solidFill>
                  <a:srgbClr val="000000"/>
                </a:solidFill>
                <a:effectLst/>
                <a:uLnTx/>
                <a:uFillTx/>
                <a:latin typeface="system-ui"/>
                <a:ea typeface="Times New Roman" panose="02020603050405020304" pitchFamily="18" charset="0"/>
                <a:cs typeface="Times New Roman" panose="02020603050405020304" pitchFamily="18" charset="0"/>
              </a:rPr>
              <a:t>References</a:t>
            </a:r>
            <a:endParaRPr lang="en-NG" sz="4000" b="1" i="1" kern="100" dirty="0">
              <a:solidFill>
                <a:schemeClr val="tx1"/>
              </a:solidFill>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11260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20C2-04D0-3470-4E5F-3A435C668E4B}"/>
              </a:ext>
            </a:extLst>
          </p:cNvPr>
          <p:cNvSpPr>
            <a:spLocks noGrp="1"/>
          </p:cNvSpPr>
          <p:nvPr>
            <p:ph type="title"/>
          </p:nvPr>
        </p:nvSpPr>
        <p:spPr>
          <a:xfrm>
            <a:off x="2053652" y="1123837"/>
            <a:ext cx="7824865" cy="4601183"/>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US" sz="13800" dirty="0">
                <a:solidFill>
                  <a:schemeClr val="bg1"/>
                </a:solidFill>
                <a:effectLst>
                  <a:glow rad="101600">
                    <a:schemeClr val="accent6">
                      <a:satMod val="175000"/>
                      <a:alpha val="40000"/>
                    </a:schemeClr>
                  </a:glow>
                </a:effectLst>
                <a:latin typeface="system-ui"/>
              </a:rPr>
              <a:t>Thank You</a:t>
            </a:r>
            <a:endParaRPr lang="en-NG" sz="13800" dirty="0">
              <a:solidFill>
                <a:schemeClr val="bg1"/>
              </a:solidFill>
              <a:effectLst>
                <a:glow rad="101600">
                  <a:schemeClr val="accent6">
                    <a:satMod val="175000"/>
                    <a:alpha val="40000"/>
                  </a:schemeClr>
                </a:glow>
              </a:effectLst>
              <a:latin typeface="system-ui"/>
            </a:endParaRPr>
          </a:p>
        </p:txBody>
      </p:sp>
      <p:sp>
        <p:nvSpPr>
          <p:cNvPr id="5" name="Frame 4">
            <a:extLst>
              <a:ext uri="{FF2B5EF4-FFF2-40B4-BE49-F238E27FC236}">
                <a16:creationId xmlns:a16="http://schemas.microsoft.com/office/drawing/2014/main" id="{D8A906AE-3EA3-3F74-2BE5-7A314E8B06D0}"/>
              </a:ext>
            </a:extLst>
          </p:cNvPr>
          <p:cNvSpPr/>
          <p:nvPr/>
        </p:nvSpPr>
        <p:spPr>
          <a:xfrm>
            <a:off x="0" y="0"/>
            <a:ext cx="12192000" cy="6858000"/>
          </a:xfrm>
          <a:prstGeom prst="frame">
            <a:avLst>
              <a:gd name="adj1" fmla="val 70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solidFill>
                <a:schemeClr val="tx1"/>
              </a:solidFill>
            </a:endParaRPr>
          </a:p>
        </p:txBody>
      </p:sp>
    </p:spTree>
    <p:extLst>
      <p:ext uri="{BB962C8B-B14F-4D97-AF65-F5344CB8AC3E}">
        <p14:creationId xmlns:p14="http://schemas.microsoft.com/office/powerpoint/2010/main" val="219027388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6EBA84E-061D-E1B2-0418-11A5EA560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47EF6-0284-0B50-ED05-E9F1FF746C1C}"/>
              </a:ext>
            </a:extLst>
          </p:cNvPr>
          <p:cNvSpPr>
            <a:spLocks noGrp="1"/>
          </p:cNvSpPr>
          <p:nvPr>
            <p:ph type="ctrTitle"/>
          </p:nvPr>
        </p:nvSpPr>
        <p:spPr>
          <a:xfrm>
            <a:off x="2299042" y="899409"/>
            <a:ext cx="7579477" cy="1484027"/>
          </a:xfrm>
        </p:spPr>
        <p:txBody>
          <a:bodyPr>
            <a:normAutofit fontScale="90000"/>
          </a:bodyPr>
          <a:lstStyle/>
          <a:p>
            <a:pPr algn="ctr"/>
            <a:r>
              <a:rPr lang="en-US" sz="5400" b="1" i="0" dirty="0">
                <a:solidFill>
                  <a:schemeClr val="tx1"/>
                </a:solidFill>
                <a:effectLst/>
                <a:latin typeface="system-ui"/>
              </a:rPr>
              <a:t>Objectives of this project</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369C363D-29D7-831C-8178-4BCC80CC05D9}"/>
              </a:ext>
            </a:extLst>
          </p:cNvPr>
          <p:cNvSpPr>
            <a:spLocks noGrp="1"/>
          </p:cNvSpPr>
          <p:nvPr>
            <p:ph type="subTitle" idx="1"/>
          </p:nvPr>
        </p:nvSpPr>
        <p:spPr>
          <a:xfrm>
            <a:off x="739883" y="2081134"/>
            <a:ext cx="10712234" cy="4227226"/>
          </a:xfrm>
          <a:noFill/>
          <a:ln>
            <a:noFill/>
          </a:ln>
        </p:spPr>
        <p:txBody>
          <a:bodyPr>
            <a:normAutofit/>
          </a:bodyPr>
          <a:lstStyle/>
          <a:p>
            <a:r>
              <a:rPr lang="en-US" sz="2400" dirty="0">
                <a:ln>
                  <a:solidFill>
                    <a:schemeClr val="tx2"/>
                  </a:solidFill>
                </a:ln>
                <a:solidFill>
                  <a:schemeClr val="tx1"/>
                </a:solidFill>
              </a:rPr>
              <a:t>Predict rainfall patterns to help farmers optimize their planting schedules, irrigation systems, and crop selection.</a:t>
            </a:r>
          </a:p>
          <a:p>
            <a:r>
              <a:rPr lang="en-US" sz="2400" dirty="0">
                <a:ln>
                  <a:solidFill>
                    <a:schemeClr val="tx2"/>
                  </a:solidFill>
                </a:ln>
                <a:solidFill>
                  <a:schemeClr val="tx1"/>
                </a:solidFill>
              </a:rPr>
              <a:t> Accurate rainfall predictions can help:</a:t>
            </a:r>
          </a:p>
          <a:p>
            <a:pPr marL="342900" indent="-342900">
              <a:buFont typeface="Wingdings" panose="05000000000000000000" pitchFamily="2" charset="2"/>
              <a:buChar char="§"/>
            </a:pPr>
            <a:r>
              <a:rPr lang="en-US" sz="2400" dirty="0">
                <a:ln>
                  <a:solidFill>
                    <a:schemeClr val="tx2"/>
                  </a:solidFill>
                </a:ln>
                <a:solidFill>
                  <a:schemeClr val="tx1"/>
                </a:solidFill>
              </a:rPr>
              <a:t>Determine the best times for sowing, fertilizing, and harvesting. </a:t>
            </a:r>
          </a:p>
          <a:p>
            <a:pPr marL="342900" indent="-342900">
              <a:buFont typeface="Wingdings" panose="05000000000000000000" pitchFamily="2" charset="2"/>
              <a:buChar char="§"/>
            </a:pPr>
            <a:r>
              <a:rPr lang="en-US" sz="2400" dirty="0">
                <a:ln>
                  <a:solidFill>
                    <a:schemeClr val="tx2"/>
                  </a:solidFill>
                </a:ln>
                <a:solidFill>
                  <a:schemeClr val="tx1"/>
                </a:solidFill>
              </a:rPr>
              <a:t>Reduce water consumption by predicting irrigation needs. </a:t>
            </a:r>
          </a:p>
          <a:p>
            <a:pPr marL="342900" indent="-342900">
              <a:buFont typeface="Wingdings" panose="05000000000000000000" pitchFamily="2" charset="2"/>
              <a:buChar char="§"/>
            </a:pPr>
            <a:r>
              <a:rPr lang="en-US" sz="2400" dirty="0">
                <a:ln>
                  <a:solidFill>
                    <a:schemeClr val="tx2"/>
                  </a:solidFill>
                </a:ln>
                <a:solidFill>
                  <a:schemeClr val="tx1"/>
                </a:solidFill>
              </a:rPr>
              <a:t>Prevent crop damage due to unexpected weather conditions (like excessive rain).</a:t>
            </a:r>
          </a:p>
          <a:p>
            <a:pPr marL="342900" indent="-342900">
              <a:buFont typeface="Wingdings" panose="05000000000000000000" pitchFamily="2" charset="2"/>
              <a:buChar char="§"/>
            </a:pPr>
            <a:r>
              <a:rPr lang="en-US" sz="2400" dirty="0">
                <a:ln>
                  <a:solidFill>
                    <a:schemeClr val="tx2"/>
                  </a:solidFill>
                </a:ln>
                <a:solidFill>
                  <a:schemeClr val="tx1"/>
                </a:solidFill>
              </a:rPr>
              <a:t> Assist with drought management by identifying periods of insufficient rainfall.</a:t>
            </a:r>
            <a:endParaRPr lang="en-NG" sz="2400" dirty="0">
              <a:ln>
                <a:solidFill>
                  <a:schemeClr val="tx2"/>
                </a:solidFill>
              </a:ln>
              <a:solidFill>
                <a:schemeClr val="tx1"/>
              </a:solidFill>
            </a:endParaRPr>
          </a:p>
        </p:txBody>
      </p:sp>
      <p:sp>
        <p:nvSpPr>
          <p:cNvPr id="4" name="Rectangle 3">
            <a:extLst>
              <a:ext uri="{FF2B5EF4-FFF2-40B4-BE49-F238E27FC236}">
                <a16:creationId xmlns:a16="http://schemas.microsoft.com/office/drawing/2014/main" id="{8C0B68FE-5EA4-FABF-3D84-9F0740D32B30}"/>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15B5D5EA-EEA1-F145-FB83-6D8EB53C17BC}"/>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554015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AA8C7A-AE14-0860-BB2C-2F2F5B7D4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99D2C-4E5F-E669-CDFC-C2D5C52EB00E}"/>
              </a:ext>
            </a:extLst>
          </p:cNvPr>
          <p:cNvSpPr>
            <a:spLocks noGrp="1"/>
          </p:cNvSpPr>
          <p:nvPr>
            <p:ph type="ctrTitle"/>
          </p:nvPr>
        </p:nvSpPr>
        <p:spPr>
          <a:xfrm>
            <a:off x="1299147" y="854440"/>
            <a:ext cx="9593706" cy="1484027"/>
          </a:xfrm>
        </p:spPr>
        <p:txBody>
          <a:bodyPr>
            <a:normAutofit fontScale="90000"/>
          </a:bodyPr>
          <a:lstStyle/>
          <a:p>
            <a:pPr algn="ctr"/>
            <a:r>
              <a:rPr lang="en-US" sz="4900" b="1" i="0" dirty="0">
                <a:solidFill>
                  <a:schemeClr val="tx1"/>
                </a:solidFill>
                <a:effectLst/>
                <a:latin typeface="system-ui"/>
              </a:rPr>
              <a:t>Benefits of Rain prediction in Agriculture</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B6713948-606B-7D95-F98E-68F2A3797D1B}"/>
              </a:ext>
            </a:extLst>
          </p:cNvPr>
          <p:cNvSpPr>
            <a:spLocks noGrp="1"/>
          </p:cNvSpPr>
          <p:nvPr>
            <p:ph type="subTitle" idx="1"/>
          </p:nvPr>
        </p:nvSpPr>
        <p:spPr>
          <a:xfrm>
            <a:off x="739883" y="2081134"/>
            <a:ext cx="10712234" cy="4227226"/>
          </a:xfrm>
          <a:noFill/>
          <a:ln>
            <a:noFill/>
          </a:ln>
        </p:spPr>
        <p:txBody>
          <a:bodyPr>
            <a:normAutofit fontScale="92500" lnSpcReduction="10000"/>
          </a:bodyPr>
          <a:lstStyle/>
          <a:p>
            <a:pPr marL="457200" indent="-457200">
              <a:buFont typeface="Wingdings" panose="05000000000000000000" pitchFamily="2" charset="2"/>
              <a:buChar char="§"/>
            </a:pPr>
            <a:r>
              <a:rPr lang="en-US" sz="2800" b="1" i="0" dirty="0">
                <a:solidFill>
                  <a:schemeClr val="tx1"/>
                </a:solidFill>
                <a:effectLst/>
                <a:latin typeface="Segoe UI" panose="020B0502040204020203" pitchFamily="34" charset="0"/>
                <a:cs typeface="Segoe UI" panose="020B0502040204020203" pitchFamily="34" charset="0"/>
              </a:rPr>
              <a:t>Optimal Planting Schedule:</a:t>
            </a:r>
            <a:r>
              <a:rPr lang="en-US" sz="2800" i="0" dirty="0">
                <a:solidFill>
                  <a:schemeClr val="tx1"/>
                </a:solidFill>
                <a:effectLst/>
                <a:latin typeface="Segoe UI" panose="020B0502040204020203" pitchFamily="34" charset="0"/>
                <a:cs typeface="Segoe UI" panose="020B0502040204020203" pitchFamily="34" charset="0"/>
              </a:rPr>
              <a:t> Farmers can decide when to plant based on forecasted rain, ensuring crops receive adequate water at the right time. </a:t>
            </a:r>
          </a:p>
          <a:p>
            <a:pPr marL="457200" indent="-457200">
              <a:buFont typeface="Wingdings" panose="05000000000000000000" pitchFamily="2" charset="2"/>
              <a:buChar char="§"/>
            </a:pPr>
            <a:r>
              <a:rPr lang="en-US" sz="2800" b="1" i="0" dirty="0">
                <a:solidFill>
                  <a:schemeClr val="tx1"/>
                </a:solidFill>
                <a:effectLst/>
                <a:latin typeface="Segoe UI" panose="020B0502040204020203" pitchFamily="34" charset="0"/>
                <a:cs typeface="Segoe UI" panose="020B0502040204020203" pitchFamily="34" charset="0"/>
              </a:rPr>
              <a:t>Efficient Irrigation:</a:t>
            </a:r>
            <a:r>
              <a:rPr lang="en-US" sz="2800" i="0" dirty="0">
                <a:solidFill>
                  <a:schemeClr val="tx1"/>
                </a:solidFill>
                <a:effectLst/>
                <a:latin typeface="Segoe UI" panose="020B0502040204020203" pitchFamily="34" charset="0"/>
                <a:cs typeface="Segoe UI" panose="020B0502040204020203" pitchFamily="34" charset="0"/>
              </a:rPr>
              <a:t> With rain predictions, farmers can avoid over-irrigation, saving water and reducing costs. </a:t>
            </a:r>
          </a:p>
          <a:p>
            <a:pPr marL="457200" indent="-457200">
              <a:buFont typeface="Wingdings" panose="05000000000000000000" pitchFamily="2" charset="2"/>
              <a:buChar char="§"/>
            </a:pPr>
            <a:r>
              <a:rPr lang="en-US" sz="2800" b="1" i="0" dirty="0">
                <a:solidFill>
                  <a:schemeClr val="tx1"/>
                </a:solidFill>
                <a:effectLst/>
                <a:latin typeface="Segoe UI" panose="020B0502040204020203" pitchFamily="34" charset="0"/>
                <a:cs typeface="Segoe UI" panose="020B0502040204020203" pitchFamily="34" charset="0"/>
              </a:rPr>
              <a:t>Crop Selection:</a:t>
            </a:r>
            <a:r>
              <a:rPr lang="en-US" sz="2800" i="0" dirty="0">
                <a:solidFill>
                  <a:schemeClr val="tx1"/>
                </a:solidFill>
                <a:effectLst/>
                <a:latin typeface="Segoe UI" panose="020B0502040204020203" pitchFamily="34" charset="0"/>
                <a:cs typeface="Segoe UI" panose="020B0502040204020203" pitchFamily="34" charset="0"/>
              </a:rPr>
              <a:t> Different crops thrive under specific water conditions. Predicting rainfall helps farmers select suitable crops for the upcoming season. </a:t>
            </a:r>
          </a:p>
          <a:p>
            <a:pPr marL="457200" indent="-457200">
              <a:buFont typeface="Wingdings" panose="05000000000000000000" pitchFamily="2" charset="2"/>
              <a:buChar char="§"/>
            </a:pPr>
            <a:r>
              <a:rPr lang="en-US" sz="2800" b="1" i="0" dirty="0">
                <a:solidFill>
                  <a:schemeClr val="tx1"/>
                </a:solidFill>
                <a:effectLst/>
                <a:latin typeface="Segoe UI" panose="020B0502040204020203" pitchFamily="34" charset="0"/>
                <a:cs typeface="Segoe UI" panose="020B0502040204020203" pitchFamily="34" charset="0"/>
              </a:rPr>
              <a:t>Drought and Flood Management:</a:t>
            </a:r>
            <a:r>
              <a:rPr lang="en-US" sz="2800" i="0" dirty="0">
                <a:solidFill>
                  <a:schemeClr val="tx1"/>
                </a:solidFill>
                <a:effectLst/>
                <a:latin typeface="Segoe UI" panose="020B0502040204020203" pitchFamily="34" charset="0"/>
                <a:cs typeface="Segoe UI" panose="020B0502040204020203" pitchFamily="34" charset="0"/>
              </a:rPr>
              <a:t> Farmers can prepare for extreme weather events, such as droughts or floods, reducing the risk of crop loss.</a:t>
            </a:r>
            <a:endParaRPr lang="en-NG" sz="3200" dirty="0">
              <a:ln>
                <a:solidFill>
                  <a:schemeClr val="tx2"/>
                </a:solidFill>
              </a:ln>
              <a:solidFill>
                <a:schemeClr val="tx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58955BA4-2D1B-0DE1-86E6-7B0AF0080909}"/>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4081BC72-F8D4-6D66-2BFD-8DBF874D927B}"/>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44585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44F1BF2-1F1E-82FF-D312-14D51B83D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4B395-52F5-35AB-AF10-82B9C113DF95}"/>
              </a:ext>
            </a:extLst>
          </p:cNvPr>
          <p:cNvSpPr>
            <a:spLocks noGrp="1"/>
          </p:cNvSpPr>
          <p:nvPr>
            <p:ph type="ctrTitle"/>
          </p:nvPr>
        </p:nvSpPr>
        <p:spPr>
          <a:xfrm>
            <a:off x="1299147" y="854440"/>
            <a:ext cx="9593706" cy="1484027"/>
          </a:xfrm>
        </p:spPr>
        <p:txBody>
          <a:bodyPr>
            <a:normAutofit fontScale="90000"/>
          </a:bodyPr>
          <a:lstStyle/>
          <a:p>
            <a:pPr algn="ctr"/>
            <a:r>
              <a:rPr lang="en-US" sz="4900" b="1" i="0" dirty="0">
                <a:solidFill>
                  <a:schemeClr val="tx1"/>
                </a:solidFill>
                <a:effectLst/>
                <a:latin typeface="system-ui"/>
              </a:rPr>
              <a:t>Why use the Machine Learning Approach</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11098D9E-B141-016D-9BF5-F78FB444B4B9}"/>
              </a:ext>
            </a:extLst>
          </p:cNvPr>
          <p:cNvSpPr>
            <a:spLocks noGrp="1"/>
          </p:cNvSpPr>
          <p:nvPr>
            <p:ph type="subTitle" idx="1"/>
          </p:nvPr>
        </p:nvSpPr>
        <p:spPr>
          <a:xfrm>
            <a:off x="739883" y="1776334"/>
            <a:ext cx="10712234" cy="4227226"/>
          </a:xfrm>
          <a:noFill/>
          <a:ln>
            <a:noFill/>
          </a:ln>
        </p:spPr>
        <p:txBody>
          <a:bodyPr>
            <a:normAutofit lnSpcReduction="10000"/>
          </a:bodyPr>
          <a:lstStyle/>
          <a:p>
            <a:pPr algn="just"/>
            <a:r>
              <a:rPr lang="en-US" sz="2800" b="0" i="0" dirty="0">
                <a:solidFill>
                  <a:schemeClr val="tx1"/>
                </a:solidFill>
                <a:effectLst/>
                <a:latin typeface="system-ui"/>
              </a:rPr>
              <a:t>There are really no failproof methods by which we can predict whether there will be rainfall today or not. </a:t>
            </a:r>
          </a:p>
          <a:p>
            <a:pPr algn="just"/>
            <a:r>
              <a:rPr lang="en-US" sz="2800" b="0" i="0" dirty="0">
                <a:solidFill>
                  <a:schemeClr val="tx1"/>
                </a:solidFill>
                <a:effectLst/>
                <a:latin typeface="system-ui"/>
              </a:rPr>
              <a:t>Even the meteorological department’s prediction fails sometimes. </a:t>
            </a:r>
          </a:p>
          <a:p>
            <a:pPr algn="just"/>
            <a:r>
              <a:rPr lang="en-US" sz="2800" b="0" i="0" dirty="0">
                <a:solidFill>
                  <a:schemeClr val="tx1"/>
                </a:solidFill>
                <a:effectLst/>
                <a:latin typeface="system-ui"/>
              </a:rPr>
              <a:t>In this project the aim is build a machine-learning model which can predict whether there will be rainfall today or not based on certain atmospheric factors. </a:t>
            </a:r>
          </a:p>
          <a:p>
            <a:pPr algn="just"/>
            <a:r>
              <a:rPr lang="en-US" sz="2800" b="0" i="0" dirty="0">
                <a:solidFill>
                  <a:schemeClr val="tx1"/>
                </a:solidFill>
                <a:effectLst/>
                <a:latin typeface="system-ui"/>
              </a:rPr>
              <a:t>It has been proven that machine learning models tend to perform better in tackling the problem of Rainfall Prediction based on previous documented tasks and research carried out by several highly skilled </a:t>
            </a:r>
            <a:r>
              <a:rPr lang="en-US" sz="2800" b="0" i="0" dirty="0" err="1">
                <a:solidFill>
                  <a:schemeClr val="tx1"/>
                </a:solidFill>
                <a:effectLst/>
                <a:latin typeface="system-ui"/>
              </a:rPr>
              <a:t>individuals.lance</a:t>
            </a:r>
            <a:r>
              <a:rPr lang="en-US" sz="2800" b="0" i="0" dirty="0">
                <a:solidFill>
                  <a:schemeClr val="tx1"/>
                </a:solidFill>
                <a:effectLst/>
                <a:latin typeface="system-ui"/>
              </a:rPr>
              <a:t>.</a:t>
            </a:r>
            <a:endParaRPr lang="en-NG" sz="4000" dirty="0">
              <a:ln>
                <a:solidFill>
                  <a:schemeClr val="tx2"/>
                </a:solidFill>
              </a:ln>
              <a:solidFill>
                <a:schemeClr val="tx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0E47FD4-5CC1-671A-C82D-2E63AC92AED1}"/>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5E42F958-C58A-ABC4-0404-4DAC405F045E}"/>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98002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FD5022-2D7D-6E43-BD33-C5FA2D712A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1BCA4F-0816-6FFE-893C-DDEFC9AC31A2}"/>
              </a:ext>
            </a:extLst>
          </p:cNvPr>
          <p:cNvSpPr>
            <a:spLocks noGrp="1"/>
          </p:cNvSpPr>
          <p:nvPr>
            <p:ph type="ctrTitle"/>
          </p:nvPr>
        </p:nvSpPr>
        <p:spPr>
          <a:xfrm>
            <a:off x="739883" y="854440"/>
            <a:ext cx="10712234" cy="1484027"/>
          </a:xfrm>
        </p:spPr>
        <p:txBody>
          <a:bodyPr>
            <a:normAutofit fontScale="90000"/>
          </a:bodyPr>
          <a:lstStyle/>
          <a:p>
            <a:pPr algn="ctr"/>
            <a:r>
              <a:rPr lang="en-NG" sz="49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Step-by-Step Approach to the Project</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4AD2D7F7-38DF-B45F-4175-3CE6A68B4917}"/>
              </a:ext>
            </a:extLst>
          </p:cNvPr>
          <p:cNvSpPr>
            <a:spLocks noGrp="1"/>
          </p:cNvSpPr>
          <p:nvPr>
            <p:ph type="subTitle" idx="1"/>
          </p:nvPr>
        </p:nvSpPr>
        <p:spPr>
          <a:xfrm>
            <a:off x="739883" y="1776334"/>
            <a:ext cx="10712234" cy="4227226"/>
          </a:xfrm>
          <a:noFill/>
          <a:ln>
            <a:noFill/>
          </a:ln>
        </p:spPr>
        <p:txBody>
          <a:bodyPr>
            <a:normAutofit fontScale="92500" lnSpcReduction="10000"/>
          </a:bodyPr>
          <a:lstStyle/>
          <a:p>
            <a:pPr marL="0" marR="0">
              <a:lnSpc>
                <a:spcPct val="107000"/>
              </a:lnSpc>
              <a:spcBef>
                <a:spcPts val="0"/>
              </a:spcBef>
              <a:spcAft>
                <a:spcPts val="800"/>
              </a:spcAf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 1: Problem Definition</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Clearly define your goal: </a:t>
            </a: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Predict daily or weekly rainfall to support agricultural decision-making.</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State why this is important for agriculture and the benefits.</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a:lnSpc>
                <a:spcPct val="107000"/>
              </a:lnSpc>
              <a:spcBef>
                <a:spcPts val="0"/>
              </a:spcBef>
              <a:spcAft>
                <a:spcPts val="800"/>
              </a:spcAft>
            </a:pPr>
            <a:r>
              <a:rPr lang="en-NG" sz="28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 2: Data Collection</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Collect historical weather data (temperature, humidity, wind speed, etc.) and rainfall data from the above sources.</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NG" sz="28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Include any agricultural data that might be useful (like crop type, soil conditions, etc.).</a:t>
            </a:r>
            <a:endParaRPr lang="en-NG" sz="28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3E6A533B-2A06-9D6C-CA9D-38D8DB968818}"/>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291E5134-DDE9-BABC-19BF-0F872158377F}"/>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254324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305687A-4231-52CE-BE7B-9CCB2A176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DBB1E-1750-DCCC-801C-12EF19F465AA}"/>
              </a:ext>
            </a:extLst>
          </p:cNvPr>
          <p:cNvSpPr>
            <a:spLocks noGrp="1"/>
          </p:cNvSpPr>
          <p:nvPr>
            <p:ph type="ctrTitle"/>
          </p:nvPr>
        </p:nvSpPr>
        <p:spPr>
          <a:xfrm>
            <a:off x="739883" y="854440"/>
            <a:ext cx="10712234" cy="1484027"/>
          </a:xfrm>
        </p:spPr>
        <p:txBody>
          <a:bodyPr>
            <a:normAutofit fontScale="90000"/>
          </a:bodyPr>
          <a:lstStyle/>
          <a:p>
            <a:pPr algn="ctr"/>
            <a:r>
              <a:rPr lang="en-US" sz="49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Data </a:t>
            </a:r>
            <a:r>
              <a:rPr lang="en-NG" sz="49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Pr</a:t>
            </a:r>
            <a:r>
              <a:rPr lang="en-US" sz="4900" b="1" kern="0" dirty="0" err="1">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eprocessing</a:t>
            </a:r>
            <a:br>
              <a:rPr lang="en-US" b="1" i="0" dirty="0">
                <a:solidFill>
                  <a:srgbClr val="FFFFFF"/>
                </a:solidFill>
                <a:effectLst/>
                <a:latin typeface="system-ui"/>
              </a:rPr>
            </a:br>
            <a:endParaRPr lang="en-NG" dirty="0"/>
          </a:p>
        </p:txBody>
      </p:sp>
      <p:sp>
        <p:nvSpPr>
          <p:cNvPr id="3" name="Subtitle 2">
            <a:extLst>
              <a:ext uri="{FF2B5EF4-FFF2-40B4-BE49-F238E27FC236}">
                <a16:creationId xmlns:a16="http://schemas.microsoft.com/office/drawing/2014/main" id="{CA21FB00-7B90-EDA7-54B8-06AA324B5362}"/>
              </a:ext>
            </a:extLst>
          </p:cNvPr>
          <p:cNvSpPr>
            <a:spLocks noGrp="1"/>
          </p:cNvSpPr>
          <p:nvPr>
            <p:ph type="subTitle" idx="1"/>
          </p:nvPr>
        </p:nvSpPr>
        <p:spPr>
          <a:xfrm>
            <a:off x="739883" y="1776334"/>
            <a:ext cx="10712234" cy="4227226"/>
          </a:xfrm>
          <a:noFill/>
          <a:ln>
            <a:noFill/>
          </a:ln>
        </p:spPr>
        <p:txBody>
          <a:bodyPr>
            <a:normAutofit fontScale="92500" lnSpcReduction="10000"/>
          </a:bodyPr>
          <a:lstStyle/>
          <a:p>
            <a:pPr marL="0" marR="0">
              <a:lnSpc>
                <a:spcPct val="107000"/>
              </a:lnSpc>
              <a:spcBef>
                <a:spcPts val="0"/>
              </a:spcBef>
              <a:spcAft>
                <a:spcPts val="800"/>
              </a:spcAft>
            </a:pPr>
            <a:r>
              <a:rPr lang="en-NG" sz="32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Step 3: Data Preprocessing</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Handle missing values in the weather data.</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Convert date-time columns to appropriate formats.</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Normalize or standardize features such as temperature and humidity.</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Create new features: lag variables (previous day’s rainfall), moving averages, etc.</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Split your data into </a:t>
            </a:r>
            <a:r>
              <a:rPr lang="en-NG" sz="32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training</a:t>
            </a: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and </a:t>
            </a:r>
            <a:r>
              <a:rPr lang="en-NG" sz="3200" b="1"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testing</a:t>
            </a:r>
            <a:r>
              <a:rPr lang="en-NG" sz="3200" kern="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sets (usually 80:20).</a:t>
            </a: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77F0FD90-9CB3-D58F-1834-0C46EED8A0D2}"/>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DF9DA8E4-5E51-88F4-2609-2308011AD034}"/>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1660345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E05063-9189-C412-A38D-AF3AD67D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87A4C-63BE-1FDD-D7E6-8E9C557D50DC}"/>
              </a:ext>
            </a:extLst>
          </p:cNvPr>
          <p:cNvSpPr>
            <a:spLocks noGrp="1"/>
          </p:cNvSpPr>
          <p:nvPr>
            <p:ph type="ctrTitle"/>
          </p:nvPr>
        </p:nvSpPr>
        <p:spPr>
          <a:xfrm>
            <a:off x="739883" y="854440"/>
            <a:ext cx="10712234" cy="1484027"/>
          </a:xfrm>
        </p:spPr>
        <p:txBody>
          <a:bodyPr>
            <a:noAutofit/>
          </a:bodyPr>
          <a:lstStyle/>
          <a:p>
            <a:pPr algn="ctr"/>
            <a:r>
              <a:rPr lang="en-NG" sz="4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8229BB55-2E9F-4ACA-FD67-66512DC2B9CB}"/>
              </a:ext>
            </a:extLst>
          </p:cNvPr>
          <p:cNvSpPr>
            <a:spLocks noGrp="1"/>
          </p:cNvSpPr>
          <p:nvPr>
            <p:ph type="subTitle" idx="1"/>
          </p:nvPr>
        </p:nvSpPr>
        <p:spPr>
          <a:xfrm>
            <a:off x="739883" y="1971206"/>
            <a:ext cx="10712234" cy="4227226"/>
          </a:xfrm>
          <a:noFill/>
          <a:ln>
            <a:noFill/>
          </a:ln>
        </p:spPr>
        <p:txBody>
          <a:bodyPr>
            <a:normAutofit/>
          </a:bodyPr>
          <a:lstStyle/>
          <a:p>
            <a:pPr marL="0" marR="0">
              <a:lnSpc>
                <a:spcPct val="107000"/>
              </a:lnSpc>
              <a:spcBef>
                <a:spcPts val="0"/>
              </a:spcBef>
              <a:spcAft>
                <a:spcPts val="800"/>
              </a:spcAft>
            </a:pPr>
            <a:r>
              <a:rPr lang="en-NG"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4: Exploratory Data Analysis (EDA)</a:t>
            </a:r>
            <a:endPar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Visualize trends in rainfall data using line plots and histograms.</a:t>
            </a:r>
            <a:endPar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Explore correlations between rainfall and other weather variables like temperature and humidity (use heatmaps).</a:t>
            </a:r>
            <a:endPar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NG" sz="3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Check for seasonality in the data to help select the right model.</a:t>
            </a:r>
            <a:endParaRPr lang="en-NG"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759F5A8F-CA5B-DF84-CCA7-64F9A9BF9754}"/>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66AFBD1-DA93-C27A-CC49-7478596BAFC2}"/>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946829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65CD952-89E1-BC30-FE32-10441F041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97BC-027A-266A-CDA3-A4C5DD147331}"/>
              </a:ext>
            </a:extLst>
          </p:cNvPr>
          <p:cNvSpPr>
            <a:spLocks noGrp="1"/>
          </p:cNvSpPr>
          <p:nvPr>
            <p:ph type="ctrTitle"/>
          </p:nvPr>
        </p:nvSpPr>
        <p:spPr>
          <a:xfrm>
            <a:off x="739883" y="1182973"/>
            <a:ext cx="10712234" cy="1116766"/>
          </a:xfrm>
        </p:spPr>
        <p:txBody>
          <a:bodyPr>
            <a:noAutofit/>
          </a:bodyPr>
          <a:lstStyle/>
          <a:p>
            <a:pPr algn="ctr"/>
            <a:r>
              <a:rPr lang="en-NG" sz="4400" b="1" kern="0" dirty="0">
                <a:solidFill>
                  <a:schemeClr val="tx1"/>
                </a:solidFill>
                <a:effectLst/>
                <a:latin typeface="system-ui"/>
                <a:ea typeface="Times New Roman" panose="02020603050405020304" pitchFamily="18" charset="0"/>
                <a:cs typeface="Times New Roman" panose="02020603050405020304" pitchFamily="18" charset="0"/>
              </a:rPr>
              <a:t>Feature Engineering</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33D95303-0F88-4127-A424-B795560CE568}"/>
              </a:ext>
            </a:extLst>
          </p:cNvPr>
          <p:cNvSpPr>
            <a:spLocks noGrp="1"/>
          </p:cNvSpPr>
          <p:nvPr>
            <p:ph type="subTitle" idx="1"/>
          </p:nvPr>
        </p:nvSpPr>
        <p:spPr>
          <a:xfrm>
            <a:off x="739883" y="1971206"/>
            <a:ext cx="10712234" cy="4227226"/>
          </a:xfrm>
          <a:noFill/>
          <a:ln>
            <a:noFill/>
          </a:ln>
        </p:spPr>
        <p:txBody>
          <a:bodyPr>
            <a:normAutofit/>
          </a:bodyPr>
          <a:lstStyle/>
          <a:p>
            <a:pPr marL="0" marR="0">
              <a:lnSpc>
                <a:spcPct val="107000"/>
              </a:lnSpc>
              <a:spcBef>
                <a:spcPts val="0"/>
              </a:spcBef>
              <a:spcAft>
                <a:spcPts val="800"/>
              </a:spcAft>
            </a:pPr>
            <a:r>
              <a:rPr lang="en-US" sz="3200" kern="0" dirty="0">
                <a:solidFill>
                  <a:schemeClr val="tx1"/>
                </a:solidFill>
                <a:effectLst/>
                <a:latin typeface="system-ui"/>
                <a:ea typeface="Times New Roman" panose="02020603050405020304" pitchFamily="18" charset="0"/>
                <a:cs typeface="Times New Roman" panose="02020603050405020304" pitchFamily="18" charset="0"/>
              </a:rPr>
              <a:t>Step 5: Feature Engineering</a:t>
            </a:r>
          </a:p>
          <a:p>
            <a:pPr marL="457200" marR="0" indent="-457200">
              <a:lnSpc>
                <a:spcPct val="107000"/>
              </a:lnSpc>
              <a:spcBef>
                <a:spcPts val="0"/>
              </a:spcBef>
              <a:spcAft>
                <a:spcPts val="800"/>
              </a:spcAft>
              <a:buFont typeface="Wingdings" panose="05000000000000000000" pitchFamily="2" charset="2"/>
              <a:buChar char="§"/>
            </a:pPr>
            <a:r>
              <a:rPr lang="en-US" sz="3200" kern="0" dirty="0">
                <a:solidFill>
                  <a:schemeClr val="tx1"/>
                </a:solidFill>
                <a:effectLst/>
                <a:latin typeface="system-ui"/>
                <a:ea typeface="Times New Roman" panose="02020603050405020304" pitchFamily="18" charset="0"/>
                <a:cs typeface="Times New Roman" panose="02020603050405020304" pitchFamily="18" charset="0"/>
              </a:rPr>
              <a:t>Create relevant features:</a:t>
            </a:r>
          </a:p>
          <a:p>
            <a:pPr marL="457200" marR="0" indent="-457200">
              <a:lnSpc>
                <a:spcPct val="107000"/>
              </a:lnSpc>
              <a:spcBef>
                <a:spcPts val="0"/>
              </a:spcBef>
              <a:spcAft>
                <a:spcPts val="800"/>
              </a:spcAft>
              <a:buFont typeface="Courier New" panose="02070309020205020404" pitchFamily="49" charset="0"/>
              <a:buChar char="o"/>
            </a:pPr>
            <a:r>
              <a:rPr lang="en-US" sz="3200" kern="0" dirty="0">
                <a:solidFill>
                  <a:schemeClr val="tx1"/>
                </a:solidFill>
                <a:effectLst/>
                <a:latin typeface="system-ui"/>
                <a:ea typeface="Times New Roman" panose="02020603050405020304" pitchFamily="18" charset="0"/>
                <a:cs typeface="Times New Roman" panose="02020603050405020304" pitchFamily="18" charset="0"/>
              </a:rPr>
              <a:t>Time-based features (month, season, etc.).</a:t>
            </a:r>
          </a:p>
          <a:p>
            <a:pPr marL="457200" marR="0" indent="-457200">
              <a:lnSpc>
                <a:spcPct val="107000"/>
              </a:lnSpc>
              <a:spcBef>
                <a:spcPts val="0"/>
              </a:spcBef>
              <a:spcAft>
                <a:spcPts val="800"/>
              </a:spcAft>
              <a:buFont typeface="Courier New" panose="02070309020205020404" pitchFamily="49" charset="0"/>
              <a:buChar char="o"/>
            </a:pPr>
            <a:r>
              <a:rPr lang="en-US" sz="3200" kern="0" dirty="0">
                <a:solidFill>
                  <a:schemeClr val="tx1"/>
                </a:solidFill>
                <a:effectLst/>
                <a:latin typeface="system-ui"/>
                <a:ea typeface="Times New Roman" panose="02020603050405020304" pitchFamily="18" charset="0"/>
                <a:cs typeface="Times New Roman" panose="02020603050405020304" pitchFamily="18" charset="0"/>
              </a:rPr>
              <a:t>Lag features (previous rainfall data).</a:t>
            </a:r>
          </a:p>
          <a:p>
            <a:pPr marL="457200" marR="0" indent="-457200">
              <a:lnSpc>
                <a:spcPct val="107000"/>
              </a:lnSpc>
              <a:spcBef>
                <a:spcPts val="0"/>
              </a:spcBef>
              <a:spcAft>
                <a:spcPts val="800"/>
              </a:spcAft>
              <a:buFont typeface="Courier New" panose="02070309020205020404" pitchFamily="49" charset="0"/>
              <a:buChar char="o"/>
            </a:pPr>
            <a:r>
              <a:rPr lang="en-US" sz="3200" kern="0" dirty="0">
                <a:solidFill>
                  <a:schemeClr val="tx1"/>
                </a:solidFill>
                <a:effectLst/>
                <a:latin typeface="system-ui"/>
                <a:ea typeface="Times New Roman" panose="02020603050405020304" pitchFamily="18" charset="0"/>
                <a:cs typeface="Times New Roman" panose="02020603050405020304" pitchFamily="18" charset="0"/>
              </a:rPr>
              <a:t>Soil moisture levels or crop types if available.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D44B9658-CEB4-4B6E-AE63-8165335332F4}"/>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E05A717-8407-F82C-1A1E-1DE7F37D03A2}"/>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85769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E14BF4-E8FA-F406-5E24-B58D29152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3D3FC-057F-EBA7-7746-54D9AB4384A8}"/>
              </a:ext>
            </a:extLst>
          </p:cNvPr>
          <p:cNvSpPr>
            <a:spLocks noGrp="1"/>
          </p:cNvSpPr>
          <p:nvPr>
            <p:ph type="ctrTitle"/>
          </p:nvPr>
        </p:nvSpPr>
        <p:spPr>
          <a:xfrm>
            <a:off x="739883" y="1182973"/>
            <a:ext cx="10712234" cy="1116766"/>
          </a:xfrm>
        </p:spPr>
        <p:txBody>
          <a:bodyPr>
            <a:noAutofit/>
          </a:bodyPr>
          <a:lstStyle/>
          <a:p>
            <a:pPr algn="ctr"/>
            <a:r>
              <a:rPr lang="en-US" sz="4400" b="1" kern="0" dirty="0">
                <a:solidFill>
                  <a:schemeClr val="tx1"/>
                </a:solidFill>
                <a:latin typeface="system-ui"/>
                <a:ea typeface="Times New Roman" panose="02020603050405020304" pitchFamily="18" charset="0"/>
                <a:cs typeface="Times New Roman" panose="02020603050405020304" pitchFamily="18" charset="0"/>
              </a:rPr>
              <a:t>S</a:t>
            </a:r>
            <a:r>
              <a:rPr lang="en-US" sz="4400" b="1" kern="0" dirty="0">
                <a:solidFill>
                  <a:schemeClr val="tx1"/>
                </a:solidFill>
                <a:effectLst/>
                <a:latin typeface="system-ui"/>
                <a:ea typeface="Times New Roman" panose="02020603050405020304" pitchFamily="18" charset="0"/>
                <a:cs typeface="Times New Roman" panose="02020603050405020304" pitchFamily="18" charset="0"/>
              </a:rPr>
              <a:t>election of Models</a:t>
            </a:r>
            <a:br>
              <a:rPr lang="en-NG" sz="3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NG" sz="4400" dirty="0"/>
          </a:p>
        </p:txBody>
      </p:sp>
      <p:sp>
        <p:nvSpPr>
          <p:cNvPr id="3" name="Subtitle 2">
            <a:extLst>
              <a:ext uri="{FF2B5EF4-FFF2-40B4-BE49-F238E27FC236}">
                <a16:creationId xmlns:a16="http://schemas.microsoft.com/office/drawing/2014/main" id="{3C7CA5C1-6125-56D6-14D1-B5A59F34F0D4}"/>
              </a:ext>
            </a:extLst>
          </p:cNvPr>
          <p:cNvSpPr>
            <a:spLocks noGrp="1"/>
          </p:cNvSpPr>
          <p:nvPr>
            <p:ph type="subTitle" idx="1"/>
          </p:nvPr>
        </p:nvSpPr>
        <p:spPr>
          <a:xfrm>
            <a:off x="739883" y="1953719"/>
            <a:ext cx="10712234" cy="4474563"/>
          </a:xfrm>
          <a:noFill/>
          <a:ln>
            <a:noFill/>
          </a:ln>
        </p:spPr>
        <p:txBody>
          <a:bodyPr>
            <a:normAutofit fontScale="92500"/>
          </a:bodyPr>
          <a:lstStyle/>
          <a:p>
            <a:pPr marR="0" lvl="0"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Step 6: Model Selection</a:t>
            </a:r>
          </a:p>
          <a:p>
            <a:pPr marR="0" lvl="0"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In most case when predicting rainfall (a time series or regression problem), the models you can use include:</a:t>
            </a:r>
          </a:p>
          <a:p>
            <a:pPr marR="0" lvl="0"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o	Time Series Models: ARIMA, LSTM (Long Short-Term Memory) networks.</a:t>
            </a:r>
          </a:p>
          <a:p>
            <a:pPr marR="0" lvl="0"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o	Regression Models: Random Forest Regressor, Gradient Boosting, Linear Regression.</a:t>
            </a:r>
          </a:p>
          <a:p>
            <a:pPr marR="0" lvl="0"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o	Hybrid Models: Combine time series models with ML regressors.</a:t>
            </a:r>
          </a:p>
          <a:p>
            <a:pPr marL="465138" indent="-465138" algn="just">
              <a:lnSpc>
                <a:spcPct val="107000"/>
              </a:lnSpc>
              <a:spcBef>
                <a:spcPts val="0"/>
              </a:spcBef>
              <a:spcAft>
                <a:spcPts val="800"/>
              </a:spcAft>
              <a:buSzPts val="1000"/>
              <a:tabLst>
                <a:tab pos="457200" algn="l"/>
              </a:tabLst>
            </a:pPr>
            <a:r>
              <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o	Classification Models: Logistic regression, XGB classifier and Support    Vector Classifier (SVC).</a:t>
            </a:r>
          </a:p>
          <a:p>
            <a:pPr marR="0" lvl="0" algn="just">
              <a:lnSpc>
                <a:spcPct val="107000"/>
              </a:lnSpc>
              <a:spcBef>
                <a:spcPts val="0"/>
              </a:spcBef>
              <a:spcAft>
                <a:spcPts val="800"/>
              </a:spcAft>
              <a:buSzPts val="1000"/>
              <a:tabLst>
                <a:tab pos="457200" algn="l"/>
              </a:tabLst>
            </a:pPr>
            <a:endPar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R="0" lvl="0" algn="just">
              <a:lnSpc>
                <a:spcPct val="107000"/>
              </a:lnSpc>
              <a:spcBef>
                <a:spcPts val="0"/>
              </a:spcBef>
              <a:spcAft>
                <a:spcPts val="800"/>
              </a:spcAft>
              <a:buSzPts val="1000"/>
              <a:tabLst>
                <a:tab pos="457200" algn="l"/>
              </a:tabLst>
            </a:pPr>
            <a:endParaRPr lang="en-US" sz="26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NG" sz="3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18550EB1-BB05-2BAF-4C92-D6751896FE57}"/>
              </a:ext>
            </a:extLst>
          </p:cNvPr>
          <p:cNvSpPr/>
          <p:nvPr/>
        </p:nvSpPr>
        <p:spPr>
          <a:xfrm>
            <a:off x="0" y="0"/>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9712E4DC-BF35-7811-7261-553D8135B730}"/>
              </a:ext>
            </a:extLst>
          </p:cNvPr>
          <p:cNvSpPr/>
          <p:nvPr/>
        </p:nvSpPr>
        <p:spPr>
          <a:xfrm>
            <a:off x="0" y="6428282"/>
            <a:ext cx="12192000" cy="554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765922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471</TotalTime>
  <Words>1353</Words>
  <Application>Microsoft Office PowerPoint</Application>
  <PresentationFormat>Widescreen</PresentationFormat>
  <Paragraphs>98</Paragraphs>
  <Slides>18</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Aptos Display</vt:lpstr>
      <vt:lpstr>Arial</vt:lpstr>
      <vt:lpstr>Calibri</vt:lpstr>
      <vt:lpstr>Corbel</vt:lpstr>
      <vt:lpstr>Courier New</vt:lpstr>
      <vt:lpstr>Segoe UI</vt:lpstr>
      <vt:lpstr>Symbol</vt:lpstr>
      <vt:lpstr>system-ui</vt:lpstr>
      <vt:lpstr>Times New Roman</vt:lpstr>
      <vt:lpstr>Wingdings</vt:lpstr>
      <vt:lpstr>Wingdings 2</vt:lpstr>
      <vt:lpstr>Frame</vt:lpstr>
      <vt:lpstr>Rain Prediction in Agriculture Systems using Machine Learning </vt:lpstr>
      <vt:lpstr>Objectives of this project </vt:lpstr>
      <vt:lpstr>Benefits of Rain prediction in Agriculture </vt:lpstr>
      <vt:lpstr>Why use the Machine Learning Approach </vt:lpstr>
      <vt:lpstr>Step-by-Step Approach to the Project </vt:lpstr>
      <vt:lpstr>Data Preprocessing </vt:lpstr>
      <vt:lpstr>Exploratory Data Analysis (EDA) </vt:lpstr>
      <vt:lpstr>Feature Engineering </vt:lpstr>
      <vt:lpstr>Selection of Models </vt:lpstr>
      <vt:lpstr>Model Training </vt:lpstr>
      <vt:lpstr>Model Evaluation </vt:lpstr>
      <vt:lpstr>Interpreting the Results </vt:lpstr>
      <vt:lpstr>Use cases of Rainfall prediction in Agricultural Systems </vt:lpstr>
      <vt:lpstr>PowerPoint Presentation</vt:lpstr>
      <vt:lpstr>Framing Problems with Machine Learning Models </vt:lpstr>
      <vt:lpstr>PowerPoint Presentation</vt:lpstr>
      <vt:lpstr>1.  Books: I. “Deep Learning for Time Series Forecasting” by Jason Brownlee. II. "Python Machine Learning" by Sebastian Raschka (covers model evaluation techniques). III. “Machine Learning Concepts and Models”      by Géron, A. (2019). Hands-On Machine Learning with Scikit-Learn, Keras, and    TensorFlow. O'Reilly Media.  IV. “Algorithms for hyper-parameter optimization. Advances in neural information processing systems, 24”. Bergstra, J., Bardenet, R., Bengio, Y., &amp; Kégl, B. (2011).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Serenicity World</dc:creator>
  <cp:lastModifiedBy>Serenicity World</cp:lastModifiedBy>
  <cp:revision>2</cp:revision>
  <dcterms:created xsi:type="dcterms:W3CDTF">2024-10-22T23:40:20Z</dcterms:created>
  <dcterms:modified xsi:type="dcterms:W3CDTF">2024-10-23T07:31:35Z</dcterms:modified>
</cp:coreProperties>
</file>