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6" d="100"/>
          <a:sy n="66"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21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520683" y="1632942"/>
            <a:ext cx="8391823" cy="2599611"/>
          </a:xfrm>
          <a:prstGeom prst="rect">
            <a:avLst/>
          </a:prstGeom>
          <a:noFill/>
          <a:ln/>
        </p:spPr>
        <p:txBody>
          <a:bodyPr wrap="square" rtlCol="0" anchor="t"/>
          <a:lstStyle/>
          <a:p>
            <a:pPr marL="0" indent="0">
              <a:lnSpc>
                <a:spcPts val="6823"/>
              </a:lnSpc>
              <a:buNone/>
            </a:pPr>
            <a:r>
              <a:rPr lang="en-US" sz="5249" b="1" dirty="0">
                <a:solidFill>
                  <a:srgbClr val="FF726D"/>
                </a:solidFill>
                <a:latin typeface="Inconsolata" pitchFamily="34" charset="0"/>
                <a:ea typeface="Inconsolata" pitchFamily="34" charset="-122"/>
                <a:cs typeface="Inconsolata" pitchFamily="34" charset="-120"/>
              </a:rPr>
              <a:t>Maximizing Your Data Analysis with </a:t>
            </a:r>
            <a:r>
              <a:rPr lang="en-US" sz="5249" b="1" dirty="0">
                <a:solidFill>
                  <a:schemeClr val="accent2">
                    <a:lumMod val="75000"/>
                  </a:schemeClr>
                </a:solidFill>
                <a:latin typeface="Inconsolata" pitchFamily="34" charset="0"/>
                <a:ea typeface="Inconsolata" pitchFamily="34" charset="-122"/>
                <a:cs typeface="Inconsolata" pitchFamily="34" charset="-120"/>
              </a:rPr>
              <a:t>JASP</a:t>
            </a:r>
            <a:r>
              <a:rPr lang="en-US" sz="5249" b="1" dirty="0">
                <a:solidFill>
                  <a:srgbClr val="FF726D"/>
                </a:solidFill>
                <a:latin typeface="Inconsolata" pitchFamily="34" charset="0"/>
                <a:ea typeface="Inconsolata" pitchFamily="34" charset="-122"/>
                <a:cs typeface="Inconsolata" pitchFamily="34" charset="-120"/>
              </a:rPr>
              <a:t> and/or </a:t>
            </a:r>
            <a:r>
              <a:rPr lang="en-US" sz="5249" b="1" dirty="0">
                <a:solidFill>
                  <a:schemeClr val="accent2">
                    <a:lumMod val="75000"/>
                  </a:schemeClr>
                </a:solidFill>
                <a:latin typeface="Inconsolata" pitchFamily="34" charset="0"/>
                <a:ea typeface="Inconsolata" pitchFamily="34" charset="-122"/>
                <a:cs typeface="Inconsolata" pitchFamily="34" charset="-120"/>
              </a:rPr>
              <a:t>Jamovi</a:t>
            </a:r>
            <a:endParaRPr lang="en-US" sz="5249" dirty="0">
              <a:solidFill>
                <a:schemeClr val="accent2">
                  <a:lumMod val="75000"/>
                </a:schemeClr>
              </a:solidFill>
            </a:endParaRPr>
          </a:p>
        </p:txBody>
      </p:sp>
      <p:sp>
        <p:nvSpPr>
          <p:cNvPr id="5" name="Text 3"/>
          <p:cNvSpPr/>
          <p:nvPr/>
        </p:nvSpPr>
        <p:spPr>
          <a:xfrm>
            <a:off x="833199" y="4781550"/>
            <a:ext cx="7477601" cy="1599248"/>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Unlock your statistical analysis skills with JASP and Jamovi. I'll introduce these powerful tools and demonstrate how to use them for effective data analysis. Compare them to Excel and RStudio to see how they stand out.</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3277314"/>
            <a:ext cx="11277600" cy="722114"/>
          </a:xfrm>
          <a:prstGeom prst="rect">
            <a:avLst/>
          </a:prstGeom>
          <a:noFill/>
          <a:ln/>
        </p:spPr>
        <p:txBody>
          <a:bodyPr wrap="non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Insights into RawGraphs and SAS OnDemand</a:t>
            </a:r>
            <a:endParaRPr lang="en-US" sz="4374" dirty="0"/>
          </a:p>
        </p:txBody>
      </p:sp>
      <p:sp>
        <p:nvSpPr>
          <p:cNvPr id="5" name="Shape 3"/>
          <p:cNvSpPr/>
          <p:nvPr/>
        </p:nvSpPr>
        <p:spPr>
          <a:xfrm>
            <a:off x="833199" y="4485442"/>
            <a:ext cx="499943" cy="499943"/>
          </a:xfrm>
          <a:prstGeom prst="roundRect">
            <a:avLst>
              <a:gd name="adj" fmla="val 13333"/>
            </a:avLst>
          </a:prstGeom>
          <a:solidFill>
            <a:srgbClr val="312140"/>
          </a:solidFill>
          <a:ln/>
        </p:spPr>
      </p:sp>
      <p:sp>
        <p:nvSpPr>
          <p:cNvPr id="6" name="Text 4"/>
          <p:cNvSpPr/>
          <p:nvPr/>
        </p:nvSpPr>
        <p:spPr>
          <a:xfrm>
            <a:off x="999292" y="4518779"/>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7" name="Text 5"/>
          <p:cNvSpPr/>
          <p:nvPr/>
        </p:nvSpPr>
        <p:spPr>
          <a:xfrm>
            <a:off x="1555313" y="4554855"/>
            <a:ext cx="2331720"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Advanced Features</a:t>
            </a:r>
            <a:endParaRPr lang="en-US" sz="2187" dirty="0"/>
          </a:p>
        </p:txBody>
      </p:sp>
      <p:sp>
        <p:nvSpPr>
          <p:cNvPr id="8" name="Text 6"/>
          <p:cNvSpPr/>
          <p:nvPr/>
        </p:nvSpPr>
        <p:spPr>
          <a:xfrm>
            <a:off x="1555313" y="5138023"/>
            <a:ext cx="3451146" cy="1999059"/>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Learn how to navigate and use RawGraphs and SAS OnDemand's advanced features and techniques in data analysis and data visualization.</a:t>
            </a:r>
            <a:endParaRPr lang="en-US" sz="1750" dirty="0"/>
          </a:p>
        </p:txBody>
      </p:sp>
      <p:sp>
        <p:nvSpPr>
          <p:cNvPr id="9" name="Shape 7"/>
          <p:cNvSpPr/>
          <p:nvPr/>
        </p:nvSpPr>
        <p:spPr>
          <a:xfrm>
            <a:off x="5228630" y="4485442"/>
            <a:ext cx="499943" cy="499943"/>
          </a:xfrm>
          <a:prstGeom prst="roundRect">
            <a:avLst>
              <a:gd name="adj" fmla="val 13333"/>
            </a:avLst>
          </a:prstGeom>
          <a:solidFill>
            <a:srgbClr val="312140"/>
          </a:solidFill>
          <a:ln/>
        </p:spPr>
      </p:sp>
      <p:sp>
        <p:nvSpPr>
          <p:cNvPr id="10" name="Text 8"/>
          <p:cNvSpPr/>
          <p:nvPr/>
        </p:nvSpPr>
        <p:spPr>
          <a:xfrm>
            <a:off x="5394722" y="4518779"/>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1" name="Text 9"/>
          <p:cNvSpPr/>
          <p:nvPr/>
        </p:nvSpPr>
        <p:spPr>
          <a:xfrm>
            <a:off x="5950744" y="4554855"/>
            <a:ext cx="3429000"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Explore the Possibilities</a:t>
            </a:r>
            <a:endParaRPr lang="en-US" sz="2187" dirty="0"/>
          </a:p>
        </p:txBody>
      </p:sp>
      <p:sp>
        <p:nvSpPr>
          <p:cNvPr id="12" name="Text 10"/>
          <p:cNvSpPr/>
          <p:nvPr/>
        </p:nvSpPr>
        <p:spPr>
          <a:xfrm>
            <a:off x="5950744" y="5138023"/>
            <a:ext cx="3451146" cy="1999059"/>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Explore the endless possibilities of data visualization techniques, from simple to advanced, for an effective data visualization impact.</a:t>
            </a:r>
            <a:endParaRPr lang="en-US" sz="1750" dirty="0"/>
          </a:p>
        </p:txBody>
      </p:sp>
      <p:sp>
        <p:nvSpPr>
          <p:cNvPr id="13" name="Shape 11"/>
          <p:cNvSpPr/>
          <p:nvPr/>
        </p:nvSpPr>
        <p:spPr>
          <a:xfrm>
            <a:off x="9624060" y="4485442"/>
            <a:ext cx="499943" cy="499943"/>
          </a:xfrm>
          <a:prstGeom prst="roundRect">
            <a:avLst>
              <a:gd name="adj" fmla="val 13333"/>
            </a:avLst>
          </a:prstGeom>
          <a:solidFill>
            <a:srgbClr val="312140"/>
          </a:solidFill>
          <a:ln/>
        </p:spPr>
      </p:sp>
      <p:sp>
        <p:nvSpPr>
          <p:cNvPr id="14" name="Text 12"/>
          <p:cNvSpPr/>
          <p:nvPr/>
        </p:nvSpPr>
        <p:spPr>
          <a:xfrm>
            <a:off x="9790152" y="4518779"/>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5" name="Text 13"/>
          <p:cNvSpPr/>
          <p:nvPr/>
        </p:nvSpPr>
        <p:spPr>
          <a:xfrm>
            <a:off x="10346174" y="4554855"/>
            <a:ext cx="3291840"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Differentiating Features</a:t>
            </a:r>
            <a:endParaRPr lang="en-US" sz="2187" dirty="0"/>
          </a:p>
        </p:txBody>
      </p:sp>
      <p:sp>
        <p:nvSpPr>
          <p:cNvPr id="16" name="Text 14"/>
          <p:cNvSpPr/>
          <p:nvPr/>
        </p:nvSpPr>
        <p:spPr>
          <a:xfrm>
            <a:off x="10346174" y="5138023"/>
            <a:ext cx="3451146" cy="1999059"/>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Finally, we will compare these tools with others, including their differentiating features to gain a better understanding of their strengths and weaknesses.</a:t>
            </a:r>
            <a:endParaRPr lang="en-US" sz="1750" dirty="0"/>
          </a:p>
        </p:txBody>
      </p:sp>
      <p:pic>
        <p:nvPicPr>
          <p:cNvPr id="17" name="Image 0" descr="preencoded.png"/>
          <p:cNvPicPr>
            <a:picLocks noChangeAspect="1"/>
          </p:cNvPicPr>
          <p:nvPr/>
        </p:nvPicPr>
        <p:blipFill>
          <a:blip r:embed="rId3"/>
          <a:stretch>
            <a:fillRect/>
          </a:stretch>
        </p:blipFill>
        <p:spPr>
          <a:xfrm>
            <a:off x="0" y="0"/>
            <a:ext cx="14630400" cy="21849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611029"/>
            <a:ext cx="12964001" cy="1444228"/>
          </a:xfrm>
          <a:prstGeom prst="rect">
            <a:avLst/>
          </a:prstGeom>
          <a:noFill/>
          <a:ln/>
        </p:spPr>
        <p:txBody>
          <a:bodyPr wrap="squar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Improving Your Analysis Skills with BlueSky and Exploratory</a:t>
            </a:r>
            <a:endParaRPr lang="en-US" sz="4374" dirty="0"/>
          </a:p>
        </p:txBody>
      </p:sp>
      <p:sp>
        <p:nvSpPr>
          <p:cNvPr id="5" name="Shape 3"/>
          <p:cNvSpPr/>
          <p:nvPr/>
        </p:nvSpPr>
        <p:spPr>
          <a:xfrm>
            <a:off x="833199" y="4771192"/>
            <a:ext cx="12964001" cy="15240"/>
          </a:xfrm>
          <a:prstGeom prst="rect">
            <a:avLst/>
          </a:prstGeom>
          <a:solidFill>
            <a:srgbClr val="FF6680"/>
          </a:solidFill>
          <a:ln/>
        </p:spPr>
      </p:sp>
      <p:sp>
        <p:nvSpPr>
          <p:cNvPr id="6" name="Shape 4"/>
          <p:cNvSpPr/>
          <p:nvPr/>
        </p:nvSpPr>
        <p:spPr>
          <a:xfrm>
            <a:off x="4010978" y="4771192"/>
            <a:ext cx="15240" cy="777597"/>
          </a:xfrm>
          <a:prstGeom prst="rect">
            <a:avLst/>
          </a:prstGeom>
          <a:solidFill>
            <a:srgbClr val="FF6680"/>
          </a:solidFill>
          <a:ln/>
        </p:spPr>
      </p:sp>
      <p:sp>
        <p:nvSpPr>
          <p:cNvPr id="7" name="Shape 5"/>
          <p:cNvSpPr/>
          <p:nvPr/>
        </p:nvSpPr>
        <p:spPr>
          <a:xfrm>
            <a:off x="3768685" y="4521279"/>
            <a:ext cx="499943" cy="499943"/>
          </a:xfrm>
          <a:prstGeom prst="roundRect">
            <a:avLst>
              <a:gd name="adj" fmla="val 13333"/>
            </a:avLst>
          </a:prstGeom>
          <a:solidFill>
            <a:srgbClr val="312140"/>
          </a:solidFill>
          <a:ln/>
        </p:spPr>
      </p:sp>
      <p:sp>
        <p:nvSpPr>
          <p:cNvPr id="8" name="Text 6"/>
          <p:cNvSpPr/>
          <p:nvPr/>
        </p:nvSpPr>
        <p:spPr>
          <a:xfrm>
            <a:off x="3934777" y="4554617"/>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9" name="Text 7"/>
          <p:cNvSpPr/>
          <p:nvPr/>
        </p:nvSpPr>
        <p:spPr>
          <a:xfrm>
            <a:off x="1055370" y="5771078"/>
            <a:ext cx="5926574" cy="721995"/>
          </a:xfrm>
          <a:prstGeom prst="rect">
            <a:avLst/>
          </a:prstGeom>
          <a:noFill/>
          <a:ln/>
        </p:spPr>
        <p:txBody>
          <a:bodyPr wrap="square" rtlCol="0" anchor="t"/>
          <a:lstStyle/>
          <a:p>
            <a:pPr marL="0" indent="0" algn="ctr">
              <a:lnSpc>
                <a:spcPts val="2843"/>
              </a:lnSpc>
              <a:buNone/>
            </a:pPr>
            <a:r>
              <a:rPr lang="en-US" sz="2187" b="1" dirty="0">
                <a:solidFill>
                  <a:srgbClr val="FF726D"/>
                </a:solidFill>
                <a:latin typeface="Inconsolata" pitchFamily="34" charset="0"/>
                <a:ea typeface="Inconsolata" pitchFamily="34" charset="-122"/>
                <a:cs typeface="Inconsolata" pitchFamily="34" charset="-120"/>
              </a:rPr>
              <a:t>Understanding the Role of BlueSky and Exploratory</a:t>
            </a:r>
            <a:endParaRPr lang="en-US" sz="2187" dirty="0"/>
          </a:p>
        </p:txBody>
      </p:sp>
      <p:sp>
        <p:nvSpPr>
          <p:cNvPr id="10" name="Text 8"/>
          <p:cNvSpPr/>
          <p:nvPr/>
        </p:nvSpPr>
        <p:spPr>
          <a:xfrm>
            <a:off x="1055370" y="6715244"/>
            <a:ext cx="5926574" cy="1199436"/>
          </a:xfrm>
          <a:prstGeom prst="rect">
            <a:avLst/>
          </a:prstGeom>
          <a:noFill/>
          <a:ln/>
        </p:spPr>
        <p:txBody>
          <a:bodyPr wrap="square" rtlCol="0" anchor="t"/>
          <a:lstStyle/>
          <a:p>
            <a:pPr marL="0" indent="0" algn="ctr">
              <a:lnSpc>
                <a:spcPts val="3149"/>
              </a:lnSpc>
              <a:buNone/>
            </a:pPr>
            <a:r>
              <a:rPr lang="en-US" sz="1750" dirty="0">
                <a:solidFill>
                  <a:srgbClr val="DAD1E6"/>
                </a:solidFill>
                <a:latin typeface="Fira Sans" pitchFamily="34" charset="0"/>
                <a:ea typeface="Fira Sans" pitchFamily="34" charset="-122"/>
                <a:cs typeface="Fira Sans" pitchFamily="34" charset="-120"/>
              </a:rPr>
              <a:t>In this section, we will look deeper into BlueSky and Exploratory and understand how to best use them in your data analysis.</a:t>
            </a:r>
            <a:endParaRPr lang="en-US" sz="1750" dirty="0"/>
          </a:p>
        </p:txBody>
      </p:sp>
      <p:sp>
        <p:nvSpPr>
          <p:cNvPr id="11" name="Shape 9"/>
          <p:cNvSpPr/>
          <p:nvPr/>
        </p:nvSpPr>
        <p:spPr>
          <a:xfrm>
            <a:off x="7307461" y="3993594"/>
            <a:ext cx="15240" cy="777597"/>
          </a:xfrm>
          <a:prstGeom prst="rect">
            <a:avLst/>
          </a:prstGeom>
          <a:solidFill>
            <a:srgbClr val="FF6680"/>
          </a:solidFill>
          <a:ln/>
        </p:spPr>
      </p:sp>
      <p:sp>
        <p:nvSpPr>
          <p:cNvPr id="12" name="Shape 10"/>
          <p:cNvSpPr/>
          <p:nvPr/>
        </p:nvSpPr>
        <p:spPr>
          <a:xfrm>
            <a:off x="7065169" y="4521279"/>
            <a:ext cx="499943" cy="499943"/>
          </a:xfrm>
          <a:prstGeom prst="roundRect">
            <a:avLst>
              <a:gd name="adj" fmla="val 13333"/>
            </a:avLst>
          </a:prstGeom>
          <a:solidFill>
            <a:srgbClr val="312140"/>
          </a:solidFill>
          <a:ln/>
        </p:spPr>
      </p:sp>
      <p:sp>
        <p:nvSpPr>
          <p:cNvPr id="13" name="Text 11"/>
          <p:cNvSpPr/>
          <p:nvPr/>
        </p:nvSpPr>
        <p:spPr>
          <a:xfrm>
            <a:off x="7231261" y="4554617"/>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4" name="Text 12"/>
          <p:cNvSpPr/>
          <p:nvPr/>
        </p:nvSpPr>
        <p:spPr>
          <a:xfrm>
            <a:off x="6204109" y="2388513"/>
            <a:ext cx="2221944" cy="360998"/>
          </a:xfrm>
          <a:prstGeom prst="rect">
            <a:avLst/>
          </a:prstGeom>
          <a:noFill/>
          <a:ln/>
        </p:spPr>
        <p:txBody>
          <a:bodyPr wrap="none" rtlCol="0" anchor="t"/>
          <a:lstStyle/>
          <a:p>
            <a:pPr marL="0" indent="0" algn="ctr">
              <a:lnSpc>
                <a:spcPts val="2843"/>
              </a:lnSpc>
              <a:buNone/>
            </a:pPr>
            <a:r>
              <a:rPr lang="en-US" sz="2187" b="1" dirty="0">
                <a:solidFill>
                  <a:srgbClr val="FF726D"/>
                </a:solidFill>
                <a:latin typeface="Inconsolata" pitchFamily="34" charset="0"/>
                <a:ea typeface="Inconsolata" pitchFamily="34" charset="-122"/>
                <a:cs typeface="Inconsolata" pitchFamily="34" charset="-120"/>
              </a:rPr>
              <a:t>Hands-on Session</a:t>
            </a:r>
            <a:endParaRPr lang="en-US" sz="2187" dirty="0"/>
          </a:p>
        </p:txBody>
      </p:sp>
      <p:sp>
        <p:nvSpPr>
          <p:cNvPr id="15" name="Text 13"/>
          <p:cNvSpPr/>
          <p:nvPr/>
        </p:nvSpPr>
        <p:spPr>
          <a:xfrm>
            <a:off x="4351853" y="2971681"/>
            <a:ext cx="5926574" cy="799624"/>
          </a:xfrm>
          <a:prstGeom prst="rect">
            <a:avLst/>
          </a:prstGeom>
          <a:noFill/>
          <a:ln/>
        </p:spPr>
        <p:txBody>
          <a:bodyPr wrap="square" rtlCol="0" anchor="t"/>
          <a:lstStyle/>
          <a:p>
            <a:pPr marL="0" indent="0" algn="ctr">
              <a:lnSpc>
                <a:spcPts val="3149"/>
              </a:lnSpc>
              <a:buNone/>
            </a:pPr>
            <a:r>
              <a:rPr lang="en-US" sz="1750" dirty="0">
                <a:solidFill>
                  <a:srgbClr val="DAD1E6"/>
                </a:solidFill>
                <a:latin typeface="Fira Sans" pitchFamily="34" charset="0"/>
                <a:ea typeface="Fira Sans" pitchFamily="34" charset="-122"/>
                <a:cs typeface="Fira Sans" pitchFamily="34" charset="-120"/>
              </a:rPr>
              <a:t>In this hands-on session, you will learn how to use these two tools effectively for a better analysis result.</a:t>
            </a:r>
            <a:endParaRPr lang="en-US" sz="1750" dirty="0"/>
          </a:p>
        </p:txBody>
      </p:sp>
      <p:sp>
        <p:nvSpPr>
          <p:cNvPr id="16" name="Shape 14"/>
          <p:cNvSpPr/>
          <p:nvPr/>
        </p:nvSpPr>
        <p:spPr>
          <a:xfrm>
            <a:off x="10604063" y="4771192"/>
            <a:ext cx="15240" cy="777597"/>
          </a:xfrm>
          <a:prstGeom prst="rect">
            <a:avLst/>
          </a:prstGeom>
          <a:solidFill>
            <a:srgbClr val="FF6680"/>
          </a:solidFill>
          <a:ln/>
        </p:spPr>
      </p:sp>
      <p:sp>
        <p:nvSpPr>
          <p:cNvPr id="17" name="Shape 15"/>
          <p:cNvSpPr/>
          <p:nvPr/>
        </p:nvSpPr>
        <p:spPr>
          <a:xfrm>
            <a:off x="10361771" y="4521279"/>
            <a:ext cx="499943" cy="499943"/>
          </a:xfrm>
          <a:prstGeom prst="roundRect">
            <a:avLst>
              <a:gd name="adj" fmla="val 13333"/>
            </a:avLst>
          </a:prstGeom>
          <a:solidFill>
            <a:srgbClr val="312140"/>
          </a:solidFill>
          <a:ln/>
        </p:spPr>
      </p:sp>
      <p:sp>
        <p:nvSpPr>
          <p:cNvPr id="18" name="Text 16"/>
          <p:cNvSpPr/>
          <p:nvPr/>
        </p:nvSpPr>
        <p:spPr>
          <a:xfrm>
            <a:off x="10527863" y="4554617"/>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9" name="Text 17"/>
          <p:cNvSpPr/>
          <p:nvPr/>
        </p:nvSpPr>
        <p:spPr>
          <a:xfrm>
            <a:off x="9240083" y="5771078"/>
            <a:ext cx="2743200" cy="360998"/>
          </a:xfrm>
          <a:prstGeom prst="rect">
            <a:avLst/>
          </a:prstGeom>
          <a:noFill/>
          <a:ln/>
        </p:spPr>
        <p:txBody>
          <a:bodyPr wrap="none" rtlCol="0" anchor="t"/>
          <a:lstStyle/>
          <a:p>
            <a:pPr marL="0" indent="0" algn="ctr">
              <a:lnSpc>
                <a:spcPts val="2843"/>
              </a:lnSpc>
              <a:buNone/>
            </a:pPr>
            <a:r>
              <a:rPr lang="en-US" sz="2187" b="1" dirty="0">
                <a:solidFill>
                  <a:srgbClr val="FF726D"/>
                </a:solidFill>
                <a:latin typeface="Inconsolata" pitchFamily="34" charset="0"/>
                <a:ea typeface="Inconsolata" pitchFamily="34" charset="-122"/>
                <a:cs typeface="Inconsolata" pitchFamily="34" charset="-120"/>
              </a:rPr>
              <a:t>Compare and Contrast</a:t>
            </a:r>
            <a:endParaRPr lang="en-US" sz="2187" dirty="0"/>
          </a:p>
        </p:txBody>
      </p:sp>
      <p:sp>
        <p:nvSpPr>
          <p:cNvPr id="20" name="Text 18"/>
          <p:cNvSpPr/>
          <p:nvPr/>
        </p:nvSpPr>
        <p:spPr>
          <a:xfrm>
            <a:off x="7648456" y="6354247"/>
            <a:ext cx="5926574" cy="799624"/>
          </a:xfrm>
          <a:prstGeom prst="rect">
            <a:avLst/>
          </a:prstGeom>
          <a:noFill/>
          <a:ln/>
        </p:spPr>
        <p:txBody>
          <a:bodyPr wrap="square" rtlCol="0" anchor="t"/>
          <a:lstStyle/>
          <a:p>
            <a:pPr marL="0" indent="0" algn="ctr">
              <a:lnSpc>
                <a:spcPts val="3149"/>
              </a:lnSpc>
              <a:buNone/>
            </a:pPr>
            <a:r>
              <a:rPr lang="en-US" sz="1750" dirty="0">
                <a:solidFill>
                  <a:srgbClr val="DAD1E6"/>
                </a:solidFill>
                <a:latin typeface="Fira Sans" pitchFamily="34" charset="0"/>
                <a:ea typeface="Fira Sans" pitchFamily="34" charset="-122"/>
                <a:cs typeface="Fira Sans" pitchFamily="34" charset="-120"/>
              </a:rPr>
              <a:t>We will compare BlueSky and Exploratory with other competitors for a well-rounded analysis.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1690449"/>
            <a:ext cx="12964001" cy="1444228"/>
          </a:xfrm>
          <a:prstGeom prst="rect">
            <a:avLst/>
          </a:prstGeom>
          <a:noFill/>
          <a:ln/>
        </p:spPr>
        <p:txBody>
          <a:bodyPr wrap="squar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Exploring RawGraphs and SAS OnDemand for Advanced Visualization</a:t>
            </a:r>
            <a:endParaRPr lang="en-US" sz="4374" dirty="0"/>
          </a:p>
        </p:txBody>
      </p:sp>
      <p:sp>
        <p:nvSpPr>
          <p:cNvPr id="5" name="Text 3"/>
          <p:cNvSpPr/>
          <p:nvPr/>
        </p:nvSpPr>
        <p:spPr>
          <a:xfrm>
            <a:off x="833199" y="3801189"/>
            <a:ext cx="2221944"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RawGraphs</a:t>
            </a:r>
            <a:endParaRPr lang="en-US" sz="2187" dirty="0"/>
          </a:p>
        </p:txBody>
      </p:sp>
      <p:sp>
        <p:nvSpPr>
          <p:cNvPr id="6" name="Text 4"/>
          <p:cNvSpPr/>
          <p:nvPr/>
        </p:nvSpPr>
        <p:spPr>
          <a:xfrm>
            <a:off x="833199" y="4495443"/>
            <a:ext cx="6211014" cy="799624"/>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Get introduced to the basics of RawGraphs and learn about its advanced data visualization features.</a:t>
            </a:r>
            <a:endParaRPr lang="en-US" sz="1750" dirty="0"/>
          </a:p>
        </p:txBody>
      </p:sp>
      <p:sp>
        <p:nvSpPr>
          <p:cNvPr id="7" name="Text 5"/>
          <p:cNvSpPr/>
          <p:nvPr/>
        </p:nvSpPr>
        <p:spPr>
          <a:xfrm>
            <a:off x="7593806" y="3801189"/>
            <a:ext cx="2221944"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SAS OnDemand</a:t>
            </a:r>
            <a:endParaRPr lang="en-US" sz="2187" dirty="0"/>
          </a:p>
        </p:txBody>
      </p:sp>
      <p:sp>
        <p:nvSpPr>
          <p:cNvPr id="8" name="Text 6"/>
          <p:cNvSpPr/>
          <p:nvPr/>
        </p:nvSpPr>
        <p:spPr>
          <a:xfrm>
            <a:off x="7593806" y="4495443"/>
            <a:ext cx="6211014" cy="799624"/>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Explore the vast potential of SAS OnDemand, including its capabilities for advanced data analysis and visualization.</a:t>
            </a:r>
            <a:endParaRPr lang="en-US" sz="1750" dirty="0"/>
          </a:p>
        </p:txBody>
      </p:sp>
      <p:sp>
        <p:nvSpPr>
          <p:cNvPr id="9" name="Text 7"/>
          <p:cNvSpPr/>
          <p:nvPr/>
        </p:nvSpPr>
        <p:spPr>
          <a:xfrm>
            <a:off x="833199" y="5739408"/>
            <a:ext cx="12964001" cy="799624"/>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In this section, we will dive deep into RawGraphs and SAS OnDemand. We'll explore their advanced data visualization features and capabilities that can help take your data analysis and visualization skills to the next level.</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722113" y="1834754"/>
            <a:ext cx="13190657" cy="1444228"/>
          </a:xfrm>
          <a:prstGeom prst="rect">
            <a:avLst/>
          </a:prstGeom>
          <a:noFill/>
          <a:ln/>
        </p:spPr>
        <p:txBody>
          <a:bodyPr wrap="squar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Enhancing Your Analysis Skills with BlueSky and </a:t>
            </a:r>
            <a:r>
              <a:rPr lang="en-US" sz="4374" b="1" dirty="0">
                <a:solidFill>
                  <a:srgbClr val="F9D933"/>
                </a:solidFill>
                <a:latin typeface="Inconsolata" pitchFamily="34" charset="0"/>
                <a:ea typeface="Inconsolata" pitchFamily="34" charset="-122"/>
                <a:cs typeface="Inconsolata" pitchFamily="34" charset="-120"/>
              </a:rPr>
              <a:t>Exploratory</a:t>
            </a:r>
            <a:endParaRPr lang="en-US" sz="4374" dirty="0"/>
          </a:p>
        </p:txBody>
      </p:sp>
      <p:sp>
        <p:nvSpPr>
          <p:cNvPr id="5" name="Shape 3"/>
          <p:cNvSpPr/>
          <p:nvPr/>
        </p:nvSpPr>
        <p:spPr>
          <a:xfrm>
            <a:off x="833199" y="3890010"/>
            <a:ext cx="6370915" cy="2226945"/>
          </a:xfrm>
          <a:prstGeom prst="roundRect">
            <a:avLst>
              <a:gd name="adj" fmla="val 2993"/>
            </a:avLst>
          </a:prstGeom>
          <a:solidFill>
            <a:srgbClr val="312140"/>
          </a:solidFill>
          <a:ln/>
        </p:spPr>
      </p:sp>
      <p:sp>
        <p:nvSpPr>
          <p:cNvPr id="6" name="Text 4"/>
          <p:cNvSpPr/>
          <p:nvPr/>
        </p:nvSpPr>
        <p:spPr>
          <a:xfrm>
            <a:off x="1055370" y="4112181"/>
            <a:ext cx="4389120"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Improve Your Analysis Techniques</a:t>
            </a:r>
            <a:endParaRPr lang="en-US" sz="2187" dirty="0"/>
          </a:p>
        </p:txBody>
      </p:sp>
      <p:sp>
        <p:nvSpPr>
          <p:cNvPr id="7" name="Text 5"/>
          <p:cNvSpPr/>
          <p:nvPr/>
        </p:nvSpPr>
        <p:spPr>
          <a:xfrm>
            <a:off x="1055370" y="4695349"/>
            <a:ext cx="5926574" cy="1199436"/>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Take your analysis skills to the next level by using BlueSky and Exploratory. We'll guide you through live demonstration of their value.</a:t>
            </a:r>
            <a:endParaRPr lang="en-US" sz="1750" dirty="0"/>
          </a:p>
        </p:txBody>
      </p:sp>
      <p:sp>
        <p:nvSpPr>
          <p:cNvPr id="8" name="Shape 6"/>
          <p:cNvSpPr/>
          <p:nvPr/>
        </p:nvSpPr>
        <p:spPr>
          <a:xfrm>
            <a:off x="7426285" y="3890010"/>
            <a:ext cx="6370915" cy="2226945"/>
          </a:xfrm>
          <a:prstGeom prst="roundRect">
            <a:avLst>
              <a:gd name="adj" fmla="val 2993"/>
            </a:avLst>
          </a:prstGeom>
          <a:solidFill>
            <a:srgbClr val="312140"/>
          </a:solidFill>
          <a:ln/>
        </p:spPr>
      </p:sp>
      <p:sp>
        <p:nvSpPr>
          <p:cNvPr id="9" name="Text 7"/>
          <p:cNvSpPr/>
          <p:nvPr/>
        </p:nvSpPr>
        <p:spPr>
          <a:xfrm>
            <a:off x="7648456" y="4112181"/>
            <a:ext cx="3154680"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Multiple Tools – Your choice</a:t>
            </a:r>
            <a:endParaRPr lang="en-US" sz="2187" dirty="0"/>
          </a:p>
        </p:txBody>
      </p:sp>
      <p:sp>
        <p:nvSpPr>
          <p:cNvPr id="10" name="Text 8"/>
          <p:cNvSpPr/>
          <p:nvPr/>
        </p:nvSpPr>
        <p:spPr>
          <a:xfrm>
            <a:off x="7648456" y="4695349"/>
            <a:ext cx="5926574" cy="799624"/>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This section will dive into a review of BlueSky, Exploratory, so you can choose which is right for you.</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746760" y="547688"/>
            <a:ext cx="13136880" cy="1294448"/>
          </a:xfrm>
          <a:prstGeom prst="rect">
            <a:avLst/>
          </a:prstGeom>
          <a:noFill/>
          <a:ln/>
        </p:spPr>
        <p:txBody>
          <a:bodyPr wrap="square" rtlCol="0" anchor="t"/>
          <a:lstStyle/>
          <a:p>
            <a:pPr marL="0" indent="0">
              <a:lnSpc>
                <a:spcPts val="5096"/>
              </a:lnSpc>
              <a:buNone/>
            </a:pPr>
            <a:r>
              <a:rPr lang="en-US" sz="3920" b="1" dirty="0">
                <a:solidFill>
                  <a:srgbClr val="FF726D"/>
                </a:solidFill>
                <a:latin typeface="Inconsolata" pitchFamily="34" charset="0"/>
                <a:ea typeface="Inconsolata" pitchFamily="34" charset="-122"/>
                <a:cs typeface="Inconsolata" pitchFamily="34" charset="-120"/>
              </a:rPr>
              <a:t>Advanced Data Visualization with RawGraphs | SAS OnDemand Intro</a:t>
            </a:r>
            <a:endParaRPr lang="en-US" sz="3920" dirty="0"/>
          </a:p>
        </p:txBody>
      </p:sp>
      <p:pic>
        <p:nvPicPr>
          <p:cNvPr id="5" name="Image 0" descr="preencoded.png"/>
          <p:cNvPicPr>
            <a:picLocks noChangeAspect="1"/>
          </p:cNvPicPr>
          <p:nvPr/>
        </p:nvPicPr>
        <p:blipFill>
          <a:blip r:embed="rId3"/>
          <a:stretch>
            <a:fillRect/>
          </a:stretch>
        </p:blipFill>
        <p:spPr>
          <a:xfrm>
            <a:off x="2241113" y="2388513"/>
            <a:ext cx="3555087" cy="3555087"/>
          </a:xfrm>
          <a:prstGeom prst="rect">
            <a:avLst/>
          </a:prstGeom>
        </p:spPr>
      </p:pic>
      <p:sp>
        <p:nvSpPr>
          <p:cNvPr id="6" name="Text 3"/>
          <p:cNvSpPr/>
          <p:nvPr/>
        </p:nvSpPr>
        <p:spPr>
          <a:xfrm>
            <a:off x="2985492" y="5526167"/>
            <a:ext cx="1991439" cy="323612"/>
          </a:xfrm>
          <a:prstGeom prst="rect">
            <a:avLst/>
          </a:prstGeom>
          <a:noFill/>
          <a:ln/>
        </p:spPr>
        <p:txBody>
          <a:bodyPr wrap="none" rtlCol="0" anchor="t"/>
          <a:lstStyle/>
          <a:p>
            <a:pPr marL="0" indent="0" algn="ctr">
              <a:lnSpc>
                <a:spcPts val="2548"/>
              </a:lnSpc>
              <a:buNone/>
            </a:pPr>
            <a:r>
              <a:rPr lang="en-US" sz="1960" b="1" dirty="0">
                <a:solidFill>
                  <a:srgbClr val="FF726D"/>
                </a:solidFill>
                <a:latin typeface="Inconsolata" pitchFamily="34" charset="0"/>
                <a:ea typeface="Inconsolata" pitchFamily="34" charset="-122"/>
                <a:cs typeface="Inconsolata" pitchFamily="34" charset="-120"/>
              </a:rPr>
              <a:t>RawGraphs</a:t>
            </a:r>
            <a:endParaRPr lang="en-US" sz="1960" dirty="0"/>
          </a:p>
        </p:txBody>
      </p:sp>
      <p:sp>
        <p:nvSpPr>
          <p:cNvPr id="7" name="Text 4"/>
          <p:cNvSpPr/>
          <p:nvPr/>
        </p:nvSpPr>
        <p:spPr>
          <a:xfrm>
            <a:off x="746760" y="6048851"/>
            <a:ext cx="6468904" cy="716994"/>
          </a:xfrm>
          <a:prstGeom prst="rect">
            <a:avLst/>
          </a:prstGeom>
          <a:noFill/>
          <a:ln/>
        </p:spPr>
        <p:txBody>
          <a:bodyPr wrap="square" rtlCol="0" anchor="t"/>
          <a:lstStyle/>
          <a:p>
            <a:pPr marL="0" indent="0" algn="ctr">
              <a:lnSpc>
                <a:spcPts val="2823"/>
              </a:lnSpc>
              <a:buNone/>
            </a:pPr>
            <a:r>
              <a:rPr lang="en-US" sz="1568" dirty="0">
                <a:solidFill>
                  <a:srgbClr val="DAD1E6"/>
                </a:solidFill>
                <a:latin typeface="Fira Sans" pitchFamily="34" charset="0"/>
                <a:ea typeface="Fira Sans" pitchFamily="34" charset="-122"/>
                <a:cs typeface="Fira Sans" pitchFamily="34" charset="-120"/>
              </a:rPr>
              <a:t>Get introduced to the basics of RawGraphs and learn about its advanced data visualization features.</a:t>
            </a:r>
            <a:endParaRPr lang="en-US" sz="1568" dirty="0"/>
          </a:p>
        </p:txBody>
      </p:sp>
      <p:pic>
        <p:nvPicPr>
          <p:cNvPr id="8" name="Image 1" descr="preencoded.png"/>
          <p:cNvPicPr>
            <a:picLocks noChangeAspect="1"/>
          </p:cNvPicPr>
          <p:nvPr/>
        </p:nvPicPr>
        <p:blipFill>
          <a:blip r:embed="rId4"/>
          <a:stretch>
            <a:fillRect/>
          </a:stretch>
        </p:blipFill>
        <p:spPr>
          <a:xfrm>
            <a:off x="8834199" y="2388513"/>
            <a:ext cx="3555087" cy="3555087"/>
          </a:xfrm>
          <a:prstGeom prst="rect">
            <a:avLst/>
          </a:prstGeom>
        </p:spPr>
      </p:pic>
      <p:sp>
        <p:nvSpPr>
          <p:cNvPr id="9" name="Text 5"/>
          <p:cNvSpPr/>
          <p:nvPr/>
        </p:nvSpPr>
        <p:spPr>
          <a:xfrm>
            <a:off x="9653468" y="5526167"/>
            <a:ext cx="1991439" cy="323612"/>
          </a:xfrm>
          <a:prstGeom prst="rect">
            <a:avLst/>
          </a:prstGeom>
          <a:noFill/>
          <a:ln/>
        </p:spPr>
        <p:txBody>
          <a:bodyPr wrap="none" rtlCol="0" anchor="t"/>
          <a:lstStyle/>
          <a:p>
            <a:pPr marL="0" indent="0" algn="ctr">
              <a:lnSpc>
                <a:spcPts val="2548"/>
              </a:lnSpc>
              <a:buNone/>
            </a:pPr>
            <a:r>
              <a:rPr lang="en-US" sz="1960" b="1" dirty="0">
                <a:solidFill>
                  <a:srgbClr val="FF726D"/>
                </a:solidFill>
                <a:latin typeface="Inconsolata" pitchFamily="34" charset="0"/>
                <a:ea typeface="Inconsolata" pitchFamily="34" charset="-122"/>
                <a:cs typeface="Inconsolata" pitchFamily="34" charset="-120"/>
              </a:rPr>
              <a:t>SAS OnDemand</a:t>
            </a:r>
            <a:endParaRPr lang="en-US" sz="1960" dirty="0"/>
          </a:p>
        </p:txBody>
      </p:sp>
      <p:sp>
        <p:nvSpPr>
          <p:cNvPr id="10" name="Text 6"/>
          <p:cNvSpPr/>
          <p:nvPr/>
        </p:nvSpPr>
        <p:spPr>
          <a:xfrm>
            <a:off x="7414736" y="6048851"/>
            <a:ext cx="6468904" cy="716994"/>
          </a:xfrm>
          <a:prstGeom prst="rect">
            <a:avLst/>
          </a:prstGeom>
          <a:noFill/>
          <a:ln/>
        </p:spPr>
        <p:txBody>
          <a:bodyPr wrap="square" rtlCol="0" anchor="t"/>
          <a:lstStyle/>
          <a:p>
            <a:pPr marL="0" indent="0" algn="ctr">
              <a:lnSpc>
                <a:spcPts val="2823"/>
              </a:lnSpc>
              <a:buNone/>
            </a:pPr>
            <a:r>
              <a:rPr lang="en-US" sz="1568" dirty="0">
                <a:solidFill>
                  <a:srgbClr val="DAD1E6"/>
                </a:solidFill>
                <a:latin typeface="Fira Sans" pitchFamily="34" charset="0"/>
                <a:ea typeface="Fira Sans" pitchFamily="34" charset="-122"/>
                <a:cs typeface="Fira Sans" pitchFamily="34" charset="-120"/>
              </a:rPr>
              <a:t>Explore the vast potential of SAS OnDemand, including its capabilities for advanced data analysis.</a:t>
            </a:r>
            <a:endParaRPr lang="en-US" sz="1568" dirty="0"/>
          </a:p>
        </p:txBody>
      </p:sp>
      <p:sp>
        <p:nvSpPr>
          <p:cNvPr id="11" name="Text 7"/>
          <p:cNvSpPr/>
          <p:nvPr/>
        </p:nvSpPr>
        <p:spPr>
          <a:xfrm>
            <a:off x="746760" y="7184837"/>
            <a:ext cx="13136880" cy="716994"/>
          </a:xfrm>
          <a:prstGeom prst="rect">
            <a:avLst/>
          </a:prstGeom>
          <a:noFill/>
          <a:ln/>
        </p:spPr>
        <p:txBody>
          <a:bodyPr wrap="square" rtlCol="0" anchor="t"/>
          <a:lstStyle/>
          <a:p>
            <a:pPr marL="0" indent="0">
              <a:lnSpc>
                <a:spcPts val="2823"/>
              </a:lnSpc>
              <a:buNone/>
            </a:pPr>
            <a:r>
              <a:rPr lang="en-US" sz="1568" dirty="0">
                <a:solidFill>
                  <a:srgbClr val="DAD1E6"/>
                </a:solidFill>
                <a:latin typeface="Fira Sans" pitchFamily="34" charset="0"/>
                <a:ea typeface="Fira Sans" pitchFamily="34" charset="-122"/>
                <a:cs typeface="Fira Sans" pitchFamily="34" charset="-120"/>
              </a:rPr>
              <a:t>Learn about raw data visualization with the help of RawGraphs and SAS OnDemand and get a glimpse of their rich features. In this section, we will share experiences of leveraging these tools in the data visualization and analysis. </a:t>
            </a:r>
            <a:endParaRPr lang="en-US" sz="1568" dirty="0"/>
          </a:p>
        </p:txBody>
      </p:sp>
      <p:cxnSp>
        <p:nvCxnSpPr>
          <p:cNvPr id="13" name="Straight Connector 12">
            <a:extLst>
              <a:ext uri="{FF2B5EF4-FFF2-40B4-BE49-F238E27FC236}">
                <a16:creationId xmlns:a16="http://schemas.microsoft.com/office/drawing/2014/main" id="{FDE55114-53B5-3F28-A442-A3FCD4324779}"/>
              </a:ext>
            </a:extLst>
          </p:cNvPr>
          <p:cNvCxnSpPr/>
          <p:nvPr/>
        </p:nvCxnSpPr>
        <p:spPr>
          <a:xfrm>
            <a:off x="746760" y="7176304"/>
            <a:ext cx="2725645"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779264" y="655558"/>
            <a:ext cx="6202680" cy="722114"/>
          </a:xfrm>
          <a:prstGeom prst="rect">
            <a:avLst/>
          </a:prstGeom>
          <a:noFill/>
          <a:ln/>
        </p:spPr>
        <p:txBody>
          <a:bodyPr wrap="non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Wrap-up and Conclusion</a:t>
            </a:r>
            <a:endParaRPr lang="en-US" sz="4374" dirty="0"/>
          </a:p>
        </p:txBody>
      </p:sp>
      <p:sp>
        <p:nvSpPr>
          <p:cNvPr id="5" name="Shape 3"/>
          <p:cNvSpPr/>
          <p:nvPr/>
        </p:nvSpPr>
        <p:spPr>
          <a:xfrm>
            <a:off x="833199" y="4642485"/>
            <a:ext cx="12964001" cy="15240"/>
          </a:xfrm>
          <a:prstGeom prst="rect">
            <a:avLst/>
          </a:prstGeom>
          <a:solidFill>
            <a:srgbClr val="FF6680"/>
          </a:solidFill>
          <a:ln/>
        </p:spPr>
      </p:sp>
      <p:sp>
        <p:nvSpPr>
          <p:cNvPr id="6" name="Shape 4"/>
          <p:cNvSpPr/>
          <p:nvPr/>
        </p:nvSpPr>
        <p:spPr>
          <a:xfrm>
            <a:off x="4010978" y="4642485"/>
            <a:ext cx="15240" cy="777597"/>
          </a:xfrm>
          <a:prstGeom prst="rect">
            <a:avLst/>
          </a:prstGeom>
          <a:solidFill>
            <a:srgbClr val="FF6680"/>
          </a:solidFill>
          <a:ln/>
        </p:spPr>
      </p:sp>
      <p:sp>
        <p:nvSpPr>
          <p:cNvPr id="7" name="Shape 5"/>
          <p:cNvSpPr/>
          <p:nvPr/>
        </p:nvSpPr>
        <p:spPr>
          <a:xfrm>
            <a:off x="3768685" y="4392573"/>
            <a:ext cx="499943" cy="499943"/>
          </a:xfrm>
          <a:prstGeom prst="roundRect">
            <a:avLst>
              <a:gd name="adj" fmla="val 13333"/>
            </a:avLst>
          </a:prstGeom>
          <a:solidFill>
            <a:srgbClr val="312140"/>
          </a:solidFill>
          <a:ln/>
        </p:spPr>
      </p:sp>
      <p:sp>
        <p:nvSpPr>
          <p:cNvPr id="8" name="Text 6"/>
          <p:cNvSpPr/>
          <p:nvPr/>
        </p:nvSpPr>
        <p:spPr>
          <a:xfrm>
            <a:off x="3934777" y="4425910"/>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9" name="Text 7"/>
          <p:cNvSpPr/>
          <p:nvPr/>
        </p:nvSpPr>
        <p:spPr>
          <a:xfrm>
            <a:off x="2907625" y="5642372"/>
            <a:ext cx="2221944" cy="360998"/>
          </a:xfrm>
          <a:prstGeom prst="rect">
            <a:avLst/>
          </a:prstGeom>
          <a:noFill/>
          <a:ln/>
        </p:spPr>
        <p:txBody>
          <a:bodyPr wrap="none" rtlCol="0" anchor="t"/>
          <a:lstStyle/>
          <a:p>
            <a:pPr marL="0" indent="0" algn="ctr">
              <a:lnSpc>
                <a:spcPts val="2843"/>
              </a:lnSpc>
              <a:buNone/>
            </a:pPr>
            <a:r>
              <a:rPr lang="en-US" sz="2187" b="1" dirty="0">
                <a:solidFill>
                  <a:srgbClr val="FF726D"/>
                </a:solidFill>
                <a:latin typeface="Inconsolata" pitchFamily="34" charset="0"/>
                <a:ea typeface="Inconsolata" pitchFamily="34" charset="-122"/>
                <a:cs typeface="Inconsolata" pitchFamily="34" charset="-120"/>
              </a:rPr>
              <a:t>Review</a:t>
            </a:r>
            <a:endParaRPr lang="en-US" sz="2187" dirty="0"/>
          </a:p>
        </p:txBody>
      </p:sp>
      <p:sp>
        <p:nvSpPr>
          <p:cNvPr id="10" name="Text 8"/>
          <p:cNvSpPr/>
          <p:nvPr/>
        </p:nvSpPr>
        <p:spPr>
          <a:xfrm>
            <a:off x="1055370" y="6225540"/>
            <a:ext cx="5926574" cy="799624"/>
          </a:xfrm>
          <a:prstGeom prst="rect">
            <a:avLst/>
          </a:prstGeom>
          <a:noFill/>
          <a:ln/>
        </p:spPr>
        <p:txBody>
          <a:bodyPr wrap="square" rtlCol="0" anchor="t"/>
          <a:lstStyle/>
          <a:p>
            <a:pPr marL="0" indent="0" algn="ctr">
              <a:lnSpc>
                <a:spcPts val="3149"/>
              </a:lnSpc>
              <a:buNone/>
            </a:pPr>
            <a:r>
              <a:rPr lang="en-US" sz="1750" dirty="0">
                <a:solidFill>
                  <a:srgbClr val="DAD1E6"/>
                </a:solidFill>
                <a:latin typeface="Fira Sans" pitchFamily="34" charset="0"/>
                <a:ea typeface="Fira Sans" pitchFamily="34" charset="-122"/>
                <a:cs typeface="Fira Sans" pitchFamily="34" charset="-120"/>
              </a:rPr>
              <a:t>We'll review the entire workshop and go over any questions that remain unanswered.</a:t>
            </a:r>
            <a:endParaRPr lang="en-US" sz="1750" dirty="0"/>
          </a:p>
        </p:txBody>
      </p:sp>
      <p:sp>
        <p:nvSpPr>
          <p:cNvPr id="11" name="Shape 9"/>
          <p:cNvSpPr/>
          <p:nvPr/>
        </p:nvSpPr>
        <p:spPr>
          <a:xfrm>
            <a:off x="7307461" y="3864888"/>
            <a:ext cx="15240" cy="777597"/>
          </a:xfrm>
          <a:prstGeom prst="rect">
            <a:avLst/>
          </a:prstGeom>
          <a:solidFill>
            <a:srgbClr val="FF6680"/>
          </a:solidFill>
          <a:ln/>
        </p:spPr>
      </p:sp>
      <p:sp>
        <p:nvSpPr>
          <p:cNvPr id="12" name="Shape 10"/>
          <p:cNvSpPr/>
          <p:nvPr/>
        </p:nvSpPr>
        <p:spPr>
          <a:xfrm>
            <a:off x="7065169" y="4392573"/>
            <a:ext cx="499943" cy="499943"/>
          </a:xfrm>
          <a:prstGeom prst="roundRect">
            <a:avLst>
              <a:gd name="adj" fmla="val 13333"/>
            </a:avLst>
          </a:prstGeom>
          <a:solidFill>
            <a:srgbClr val="312140"/>
          </a:solidFill>
          <a:ln/>
        </p:spPr>
      </p:sp>
      <p:sp>
        <p:nvSpPr>
          <p:cNvPr id="13" name="Text 11"/>
          <p:cNvSpPr/>
          <p:nvPr/>
        </p:nvSpPr>
        <p:spPr>
          <a:xfrm>
            <a:off x="7231261" y="4425910"/>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4" name="Text 12"/>
          <p:cNvSpPr/>
          <p:nvPr/>
        </p:nvSpPr>
        <p:spPr>
          <a:xfrm>
            <a:off x="5600581" y="1859994"/>
            <a:ext cx="3429000" cy="360998"/>
          </a:xfrm>
          <a:prstGeom prst="rect">
            <a:avLst/>
          </a:prstGeom>
          <a:noFill/>
          <a:ln/>
        </p:spPr>
        <p:txBody>
          <a:bodyPr wrap="none" rtlCol="0" anchor="t"/>
          <a:lstStyle/>
          <a:p>
            <a:pPr marL="0" indent="0" algn="ctr">
              <a:lnSpc>
                <a:spcPts val="2843"/>
              </a:lnSpc>
              <a:buNone/>
            </a:pPr>
            <a:r>
              <a:rPr lang="en-US" sz="2187" b="1" dirty="0">
                <a:solidFill>
                  <a:srgbClr val="FF726D"/>
                </a:solidFill>
                <a:latin typeface="Inconsolata" pitchFamily="34" charset="0"/>
                <a:ea typeface="Inconsolata" pitchFamily="34" charset="-122"/>
                <a:cs typeface="Inconsolata" pitchFamily="34" charset="-120"/>
              </a:rPr>
              <a:t>Answering Final Questions</a:t>
            </a:r>
            <a:endParaRPr lang="en-US" sz="2187" dirty="0"/>
          </a:p>
        </p:txBody>
      </p:sp>
      <p:sp>
        <p:nvSpPr>
          <p:cNvPr id="15" name="Text 13"/>
          <p:cNvSpPr/>
          <p:nvPr/>
        </p:nvSpPr>
        <p:spPr>
          <a:xfrm>
            <a:off x="4351853" y="2443163"/>
            <a:ext cx="5926574" cy="1199436"/>
          </a:xfrm>
          <a:prstGeom prst="rect">
            <a:avLst/>
          </a:prstGeom>
          <a:noFill/>
          <a:ln/>
        </p:spPr>
        <p:txBody>
          <a:bodyPr wrap="square" rtlCol="0" anchor="t"/>
          <a:lstStyle/>
          <a:p>
            <a:pPr marL="0" indent="0" algn="ctr">
              <a:lnSpc>
                <a:spcPts val="3149"/>
              </a:lnSpc>
              <a:buNone/>
            </a:pPr>
            <a:r>
              <a:rPr lang="en-US" sz="1750" dirty="0">
                <a:solidFill>
                  <a:srgbClr val="DAD1E6"/>
                </a:solidFill>
                <a:latin typeface="Fira Sans" pitchFamily="34" charset="0"/>
                <a:ea typeface="Fira Sans" pitchFamily="34" charset="-122"/>
                <a:cs typeface="Fira Sans" pitchFamily="34" charset="-120"/>
              </a:rPr>
              <a:t>Discuss any questions that were left unanswered and ensure a full grasp of all concepts provided within the workshop.</a:t>
            </a:r>
            <a:endParaRPr lang="en-US" sz="1750" dirty="0"/>
          </a:p>
        </p:txBody>
      </p:sp>
      <p:sp>
        <p:nvSpPr>
          <p:cNvPr id="16" name="Shape 14"/>
          <p:cNvSpPr/>
          <p:nvPr/>
        </p:nvSpPr>
        <p:spPr>
          <a:xfrm>
            <a:off x="10604063" y="4642485"/>
            <a:ext cx="15240" cy="777597"/>
          </a:xfrm>
          <a:prstGeom prst="rect">
            <a:avLst/>
          </a:prstGeom>
          <a:solidFill>
            <a:srgbClr val="FF6680"/>
          </a:solidFill>
          <a:ln/>
        </p:spPr>
      </p:sp>
      <p:sp>
        <p:nvSpPr>
          <p:cNvPr id="17" name="Shape 15"/>
          <p:cNvSpPr/>
          <p:nvPr/>
        </p:nvSpPr>
        <p:spPr>
          <a:xfrm>
            <a:off x="10361771" y="4392573"/>
            <a:ext cx="499943" cy="499943"/>
          </a:xfrm>
          <a:prstGeom prst="roundRect">
            <a:avLst>
              <a:gd name="adj" fmla="val 13333"/>
            </a:avLst>
          </a:prstGeom>
          <a:solidFill>
            <a:srgbClr val="312140"/>
          </a:solidFill>
          <a:ln/>
        </p:spPr>
      </p:sp>
      <p:sp>
        <p:nvSpPr>
          <p:cNvPr id="18" name="Text 16"/>
          <p:cNvSpPr/>
          <p:nvPr/>
        </p:nvSpPr>
        <p:spPr>
          <a:xfrm>
            <a:off x="10527863" y="4425910"/>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9" name="Text 17"/>
          <p:cNvSpPr/>
          <p:nvPr/>
        </p:nvSpPr>
        <p:spPr>
          <a:xfrm>
            <a:off x="9500711" y="5642372"/>
            <a:ext cx="2221944" cy="360998"/>
          </a:xfrm>
          <a:prstGeom prst="rect">
            <a:avLst/>
          </a:prstGeom>
          <a:noFill/>
          <a:ln/>
        </p:spPr>
        <p:txBody>
          <a:bodyPr wrap="none" rtlCol="0" anchor="t"/>
          <a:lstStyle/>
          <a:p>
            <a:pPr marL="0" indent="0" algn="ctr">
              <a:lnSpc>
                <a:spcPts val="2843"/>
              </a:lnSpc>
              <a:buNone/>
            </a:pPr>
            <a:r>
              <a:rPr lang="en-US" sz="2187" b="1" dirty="0">
                <a:solidFill>
                  <a:srgbClr val="FF726D"/>
                </a:solidFill>
                <a:latin typeface="Inconsolata" pitchFamily="34" charset="0"/>
                <a:ea typeface="Inconsolata" pitchFamily="34" charset="-122"/>
                <a:cs typeface="Inconsolata" pitchFamily="34" charset="-120"/>
              </a:rPr>
              <a:t>Conclusion</a:t>
            </a:r>
            <a:endParaRPr lang="en-US" sz="2187" dirty="0"/>
          </a:p>
        </p:txBody>
      </p:sp>
      <p:sp>
        <p:nvSpPr>
          <p:cNvPr id="20" name="Text 18"/>
          <p:cNvSpPr/>
          <p:nvPr/>
        </p:nvSpPr>
        <p:spPr>
          <a:xfrm>
            <a:off x="7648456" y="6225540"/>
            <a:ext cx="5926574" cy="1199436"/>
          </a:xfrm>
          <a:prstGeom prst="rect">
            <a:avLst/>
          </a:prstGeom>
          <a:noFill/>
          <a:ln/>
        </p:spPr>
        <p:txBody>
          <a:bodyPr wrap="square" rtlCol="0" anchor="t"/>
          <a:lstStyle/>
          <a:p>
            <a:pPr marL="0" indent="0" algn="ctr">
              <a:lnSpc>
                <a:spcPts val="3149"/>
              </a:lnSpc>
              <a:buNone/>
            </a:pPr>
            <a:r>
              <a:rPr lang="en-US" sz="1750" dirty="0">
                <a:solidFill>
                  <a:srgbClr val="DAD1E6"/>
                </a:solidFill>
                <a:latin typeface="Fira Sans" pitchFamily="34" charset="0"/>
                <a:ea typeface="Fira Sans" pitchFamily="34" charset="-122"/>
                <a:cs typeface="Fira Sans" pitchFamily="34" charset="-120"/>
              </a:rPr>
              <a:t>We'll wrap up this workshop by discussing future directions and how you can apply your newfound knowledge.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486048" y="812960"/>
            <a:ext cx="8171905" cy="1444228"/>
          </a:xfrm>
          <a:prstGeom prst="rect">
            <a:avLst/>
          </a:prstGeom>
          <a:noFill/>
          <a:ln/>
        </p:spPr>
        <p:txBody>
          <a:bodyPr wrap="squar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Maximizing the Power of Data Analysis</a:t>
            </a:r>
            <a:endParaRPr lang="en-US" sz="4374" dirty="0"/>
          </a:p>
        </p:txBody>
      </p:sp>
      <p:sp>
        <p:nvSpPr>
          <p:cNvPr id="5" name="Shape 3"/>
          <p:cNvSpPr/>
          <p:nvPr/>
        </p:nvSpPr>
        <p:spPr>
          <a:xfrm>
            <a:off x="833199" y="2840474"/>
            <a:ext cx="499943" cy="499943"/>
          </a:xfrm>
          <a:prstGeom prst="roundRect">
            <a:avLst>
              <a:gd name="adj" fmla="val 13333"/>
            </a:avLst>
          </a:prstGeom>
          <a:solidFill>
            <a:srgbClr val="312140"/>
          </a:solidFill>
          <a:ln/>
        </p:spPr>
      </p:sp>
      <p:sp>
        <p:nvSpPr>
          <p:cNvPr id="6" name="Text 4"/>
          <p:cNvSpPr/>
          <p:nvPr/>
        </p:nvSpPr>
        <p:spPr>
          <a:xfrm>
            <a:off x="999292" y="2873812"/>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7" name="Text 5"/>
          <p:cNvSpPr/>
          <p:nvPr/>
        </p:nvSpPr>
        <p:spPr>
          <a:xfrm>
            <a:off x="1555313" y="2909888"/>
            <a:ext cx="2331720"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Effective Methods</a:t>
            </a:r>
            <a:endParaRPr lang="en-US" sz="2187" dirty="0"/>
          </a:p>
        </p:txBody>
      </p:sp>
      <p:sp>
        <p:nvSpPr>
          <p:cNvPr id="8" name="Text 6"/>
          <p:cNvSpPr/>
          <p:nvPr/>
        </p:nvSpPr>
        <p:spPr>
          <a:xfrm>
            <a:off x="1555313" y="3493056"/>
            <a:ext cx="2905601" cy="1199436"/>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Unleash your full potential by using effective data analysis tools.</a:t>
            </a:r>
            <a:endParaRPr lang="en-US" sz="1750" dirty="0"/>
          </a:p>
        </p:txBody>
      </p:sp>
      <p:sp>
        <p:nvSpPr>
          <p:cNvPr id="9" name="Shape 7"/>
          <p:cNvSpPr/>
          <p:nvPr/>
        </p:nvSpPr>
        <p:spPr>
          <a:xfrm>
            <a:off x="4683085" y="2840474"/>
            <a:ext cx="499943" cy="499943"/>
          </a:xfrm>
          <a:prstGeom prst="roundRect">
            <a:avLst>
              <a:gd name="adj" fmla="val 13333"/>
            </a:avLst>
          </a:prstGeom>
          <a:solidFill>
            <a:srgbClr val="312140"/>
          </a:solidFill>
          <a:ln/>
        </p:spPr>
      </p:sp>
      <p:sp>
        <p:nvSpPr>
          <p:cNvPr id="10" name="Text 8"/>
          <p:cNvSpPr/>
          <p:nvPr/>
        </p:nvSpPr>
        <p:spPr>
          <a:xfrm>
            <a:off x="4849178" y="2873812"/>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1" name="Text 9"/>
          <p:cNvSpPr/>
          <p:nvPr/>
        </p:nvSpPr>
        <p:spPr>
          <a:xfrm>
            <a:off x="5405199" y="2909888"/>
            <a:ext cx="2221944"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Techniques</a:t>
            </a:r>
            <a:endParaRPr lang="en-US" sz="2187" dirty="0"/>
          </a:p>
        </p:txBody>
      </p:sp>
      <p:sp>
        <p:nvSpPr>
          <p:cNvPr id="12" name="Text 10"/>
          <p:cNvSpPr/>
          <p:nvPr/>
        </p:nvSpPr>
        <p:spPr>
          <a:xfrm>
            <a:off x="5405199" y="3493056"/>
            <a:ext cx="2905601" cy="1599248"/>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Learn new techniques to maximize your data analysis skills from beginner to advanced.</a:t>
            </a:r>
            <a:endParaRPr lang="en-US" sz="1750" dirty="0"/>
          </a:p>
        </p:txBody>
      </p:sp>
      <p:sp>
        <p:nvSpPr>
          <p:cNvPr id="13" name="Shape 11"/>
          <p:cNvSpPr/>
          <p:nvPr/>
        </p:nvSpPr>
        <p:spPr>
          <a:xfrm>
            <a:off x="833199" y="5467231"/>
            <a:ext cx="499943" cy="499943"/>
          </a:xfrm>
          <a:prstGeom prst="roundRect">
            <a:avLst>
              <a:gd name="adj" fmla="val 13333"/>
            </a:avLst>
          </a:prstGeom>
          <a:solidFill>
            <a:srgbClr val="312140"/>
          </a:solidFill>
          <a:ln/>
        </p:spPr>
      </p:sp>
      <p:sp>
        <p:nvSpPr>
          <p:cNvPr id="14" name="Text 12"/>
          <p:cNvSpPr/>
          <p:nvPr/>
        </p:nvSpPr>
        <p:spPr>
          <a:xfrm>
            <a:off x="999292" y="5500568"/>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5" name="Text 13"/>
          <p:cNvSpPr/>
          <p:nvPr/>
        </p:nvSpPr>
        <p:spPr>
          <a:xfrm>
            <a:off x="1555313" y="5536644"/>
            <a:ext cx="2606040"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Latest Technologies</a:t>
            </a:r>
            <a:endParaRPr lang="en-US" sz="2187" dirty="0"/>
          </a:p>
        </p:txBody>
      </p:sp>
      <p:sp>
        <p:nvSpPr>
          <p:cNvPr id="16" name="Text 14"/>
          <p:cNvSpPr/>
          <p:nvPr/>
        </p:nvSpPr>
        <p:spPr>
          <a:xfrm>
            <a:off x="1555313" y="6119812"/>
            <a:ext cx="6755487" cy="1199436"/>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Stay up-to-date with the latest technologies in data analysis, including JASP, Jamovi, BlueSky, Exploratory, SAS OnDemand, and RawGraphs.</a:t>
            </a:r>
            <a:endParaRPr lang="en-US" sz="1750" dirty="0"/>
          </a:p>
        </p:txBody>
      </p:sp>
      <p:pic>
        <p:nvPicPr>
          <p:cNvPr id="17"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2001441"/>
            <a:ext cx="12964001" cy="1444228"/>
          </a:xfrm>
          <a:prstGeom prst="rect">
            <a:avLst/>
          </a:prstGeom>
          <a:noFill/>
          <a:ln/>
        </p:spPr>
        <p:txBody>
          <a:bodyPr wrap="squar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Achieving Accurate Results with JASP and Jamovi</a:t>
            </a:r>
            <a:endParaRPr lang="en-US" sz="4374" dirty="0"/>
          </a:p>
        </p:txBody>
      </p:sp>
      <p:sp>
        <p:nvSpPr>
          <p:cNvPr id="5" name="Text 3"/>
          <p:cNvSpPr/>
          <p:nvPr/>
        </p:nvSpPr>
        <p:spPr>
          <a:xfrm>
            <a:off x="833199" y="4112181"/>
            <a:ext cx="2468880"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Power-Packed Tools</a:t>
            </a:r>
            <a:endParaRPr lang="en-US" sz="2187" dirty="0"/>
          </a:p>
        </p:txBody>
      </p:sp>
      <p:sp>
        <p:nvSpPr>
          <p:cNvPr id="6" name="Text 4"/>
          <p:cNvSpPr/>
          <p:nvPr/>
        </p:nvSpPr>
        <p:spPr>
          <a:xfrm>
            <a:off x="833199" y="4806434"/>
            <a:ext cx="6211014" cy="1199436"/>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Learn how to use JASP and Jamovi and see why they are considered to be powerful and versatile statistical tools - perfect for achieving accurate results.</a:t>
            </a:r>
            <a:endParaRPr lang="en-US" sz="1750" dirty="0"/>
          </a:p>
        </p:txBody>
      </p:sp>
      <p:sp>
        <p:nvSpPr>
          <p:cNvPr id="7" name="Text 5"/>
          <p:cNvSpPr/>
          <p:nvPr/>
        </p:nvSpPr>
        <p:spPr>
          <a:xfrm>
            <a:off x="7593806" y="4112181"/>
            <a:ext cx="2221944"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Easy to Use</a:t>
            </a:r>
            <a:endParaRPr lang="en-US" sz="2187" dirty="0"/>
          </a:p>
        </p:txBody>
      </p:sp>
      <p:sp>
        <p:nvSpPr>
          <p:cNvPr id="8" name="Text 6"/>
          <p:cNvSpPr/>
          <p:nvPr/>
        </p:nvSpPr>
        <p:spPr>
          <a:xfrm>
            <a:off x="7593806" y="4806434"/>
            <a:ext cx="6211014" cy="1199436"/>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Although these tools have outstanding analytical capabilities, they are also user-friendly, making them ideal for individuals at all levels of experience.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649010"/>
            <a:ext cx="9304020" cy="722114"/>
          </a:xfrm>
          <a:prstGeom prst="rect">
            <a:avLst/>
          </a:prstGeom>
          <a:noFill/>
          <a:ln/>
        </p:spPr>
        <p:txBody>
          <a:bodyPr wrap="non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Exploring "Exploratory" &amp; BlueSky</a:t>
            </a:r>
            <a:endParaRPr lang="en-US" sz="4374" dirty="0"/>
          </a:p>
        </p:txBody>
      </p:sp>
      <p:sp>
        <p:nvSpPr>
          <p:cNvPr id="5" name="Shape 3"/>
          <p:cNvSpPr/>
          <p:nvPr/>
        </p:nvSpPr>
        <p:spPr>
          <a:xfrm>
            <a:off x="1158835" y="1704380"/>
            <a:ext cx="15240" cy="5876092"/>
          </a:xfrm>
          <a:prstGeom prst="rect">
            <a:avLst/>
          </a:prstGeom>
          <a:solidFill>
            <a:srgbClr val="FF6680"/>
          </a:solidFill>
          <a:ln/>
        </p:spPr>
      </p:sp>
      <p:sp>
        <p:nvSpPr>
          <p:cNvPr id="6" name="Shape 4"/>
          <p:cNvSpPr/>
          <p:nvPr/>
        </p:nvSpPr>
        <p:spPr>
          <a:xfrm>
            <a:off x="1416427" y="2099429"/>
            <a:ext cx="777597" cy="15240"/>
          </a:xfrm>
          <a:prstGeom prst="rect">
            <a:avLst/>
          </a:prstGeom>
          <a:solidFill>
            <a:srgbClr val="FF6680"/>
          </a:solidFill>
          <a:ln/>
        </p:spPr>
      </p:sp>
      <p:sp>
        <p:nvSpPr>
          <p:cNvPr id="7" name="Shape 5"/>
          <p:cNvSpPr/>
          <p:nvPr/>
        </p:nvSpPr>
        <p:spPr>
          <a:xfrm>
            <a:off x="916484" y="1857137"/>
            <a:ext cx="499943" cy="499943"/>
          </a:xfrm>
          <a:prstGeom prst="roundRect">
            <a:avLst>
              <a:gd name="adj" fmla="val 13333"/>
            </a:avLst>
          </a:prstGeom>
          <a:solidFill>
            <a:srgbClr val="312140"/>
          </a:solidFill>
          <a:ln/>
        </p:spPr>
      </p:sp>
      <p:sp>
        <p:nvSpPr>
          <p:cNvPr id="8" name="Text 6"/>
          <p:cNvSpPr/>
          <p:nvPr/>
        </p:nvSpPr>
        <p:spPr>
          <a:xfrm>
            <a:off x="1082576" y="1890474"/>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9" name="Text 7"/>
          <p:cNvSpPr/>
          <p:nvPr/>
        </p:nvSpPr>
        <p:spPr>
          <a:xfrm>
            <a:off x="2388513" y="1926550"/>
            <a:ext cx="5074920" cy="360998"/>
          </a:xfrm>
          <a:prstGeom prst="rect">
            <a:avLst/>
          </a:prstGeom>
          <a:noFill/>
          <a:ln/>
        </p:spPr>
        <p:txBody>
          <a:bodyPr wrap="none" rtlCol="0" anchor="t"/>
          <a:lstStyle/>
          <a:p>
            <a:pPr marL="0" indent="0" algn="l">
              <a:lnSpc>
                <a:spcPts val="2843"/>
              </a:lnSpc>
              <a:buNone/>
            </a:pPr>
            <a:r>
              <a:rPr lang="en-US" sz="2187" b="1" dirty="0">
                <a:solidFill>
                  <a:srgbClr val="FF726D"/>
                </a:solidFill>
                <a:latin typeface="Inconsolata" pitchFamily="34" charset="0"/>
                <a:ea typeface="Inconsolata" pitchFamily="34" charset="-122"/>
                <a:cs typeface="Inconsolata" pitchFamily="34" charset="-120"/>
              </a:rPr>
              <a:t>Introduction to Exploratory &amp; BlueSky</a:t>
            </a:r>
            <a:endParaRPr lang="en-US" sz="2187" dirty="0"/>
          </a:p>
        </p:txBody>
      </p:sp>
      <p:sp>
        <p:nvSpPr>
          <p:cNvPr id="10" name="Text 8"/>
          <p:cNvSpPr/>
          <p:nvPr/>
        </p:nvSpPr>
        <p:spPr>
          <a:xfrm>
            <a:off x="2388513" y="2509718"/>
            <a:ext cx="11408688" cy="799624"/>
          </a:xfrm>
          <a:prstGeom prst="rect">
            <a:avLst/>
          </a:prstGeom>
          <a:noFill/>
          <a:ln/>
        </p:spPr>
        <p:txBody>
          <a:bodyPr wrap="square" rtlCol="0" anchor="t"/>
          <a:lstStyle/>
          <a:p>
            <a:pPr marL="0" indent="0" algn="l">
              <a:lnSpc>
                <a:spcPts val="3149"/>
              </a:lnSpc>
              <a:buNone/>
            </a:pPr>
            <a:r>
              <a:rPr lang="en-US" sz="1750" dirty="0">
                <a:solidFill>
                  <a:srgbClr val="DAD1E6"/>
                </a:solidFill>
                <a:latin typeface="Fira Sans" pitchFamily="34" charset="0"/>
                <a:ea typeface="Fira Sans" pitchFamily="34" charset="-122"/>
                <a:cs typeface="Fira Sans" pitchFamily="34" charset="-120"/>
              </a:rPr>
              <a:t>In this section, we will explore Exploratory and BlueSky and understand why they are popular among data analysts and data-driven businesses.</a:t>
            </a:r>
            <a:endParaRPr lang="en-US" sz="1750" dirty="0"/>
          </a:p>
        </p:txBody>
      </p:sp>
      <p:sp>
        <p:nvSpPr>
          <p:cNvPr id="11" name="Shape 9"/>
          <p:cNvSpPr/>
          <p:nvPr/>
        </p:nvSpPr>
        <p:spPr>
          <a:xfrm>
            <a:off x="1416427" y="4148733"/>
            <a:ext cx="777597" cy="15240"/>
          </a:xfrm>
          <a:prstGeom prst="rect">
            <a:avLst/>
          </a:prstGeom>
          <a:solidFill>
            <a:srgbClr val="FF6680"/>
          </a:solidFill>
          <a:ln/>
        </p:spPr>
      </p:sp>
      <p:sp>
        <p:nvSpPr>
          <p:cNvPr id="12" name="Shape 10"/>
          <p:cNvSpPr/>
          <p:nvPr/>
        </p:nvSpPr>
        <p:spPr>
          <a:xfrm>
            <a:off x="916484" y="3906441"/>
            <a:ext cx="499943" cy="499943"/>
          </a:xfrm>
          <a:prstGeom prst="roundRect">
            <a:avLst>
              <a:gd name="adj" fmla="val 13333"/>
            </a:avLst>
          </a:prstGeom>
          <a:solidFill>
            <a:srgbClr val="312140"/>
          </a:solidFill>
          <a:ln/>
        </p:spPr>
      </p:sp>
      <p:sp>
        <p:nvSpPr>
          <p:cNvPr id="13" name="Text 11"/>
          <p:cNvSpPr/>
          <p:nvPr/>
        </p:nvSpPr>
        <p:spPr>
          <a:xfrm>
            <a:off x="1082576" y="3939778"/>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4" name="Text 12"/>
          <p:cNvSpPr/>
          <p:nvPr/>
        </p:nvSpPr>
        <p:spPr>
          <a:xfrm>
            <a:off x="2388513" y="3975854"/>
            <a:ext cx="2221944" cy="360998"/>
          </a:xfrm>
          <a:prstGeom prst="rect">
            <a:avLst/>
          </a:prstGeom>
          <a:noFill/>
          <a:ln/>
        </p:spPr>
        <p:txBody>
          <a:bodyPr wrap="none" rtlCol="0" anchor="t"/>
          <a:lstStyle/>
          <a:p>
            <a:pPr marL="0" indent="0" algn="l">
              <a:lnSpc>
                <a:spcPts val="2843"/>
              </a:lnSpc>
              <a:buNone/>
            </a:pPr>
            <a:r>
              <a:rPr lang="en-US" sz="2187" b="1" dirty="0">
                <a:solidFill>
                  <a:srgbClr val="FF726D"/>
                </a:solidFill>
                <a:latin typeface="Inconsolata" pitchFamily="34" charset="0"/>
                <a:ea typeface="Inconsolata" pitchFamily="34" charset="-122"/>
                <a:cs typeface="Inconsolata" pitchFamily="34" charset="-120"/>
              </a:rPr>
              <a:t>Hands-On Session</a:t>
            </a:r>
            <a:endParaRPr lang="en-US" sz="2187" dirty="0"/>
          </a:p>
        </p:txBody>
      </p:sp>
      <p:sp>
        <p:nvSpPr>
          <p:cNvPr id="15" name="Text 13"/>
          <p:cNvSpPr/>
          <p:nvPr/>
        </p:nvSpPr>
        <p:spPr>
          <a:xfrm>
            <a:off x="2388513" y="4559022"/>
            <a:ext cx="11408688" cy="799624"/>
          </a:xfrm>
          <a:prstGeom prst="rect">
            <a:avLst/>
          </a:prstGeom>
          <a:noFill/>
          <a:ln/>
        </p:spPr>
        <p:txBody>
          <a:bodyPr wrap="square" rtlCol="0" anchor="t"/>
          <a:lstStyle/>
          <a:p>
            <a:pPr marL="0" indent="0" algn="l">
              <a:lnSpc>
                <a:spcPts val="3149"/>
              </a:lnSpc>
              <a:buNone/>
            </a:pPr>
            <a:r>
              <a:rPr lang="en-US" sz="1750" dirty="0">
                <a:solidFill>
                  <a:srgbClr val="DAD1E6"/>
                </a:solidFill>
                <a:latin typeface="Fira Sans" pitchFamily="34" charset="0"/>
                <a:ea typeface="Fira Sans" pitchFamily="34" charset="-122"/>
                <a:cs typeface="Fira Sans" pitchFamily="34" charset="-120"/>
              </a:rPr>
              <a:t>In this hands-on session, you can try using Exploratory and BlueSky for statistical analysis under expert guidance.</a:t>
            </a:r>
            <a:endParaRPr lang="en-US" sz="1750" dirty="0"/>
          </a:p>
        </p:txBody>
      </p:sp>
      <p:sp>
        <p:nvSpPr>
          <p:cNvPr id="16" name="Shape 14"/>
          <p:cNvSpPr/>
          <p:nvPr/>
        </p:nvSpPr>
        <p:spPr>
          <a:xfrm>
            <a:off x="1416427" y="6198037"/>
            <a:ext cx="777597" cy="15240"/>
          </a:xfrm>
          <a:prstGeom prst="rect">
            <a:avLst/>
          </a:prstGeom>
          <a:solidFill>
            <a:srgbClr val="FF6680"/>
          </a:solidFill>
          <a:ln/>
        </p:spPr>
      </p:sp>
      <p:sp>
        <p:nvSpPr>
          <p:cNvPr id="17" name="Shape 15"/>
          <p:cNvSpPr/>
          <p:nvPr/>
        </p:nvSpPr>
        <p:spPr>
          <a:xfrm>
            <a:off x="916484" y="5955744"/>
            <a:ext cx="499943" cy="499943"/>
          </a:xfrm>
          <a:prstGeom prst="roundRect">
            <a:avLst>
              <a:gd name="adj" fmla="val 13333"/>
            </a:avLst>
          </a:prstGeom>
          <a:solidFill>
            <a:srgbClr val="312140"/>
          </a:solidFill>
          <a:ln/>
        </p:spPr>
      </p:sp>
      <p:sp>
        <p:nvSpPr>
          <p:cNvPr id="18" name="Text 16"/>
          <p:cNvSpPr/>
          <p:nvPr/>
        </p:nvSpPr>
        <p:spPr>
          <a:xfrm>
            <a:off x="1082576" y="5989082"/>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9" name="Text 17"/>
          <p:cNvSpPr/>
          <p:nvPr/>
        </p:nvSpPr>
        <p:spPr>
          <a:xfrm>
            <a:off x="2388513" y="6025158"/>
            <a:ext cx="2468880" cy="360998"/>
          </a:xfrm>
          <a:prstGeom prst="rect">
            <a:avLst/>
          </a:prstGeom>
          <a:noFill/>
          <a:ln/>
        </p:spPr>
        <p:txBody>
          <a:bodyPr wrap="none" rtlCol="0" anchor="t"/>
          <a:lstStyle/>
          <a:p>
            <a:pPr marL="0" indent="0" algn="l">
              <a:lnSpc>
                <a:spcPts val="2843"/>
              </a:lnSpc>
              <a:buNone/>
            </a:pPr>
            <a:r>
              <a:rPr lang="en-US" sz="2187" b="1" dirty="0">
                <a:solidFill>
                  <a:srgbClr val="FF726D"/>
                </a:solidFill>
                <a:latin typeface="Inconsolata" pitchFamily="34" charset="0"/>
                <a:ea typeface="Inconsolata" pitchFamily="34" charset="-122"/>
                <a:cs typeface="Inconsolata" pitchFamily="34" charset="-120"/>
              </a:rPr>
              <a:t>Comparative Review</a:t>
            </a:r>
            <a:endParaRPr lang="en-US" sz="2187" dirty="0"/>
          </a:p>
        </p:txBody>
      </p:sp>
      <p:sp>
        <p:nvSpPr>
          <p:cNvPr id="20" name="Text 18"/>
          <p:cNvSpPr/>
          <p:nvPr/>
        </p:nvSpPr>
        <p:spPr>
          <a:xfrm>
            <a:off x="2388513" y="6608326"/>
            <a:ext cx="11408688" cy="399812"/>
          </a:xfrm>
          <a:prstGeom prst="rect">
            <a:avLst/>
          </a:prstGeom>
          <a:noFill/>
          <a:ln/>
        </p:spPr>
        <p:txBody>
          <a:bodyPr wrap="none" rtlCol="0" anchor="t"/>
          <a:lstStyle/>
          <a:p>
            <a:pPr marL="0" indent="0" algn="l">
              <a:lnSpc>
                <a:spcPts val="3149"/>
              </a:lnSpc>
              <a:buNone/>
            </a:pPr>
            <a:r>
              <a:rPr lang="en-US" sz="1750" dirty="0">
                <a:solidFill>
                  <a:srgbClr val="DAD1E6"/>
                </a:solidFill>
                <a:latin typeface="Fira Sans" pitchFamily="34" charset="0"/>
                <a:ea typeface="Fira Sans" pitchFamily="34" charset="-122"/>
                <a:cs typeface="Fira Sans" pitchFamily="34" charset="-120"/>
              </a:rPr>
              <a:t>We will compare both tools with other competitors for a well-rounded analysis.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1932027"/>
            <a:ext cx="12964001" cy="1444228"/>
          </a:xfrm>
          <a:prstGeom prst="rect">
            <a:avLst/>
          </a:prstGeom>
          <a:noFill/>
          <a:ln/>
        </p:spPr>
        <p:txBody>
          <a:bodyPr wrap="squar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Using SAS OnDemand &amp; RawGraphs - A Step Further into Data Analytics</a:t>
            </a:r>
            <a:endParaRPr lang="en-US" sz="4374" dirty="0"/>
          </a:p>
        </p:txBody>
      </p:sp>
      <p:sp>
        <p:nvSpPr>
          <p:cNvPr id="5" name="Shape 3"/>
          <p:cNvSpPr/>
          <p:nvPr/>
        </p:nvSpPr>
        <p:spPr>
          <a:xfrm>
            <a:off x="833199" y="3709511"/>
            <a:ext cx="6370915" cy="2587943"/>
          </a:xfrm>
          <a:prstGeom prst="roundRect">
            <a:avLst>
              <a:gd name="adj" fmla="val 2576"/>
            </a:avLst>
          </a:prstGeom>
          <a:solidFill>
            <a:srgbClr val="312140"/>
          </a:solidFill>
          <a:ln/>
        </p:spPr>
      </p:sp>
      <p:sp>
        <p:nvSpPr>
          <p:cNvPr id="6" name="Text 4"/>
          <p:cNvSpPr/>
          <p:nvPr/>
        </p:nvSpPr>
        <p:spPr>
          <a:xfrm>
            <a:off x="1055370" y="3931682"/>
            <a:ext cx="5926574" cy="721995"/>
          </a:xfrm>
          <a:prstGeom prst="rect">
            <a:avLst/>
          </a:prstGeom>
          <a:noFill/>
          <a:ln/>
        </p:spPr>
        <p:txBody>
          <a:bodyPr wrap="squar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Learn How to Leverage SAS OnDemand and RawGraphs</a:t>
            </a:r>
            <a:endParaRPr lang="en-US" sz="2187" dirty="0"/>
          </a:p>
        </p:txBody>
      </p:sp>
      <p:sp>
        <p:nvSpPr>
          <p:cNvPr id="7" name="Text 5"/>
          <p:cNvSpPr/>
          <p:nvPr/>
        </p:nvSpPr>
        <p:spPr>
          <a:xfrm>
            <a:off x="1055370" y="4875848"/>
            <a:ext cx="5926574" cy="1199436"/>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In this interactive session, we will walk you through how to leverage SAS OnDemand and RawGraphs effectively - perfect for taking your analysis skills to the next level.</a:t>
            </a:r>
            <a:endParaRPr lang="en-US" sz="1750" dirty="0"/>
          </a:p>
        </p:txBody>
      </p:sp>
      <p:sp>
        <p:nvSpPr>
          <p:cNvPr id="8" name="Shape 6"/>
          <p:cNvSpPr/>
          <p:nvPr/>
        </p:nvSpPr>
        <p:spPr>
          <a:xfrm>
            <a:off x="7426285" y="3709511"/>
            <a:ext cx="6370915" cy="2587943"/>
          </a:xfrm>
          <a:prstGeom prst="roundRect">
            <a:avLst>
              <a:gd name="adj" fmla="val 2576"/>
            </a:avLst>
          </a:prstGeom>
          <a:solidFill>
            <a:srgbClr val="312140"/>
          </a:solidFill>
          <a:ln/>
        </p:spPr>
      </p:sp>
      <p:sp>
        <p:nvSpPr>
          <p:cNvPr id="9" name="Text 7"/>
          <p:cNvSpPr/>
          <p:nvPr/>
        </p:nvSpPr>
        <p:spPr>
          <a:xfrm>
            <a:off x="7648456" y="3931682"/>
            <a:ext cx="5074920"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Compare and Contrast with Other Tools</a:t>
            </a:r>
            <a:endParaRPr lang="en-US" sz="2187" dirty="0"/>
          </a:p>
        </p:txBody>
      </p:sp>
      <p:sp>
        <p:nvSpPr>
          <p:cNvPr id="10" name="Text 8"/>
          <p:cNvSpPr/>
          <p:nvPr/>
        </p:nvSpPr>
        <p:spPr>
          <a:xfrm>
            <a:off x="7648456" y="4514850"/>
            <a:ext cx="5926574" cy="799624"/>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Compare these tools with other competitors and learn how they boost analysis techniques.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740569" y="720209"/>
            <a:ext cx="11315700" cy="641866"/>
          </a:xfrm>
          <a:prstGeom prst="rect">
            <a:avLst/>
          </a:prstGeom>
          <a:noFill/>
          <a:ln/>
        </p:spPr>
        <p:txBody>
          <a:bodyPr wrap="none" rtlCol="0" anchor="t"/>
          <a:lstStyle/>
          <a:p>
            <a:pPr marL="0" indent="0">
              <a:lnSpc>
                <a:spcPts val="5054"/>
              </a:lnSpc>
              <a:buNone/>
            </a:pPr>
            <a:r>
              <a:rPr lang="en-US" sz="3888" b="1" dirty="0">
                <a:solidFill>
                  <a:srgbClr val="FF726D"/>
                </a:solidFill>
                <a:latin typeface="Inconsolata" pitchFamily="34" charset="0"/>
                <a:ea typeface="Inconsolata" pitchFamily="34" charset="-122"/>
                <a:cs typeface="Inconsolata" pitchFamily="34" charset="-120"/>
              </a:rPr>
              <a:t>Stand Out in Data Analysis with JASP &amp; Jamovi</a:t>
            </a:r>
            <a:endParaRPr lang="en-US" sz="3888" dirty="0"/>
          </a:p>
        </p:txBody>
      </p:sp>
      <p:pic>
        <p:nvPicPr>
          <p:cNvPr id="5" name="Image 0" descr="preencoded.png"/>
          <p:cNvPicPr>
            <a:picLocks noChangeAspect="1"/>
          </p:cNvPicPr>
          <p:nvPr/>
        </p:nvPicPr>
        <p:blipFill>
          <a:blip r:embed="rId3"/>
          <a:stretch>
            <a:fillRect/>
          </a:stretch>
        </p:blipFill>
        <p:spPr>
          <a:xfrm>
            <a:off x="2241113" y="1666399"/>
            <a:ext cx="3555087" cy="3555087"/>
          </a:xfrm>
          <a:prstGeom prst="rect">
            <a:avLst/>
          </a:prstGeom>
        </p:spPr>
      </p:pic>
      <p:sp>
        <p:nvSpPr>
          <p:cNvPr id="6" name="Text 3"/>
          <p:cNvSpPr/>
          <p:nvPr/>
        </p:nvSpPr>
        <p:spPr>
          <a:xfrm>
            <a:off x="2990969" y="5015865"/>
            <a:ext cx="1975009" cy="320992"/>
          </a:xfrm>
          <a:prstGeom prst="rect">
            <a:avLst/>
          </a:prstGeom>
          <a:noFill/>
          <a:ln/>
        </p:spPr>
        <p:txBody>
          <a:bodyPr wrap="none" rtlCol="0" anchor="t"/>
          <a:lstStyle/>
          <a:p>
            <a:pPr marL="0" indent="0" algn="ctr">
              <a:lnSpc>
                <a:spcPts val="2527"/>
              </a:lnSpc>
              <a:buNone/>
            </a:pPr>
            <a:r>
              <a:rPr lang="en-US" sz="1944" b="1" dirty="0">
                <a:solidFill>
                  <a:srgbClr val="FF726D"/>
                </a:solidFill>
                <a:latin typeface="Inconsolata" pitchFamily="34" charset="0"/>
                <a:ea typeface="Inconsolata" pitchFamily="34" charset="-122"/>
                <a:cs typeface="Inconsolata" pitchFamily="34" charset="-120"/>
              </a:rPr>
              <a:t>Jamovi Software</a:t>
            </a:r>
            <a:endParaRPr lang="en-US" sz="1944" dirty="0"/>
          </a:p>
        </p:txBody>
      </p:sp>
      <p:sp>
        <p:nvSpPr>
          <p:cNvPr id="7" name="Text 4"/>
          <p:cNvSpPr/>
          <p:nvPr/>
        </p:nvSpPr>
        <p:spPr>
          <a:xfrm>
            <a:off x="740569" y="5534263"/>
            <a:ext cx="6475928" cy="1066562"/>
          </a:xfrm>
          <a:prstGeom prst="rect">
            <a:avLst/>
          </a:prstGeom>
          <a:noFill/>
          <a:ln/>
        </p:spPr>
        <p:txBody>
          <a:bodyPr wrap="square" rtlCol="0" anchor="t"/>
          <a:lstStyle/>
          <a:p>
            <a:pPr marL="0" indent="0" algn="ctr">
              <a:lnSpc>
                <a:spcPts val="2799"/>
              </a:lnSpc>
              <a:buNone/>
            </a:pPr>
            <a:r>
              <a:rPr lang="en-US" sz="1555" dirty="0">
                <a:solidFill>
                  <a:srgbClr val="DAD1E6"/>
                </a:solidFill>
                <a:latin typeface="Fira Sans" pitchFamily="34" charset="0"/>
                <a:ea typeface="Fira Sans" pitchFamily="34" charset="-122"/>
                <a:cs typeface="Fira Sans" pitchFamily="34" charset="-120"/>
              </a:rPr>
              <a:t>Learn how jamovi is user-friendly and offers flexible analytical methods for data analysis, making it ideal for individuals at all levels of experience.</a:t>
            </a:r>
            <a:endParaRPr lang="en-US" sz="1555" dirty="0"/>
          </a:p>
        </p:txBody>
      </p:sp>
      <p:pic>
        <p:nvPicPr>
          <p:cNvPr id="8" name="Image 1" descr="preencoded.png"/>
          <p:cNvPicPr>
            <a:picLocks noChangeAspect="1"/>
          </p:cNvPicPr>
          <p:nvPr/>
        </p:nvPicPr>
        <p:blipFill>
          <a:blip r:embed="rId4"/>
          <a:stretch>
            <a:fillRect/>
          </a:stretch>
        </p:blipFill>
        <p:spPr>
          <a:xfrm>
            <a:off x="8834199" y="1666399"/>
            <a:ext cx="3555087" cy="3555087"/>
          </a:xfrm>
          <a:prstGeom prst="rect">
            <a:avLst/>
          </a:prstGeom>
        </p:spPr>
      </p:pic>
      <p:sp>
        <p:nvSpPr>
          <p:cNvPr id="9" name="Text 5"/>
          <p:cNvSpPr/>
          <p:nvPr/>
        </p:nvSpPr>
        <p:spPr>
          <a:xfrm>
            <a:off x="9664303" y="5015865"/>
            <a:ext cx="1975009" cy="320992"/>
          </a:xfrm>
          <a:prstGeom prst="rect">
            <a:avLst/>
          </a:prstGeom>
          <a:noFill/>
          <a:ln/>
        </p:spPr>
        <p:txBody>
          <a:bodyPr wrap="none" rtlCol="0" anchor="t"/>
          <a:lstStyle/>
          <a:p>
            <a:pPr marL="0" indent="0" algn="ctr">
              <a:lnSpc>
                <a:spcPts val="2527"/>
              </a:lnSpc>
              <a:buNone/>
            </a:pPr>
            <a:r>
              <a:rPr lang="en-US" sz="1944" b="1" dirty="0">
                <a:solidFill>
                  <a:srgbClr val="FF726D"/>
                </a:solidFill>
                <a:latin typeface="Inconsolata" pitchFamily="34" charset="0"/>
                <a:ea typeface="Inconsolata" pitchFamily="34" charset="-122"/>
                <a:cs typeface="Inconsolata" pitchFamily="34" charset="-120"/>
              </a:rPr>
              <a:t>JASP Software</a:t>
            </a:r>
            <a:endParaRPr lang="en-US" sz="1944" dirty="0"/>
          </a:p>
        </p:txBody>
      </p:sp>
      <p:sp>
        <p:nvSpPr>
          <p:cNvPr id="10" name="Text 6"/>
          <p:cNvSpPr/>
          <p:nvPr/>
        </p:nvSpPr>
        <p:spPr>
          <a:xfrm>
            <a:off x="7413903" y="5534263"/>
            <a:ext cx="6475928" cy="711041"/>
          </a:xfrm>
          <a:prstGeom prst="rect">
            <a:avLst/>
          </a:prstGeom>
          <a:noFill/>
          <a:ln/>
        </p:spPr>
        <p:txBody>
          <a:bodyPr wrap="square" rtlCol="0" anchor="t"/>
          <a:lstStyle/>
          <a:p>
            <a:pPr marL="0" indent="0" algn="ctr">
              <a:lnSpc>
                <a:spcPts val="2799"/>
              </a:lnSpc>
              <a:buNone/>
            </a:pPr>
            <a:r>
              <a:rPr lang="en-US" sz="1555" dirty="0">
                <a:solidFill>
                  <a:srgbClr val="DAD1E6"/>
                </a:solidFill>
                <a:latin typeface="Fira Sans" pitchFamily="34" charset="0"/>
                <a:ea typeface="Fira Sans" pitchFamily="34" charset="-122"/>
                <a:cs typeface="Fira Sans" pitchFamily="34" charset="-120"/>
              </a:rPr>
              <a:t>Take advantage of JASP software, one of the most powerful data analysis tools available, and use its flexibility for more accurate results.</a:t>
            </a:r>
            <a:endParaRPr lang="en-US" sz="1555" dirty="0"/>
          </a:p>
        </p:txBody>
      </p:sp>
      <p:sp>
        <p:nvSpPr>
          <p:cNvPr id="11" name="Text 7"/>
          <p:cNvSpPr/>
          <p:nvPr/>
        </p:nvSpPr>
        <p:spPr>
          <a:xfrm>
            <a:off x="740569" y="6798231"/>
            <a:ext cx="13149262" cy="711041"/>
          </a:xfrm>
          <a:prstGeom prst="rect">
            <a:avLst/>
          </a:prstGeom>
          <a:noFill/>
          <a:ln/>
        </p:spPr>
        <p:txBody>
          <a:bodyPr wrap="square" rtlCol="0" anchor="t"/>
          <a:lstStyle/>
          <a:p>
            <a:pPr marL="0" indent="0">
              <a:lnSpc>
                <a:spcPts val="2799"/>
              </a:lnSpc>
              <a:buNone/>
            </a:pPr>
            <a:r>
              <a:rPr lang="en-US" sz="1555" dirty="0">
                <a:solidFill>
                  <a:srgbClr val="DAD1E6"/>
                </a:solidFill>
                <a:latin typeface="Fira Sans" pitchFamily="34" charset="0"/>
                <a:ea typeface="Fira Sans" pitchFamily="34" charset="-122"/>
                <a:cs typeface="Fira Sans" pitchFamily="34" charset="-120"/>
              </a:rPr>
              <a:t>This section is all about taking your data analysis to the next level using JASP and Jamovi software, two of the most powerful statistical tools available. We'll share some of their strengths and their flexibility that will help you achieve the most accurate results.</a:t>
            </a:r>
            <a:endParaRPr lang="en-US" sz="155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438"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13323B4F-E1B5-4246-B1AF-9178912AE6B7}">
  <we:reference id="wa200005107" version="1.1.0.0" store="en-US" storeType="OMEX"/>
  <we:alternateReferences>
    <we:reference id="WA200005107" version="1.1.0.0" store=""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01E86DB5-BFEC-42E4-9019-FAF569A3F957}">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25</TotalTime>
  <Words>900</Words>
  <Application>Microsoft Office PowerPoint</Application>
  <PresentationFormat>Custom</PresentationFormat>
  <Paragraphs>97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Fira Sans</vt:lpstr>
      <vt:lpstr>Inconsolata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Collins Collins</cp:lastModifiedBy>
  <cp:revision>6</cp:revision>
  <dcterms:created xsi:type="dcterms:W3CDTF">2023-06-25T02:24:45Z</dcterms:created>
  <dcterms:modified xsi:type="dcterms:W3CDTF">2023-06-25T02:50:11Z</dcterms:modified>
</cp:coreProperties>
</file>