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8" r:id="rId4"/>
    <p:sldId id="258" r:id="rId5"/>
    <p:sldId id="259" r:id="rId6"/>
    <p:sldId id="260" r:id="rId7"/>
    <p:sldId id="269" r:id="rId8"/>
    <p:sldId id="261" r:id="rId9"/>
    <p:sldId id="267" r:id="rId10"/>
    <p:sldId id="262" r:id="rId11"/>
    <p:sldId id="263" r:id="rId12"/>
    <p:sldId id="264" r:id="rId13"/>
    <p:sldId id="265" r:id="rId14"/>
    <p:sldId id="266"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7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2490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4DC0D6-7728-4689-9EE5-68A9AF481C48}" type="datetimeFigureOut">
              <a:rPr lang="en-US" smtClean="0"/>
              <a:t>6/26/2023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754F01F-24DC-47C7-B113-BF7A0F22E2AE}" type="slidenum">
              <a:rPr lang="en-US" smtClean="0"/>
              <a:t>‹#›</a:t>
            </a:fld>
            <a:endParaRPr lang="en-US"/>
          </a:p>
        </p:txBody>
      </p:sp>
    </p:spTree>
    <p:extLst>
      <p:ext uri="{BB962C8B-B14F-4D97-AF65-F5344CB8AC3E}">
        <p14:creationId xmlns:p14="http://schemas.microsoft.com/office/powerpoint/2010/main" val="1811585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43069" y="752482"/>
            <a:ext cx="8738885" cy="1733074"/>
          </a:xfrm>
          <a:prstGeom prst="rect">
            <a:avLst/>
          </a:prstGeom>
          <a:noFill/>
          <a:ln/>
        </p:spPr>
        <p:txBody>
          <a:bodyPr wrap="square" rtlCol="0" anchor="t"/>
          <a:lstStyle/>
          <a:p>
            <a:pPr marL="0" indent="0" algn="ctr">
              <a:lnSpc>
                <a:spcPts val="6823"/>
              </a:lnSpc>
              <a:buNone/>
            </a:pPr>
            <a:r>
              <a:rPr lang="en-US" sz="5249" b="1" dirty="0">
                <a:solidFill>
                  <a:srgbClr val="FF726D"/>
                </a:solidFill>
                <a:latin typeface="Inconsolata" pitchFamily="34" charset="0"/>
                <a:ea typeface="Inconsolata" pitchFamily="34" charset="-122"/>
                <a:cs typeface="Inconsolata" pitchFamily="34" charset="-120"/>
              </a:rPr>
              <a:t>Understanding the Importance of Data</a:t>
            </a:r>
            <a:endParaRPr lang="en-US" sz="5249" dirty="0"/>
          </a:p>
        </p:txBody>
      </p:sp>
      <p:sp>
        <p:nvSpPr>
          <p:cNvPr id="5" name="Text 3"/>
          <p:cNvSpPr/>
          <p:nvPr/>
        </p:nvSpPr>
        <p:spPr>
          <a:xfrm>
            <a:off x="150471" y="3358518"/>
            <a:ext cx="8738885" cy="1999059"/>
          </a:xfrm>
          <a:prstGeom prst="rect">
            <a:avLst/>
          </a:prstGeom>
          <a:noFill/>
          <a:ln/>
        </p:spPr>
        <p:txBody>
          <a:bodyPr wrap="square" rtlCol="0" anchor="t"/>
          <a:lstStyle/>
          <a:p>
            <a:pPr marL="285750" indent="-285750">
              <a:lnSpc>
                <a:spcPts val="3149"/>
              </a:lnSpc>
              <a:buFont typeface="Arial" panose="020B0604020202020204" pitchFamily="34" charset="0"/>
              <a:buChar char="•"/>
            </a:pPr>
            <a:r>
              <a:rPr lang="en-US" sz="2000" dirty="0">
                <a:solidFill>
                  <a:srgbClr val="DAD1E6"/>
                </a:solidFill>
                <a:latin typeface="Fira Sans" pitchFamily="34" charset="0"/>
                <a:ea typeface="Fira Sans" pitchFamily="34" charset="-122"/>
                <a:cs typeface="Fira Sans" pitchFamily="34" charset="-120"/>
              </a:rPr>
              <a:t>Welcome to the workshop on "Unlocking the Power of Data: A Hands-on Workshop on Free Tools for Statistical Analysis". </a:t>
            </a:r>
          </a:p>
          <a:p>
            <a:pPr marL="285750" indent="-285750">
              <a:lnSpc>
                <a:spcPts val="3149"/>
              </a:lnSpc>
              <a:buFont typeface="Arial" panose="020B0604020202020204" pitchFamily="34" charset="0"/>
              <a:buChar char="•"/>
            </a:pPr>
            <a:r>
              <a:rPr lang="en-US" sz="2000" dirty="0">
                <a:solidFill>
                  <a:srgbClr val="DAD1E6"/>
                </a:solidFill>
                <a:latin typeface="Fira Sans" pitchFamily="34" charset="0"/>
                <a:ea typeface="Fira Sans" pitchFamily="34" charset="-122"/>
                <a:cs typeface="Fira Sans" pitchFamily="34" charset="-120"/>
              </a:rPr>
              <a:t>In today's world, every industry relies on data to make informed decisions.</a:t>
            </a:r>
          </a:p>
          <a:p>
            <a:pPr marL="285750" indent="-285750">
              <a:lnSpc>
                <a:spcPts val="3149"/>
              </a:lnSpc>
              <a:buFont typeface="Arial" panose="020B0604020202020204" pitchFamily="34" charset="0"/>
              <a:buChar char="•"/>
            </a:pPr>
            <a:r>
              <a:rPr lang="en-US" sz="2000" dirty="0">
                <a:solidFill>
                  <a:srgbClr val="DAD1E6"/>
                </a:solidFill>
                <a:latin typeface="Fira Sans" pitchFamily="34" charset="0"/>
                <a:ea typeface="Fira Sans" pitchFamily="34" charset="-122"/>
                <a:cs typeface="Fira Sans" pitchFamily="34" charset="-120"/>
              </a:rPr>
              <a:t>This workshop aims to help you understand the importance of data analysis and how free tools can unlock insights into your data. </a:t>
            </a:r>
            <a:endParaRPr lang="en-US" sz="2000" dirty="0"/>
          </a:p>
        </p:txBody>
      </p:sp>
      <p:sp>
        <p:nvSpPr>
          <p:cNvPr id="8" name="Text 6"/>
          <p:cNvSpPr/>
          <p:nvPr/>
        </p:nvSpPr>
        <p:spPr>
          <a:xfrm>
            <a:off x="906147" y="7282689"/>
            <a:ext cx="1729740" cy="388858"/>
          </a:xfrm>
          <a:prstGeom prst="rect">
            <a:avLst/>
          </a:prstGeom>
          <a:noFill/>
          <a:ln/>
        </p:spPr>
        <p:txBody>
          <a:bodyPr wrap="none" rtlCol="0" anchor="t"/>
          <a:lstStyle/>
          <a:p>
            <a:pPr marL="0" indent="0" algn="l">
              <a:lnSpc>
                <a:spcPts val="3062"/>
              </a:lnSpc>
              <a:buNone/>
            </a:pPr>
            <a:r>
              <a:rPr lang="en-US" sz="2000" b="1" dirty="0">
                <a:solidFill>
                  <a:srgbClr val="DAD1E6"/>
                </a:solidFill>
                <a:latin typeface="Fira Sans" pitchFamily="34" charset="0"/>
                <a:ea typeface="Fira Sans" pitchFamily="34" charset="-122"/>
                <a:cs typeface="Fira Sans" pitchFamily="34" charset="-120"/>
              </a:rPr>
              <a:t>Gideon Alake </a:t>
            </a:r>
            <a:endParaRPr lang="en-US" sz="2000" dirty="0"/>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270879"/>
            <a:ext cx="958596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Data Analysis Tools and Techniques</a:t>
            </a:r>
            <a:endParaRPr lang="en-US" sz="4374" dirty="0"/>
          </a:p>
        </p:txBody>
      </p:sp>
      <p:sp>
        <p:nvSpPr>
          <p:cNvPr id="5" name="Text 3"/>
          <p:cNvSpPr/>
          <p:nvPr/>
        </p:nvSpPr>
        <p:spPr>
          <a:xfrm>
            <a:off x="833199" y="3659505"/>
            <a:ext cx="2666286" cy="433149"/>
          </a:xfrm>
          <a:prstGeom prst="rect">
            <a:avLst/>
          </a:prstGeom>
          <a:noFill/>
          <a:ln/>
        </p:spPr>
        <p:txBody>
          <a:bodyPr wrap="none" rtlCol="0" anchor="t"/>
          <a:lstStyle/>
          <a:p>
            <a:pPr marL="0" indent="0">
              <a:lnSpc>
                <a:spcPts val="3412"/>
              </a:lnSpc>
              <a:buNone/>
            </a:pPr>
            <a:r>
              <a:rPr lang="en-US" sz="2624" b="1" dirty="0">
                <a:solidFill>
                  <a:srgbClr val="FF726D"/>
                </a:solidFill>
                <a:latin typeface="Inconsolata" pitchFamily="34" charset="0"/>
                <a:ea typeface="Inconsolata" pitchFamily="34" charset="-122"/>
                <a:cs typeface="Inconsolata" pitchFamily="34" charset="-120"/>
              </a:rPr>
              <a:t>Tools</a:t>
            </a:r>
            <a:endParaRPr lang="en-US" sz="2624" dirty="0"/>
          </a:p>
        </p:txBody>
      </p:sp>
      <p:sp>
        <p:nvSpPr>
          <p:cNvPr id="6" name="Text 4"/>
          <p:cNvSpPr/>
          <p:nvPr/>
        </p:nvSpPr>
        <p:spPr>
          <a:xfrm>
            <a:off x="1188601" y="4425910"/>
            <a:ext cx="5855613"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Excel (pivot tables, charts, regression analysis)</a:t>
            </a:r>
            <a:endParaRPr lang="en-US" sz="1750" dirty="0"/>
          </a:p>
        </p:txBody>
      </p:sp>
      <p:sp>
        <p:nvSpPr>
          <p:cNvPr id="7" name="Text 5"/>
          <p:cNvSpPr/>
          <p:nvPr/>
        </p:nvSpPr>
        <p:spPr>
          <a:xfrm>
            <a:off x="1188601" y="4936808"/>
            <a:ext cx="5855613"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R and Python (programming languages for data analysis)</a:t>
            </a:r>
            <a:endParaRPr lang="en-US" sz="1750" dirty="0"/>
          </a:p>
        </p:txBody>
      </p:sp>
      <p:sp>
        <p:nvSpPr>
          <p:cNvPr id="8" name="Text 6"/>
          <p:cNvSpPr/>
          <p:nvPr/>
        </p:nvSpPr>
        <p:spPr>
          <a:xfrm>
            <a:off x="1188601" y="5447705"/>
            <a:ext cx="5855613"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Tableau and PowerBI (data visualization software)</a:t>
            </a:r>
            <a:endParaRPr lang="en-US" sz="1750" dirty="0"/>
          </a:p>
        </p:txBody>
      </p:sp>
      <p:sp>
        <p:nvSpPr>
          <p:cNvPr id="9" name="Text 7"/>
          <p:cNvSpPr/>
          <p:nvPr/>
        </p:nvSpPr>
        <p:spPr>
          <a:xfrm>
            <a:off x="7593806" y="3659505"/>
            <a:ext cx="2666286" cy="433149"/>
          </a:xfrm>
          <a:prstGeom prst="rect">
            <a:avLst/>
          </a:prstGeom>
          <a:noFill/>
          <a:ln/>
        </p:spPr>
        <p:txBody>
          <a:bodyPr wrap="none" rtlCol="0" anchor="t"/>
          <a:lstStyle/>
          <a:p>
            <a:pPr marL="0" indent="0">
              <a:lnSpc>
                <a:spcPts val="3412"/>
              </a:lnSpc>
              <a:buNone/>
            </a:pPr>
            <a:r>
              <a:rPr lang="en-US" sz="2624" b="1" dirty="0">
                <a:solidFill>
                  <a:srgbClr val="FF726D"/>
                </a:solidFill>
                <a:latin typeface="Inconsolata" pitchFamily="34" charset="0"/>
                <a:ea typeface="Inconsolata" pitchFamily="34" charset="-122"/>
                <a:cs typeface="Inconsolata" pitchFamily="34" charset="-120"/>
              </a:rPr>
              <a:t>Techniques</a:t>
            </a:r>
            <a:endParaRPr lang="en-US" sz="2624" dirty="0"/>
          </a:p>
        </p:txBody>
      </p:sp>
      <p:sp>
        <p:nvSpPr>
          <p:cNvPr id="10" name="Text 8"/>
          <p:cNvSpPr/>
          <p:nvPr/>
        </p:nvSpPr>
        <p:spPr>
          <a:xfrm>
            <a:off x="7949208" y="4425910"/>
            <a:ext cx="5855613"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Hypothesis Testing</a:t>
            </a:r>
            <a:endParaRPr lang="en-US" sz="1750" dirty="0"/>
          </a:p>
        </p:txBody>
      </p:sp>
      <p:sp>
        <p:nvSpPr>
          <p:cNvPr id="11" name="Text 9"/>
          <p:cNvSpPr/>
          <p:nvPr/>
        </p:nvSpPr>
        <p:spPr>
          <a:xfrm>
            <a:off x="7949208" y="4936808"/>
            <a:ext cx="5855613"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Regression Analysis and Machine Learning</a:t>
            </a:r>
            <a:endParaRPr lang="en-US" sz="1750" dirty="0"/>
          </a:p>
        </p:txBody>
      </p:sp>
      <p:sp>
        <p:nvSpPr>
          <p:cNvPr id="12" name="Text 10"/>
          <p:cNvSpPr/>
          <p:nvPr/>
        </p:nvSpPr>
        <p:spPr>
          <a:xfrm>
            <a:off x="7949208" y="5447705"/>
            <a:ext cx="5855613" cy="399812"/>
          </a:xfrm>
          <a:prstGeom prst="rect">
            <a:avLst/>
          </a:prstGeom>
          <a:noFill/>
          <a:ln/>
        </p:spPr>
        <p:txBody>
          <a:bodyPr wrap="none" rtlCol="0" anchor="t"/>
          <a:lstStyle/>
          <a:p>
            <a:pPr marL="342900" indent="-342900" algn="l">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Cluster Analysis and Segmentation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648897"/>
            <a:ext cx="874014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Common Data Analysis Challenges</a:t>
            </a:r>
            <a:endParaRPr lang="en-US" sz="4374" dirty="0"/>
          </a:p>
        </p:txBody>
      </p:sp>
      <p:sp>
        <p:nvSpPr>
          <p:cNvPr id="5" name="Shape 3"/>
          <p:cNvSpPr/>
          <p:nvPr/>
        </p:nvSpPr>
        <p:spPr>
          <a:xfrm>
            <a:off x="833199" y="2704267"/>
            <a:ext cx="4173260" cy="2226945"/>
          </a:xfrm>
          <a:prstGeom prst="roundRect">
            <a:avLst>
              <a:gd name="adj" fmla="val 2993"/>
            </a:avLst>
          </a:prstGeom>
          <a:solidFill>
            <a:srgbClr val="312140"/>
          </a:solidFill>
          <a:ln/>
        </p:spPr>
      </p:sp>
      <p:sp>
        <p:nvSpPr>
          <p:cNvPr id="6" name="Text 4"/>
          <p:cNvSpPr/>
          <p:nvPr/>
        </p:nvSpPr>
        <p:spPr>
          <a:xfrm>
            <a:off x="1055370" y="2926437"/>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Data Quality</a:t>
            </a:r>
            <a:endParaRPr lang="en-US" sz="2187" dirty="0"/>
          </a:p>
        </p:txBody>
      </p:sp>
      <p:sp>
        <p:nvSpPr>
          <p:cNvPr id="7" name="Text 5"/>
          <p:cNvSpPr/>
          <p:nvPr/>
        </p:nvSpPr>
        <p:spPr>
          <a:xfrm>
            <a:off x="1055370" y="3509605"/>
            <a:ext cx="3728918"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Data that is incomplete, inaccurate or irrelevant can lead to faulty analysis and wrong conclusions.</a:t>
            </a:r>
            <a:endParaRPr lang="en-US" sz="1750" dirty="0"/>
          </a:p>
        </p:txBody>
      </p:sp>
      <p:sp>
        <p:nvSpPr>
          <p:cNvPr id="8" name="Shape 6"/>
          <p:cNvSpPr/>
          <p:nvPr/>
        </p:nvSpPr>
        <p:spPr>
          <a:xfrm>
            <a:off x="5228630" y="2704267"/>
            <a:ext cx="4173260" cy="2226945"/>
          </a:xfrm>
          <a:prstGeom prst="roundRect">
            <a:avLst>
              <a:gd name="adj" fmla="val 2993"/>
            </a:avLst>
          </a:prstGeom>
          <a:solidFill>
            <a:srgbClr val="312140"/>
          </a:solidFill>
          <a:ln/>
        </p:spPr>
      </p:sp>
      <p:sp>
        <p:nvSpPr>
          <p:cNvPr id="9" name="Text 7"/>
          <p:cNvSpPr/>
          <p:nvPr/>
        </p:nvSpPr>
        <p:spPr>
          <a:xfrm>
            <a:off x="5450800" y="2926437"/>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Data Security</a:t>
            </a:r>
            <a:endParaRPr lang="en-US" sz="2187" dirty="0"/>
          </a:p>
        </p:txBody>
      </p:sp>
      <p:sp>
        <p:nvSpPr>
          <p:cNvPr id="10" name="Text 8"/>
          <p:cNvSpPr/>
          <p:nvPr/>
        </p:nvSpPr>
        <p:spPr>
          <a:xfrm>
            <a:off x="5450800" y="3509605"/>
            <a:ext cx="3728918"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Data breaches and cyberattacks can lead to loss of sensitive information and damage to reputation.</a:t>
            </a:r>
            <a:endParaRPr lang="en-US" sz="1750" dirty="0"/>
          </a:p>
        </p:txBody>
      </p:sp>
      <p:sp>
        <p:nvSpPr>
          <p:cNvPr id="11" name="Shape 9"/>
          <p:cNvSpPr/>
          <p:nvPr/>
        </p:nvSpPr>
        <p:spPr>
          <a:xfrm>
            <a:off x="9624060" y="2704267"/>
            <a:ext cx="4173260" cy="2226945"/>
          </a:xfrm>
          <a:prstGeom prst="roundRect">
            <a:avLst>
              <a:gd name="adj" fmla="val 2993"/>
            </a:avLst>
          </a:prstGeom>
          <a:solidFill>
            <a:srgbClr val="312140"/>
          </a:solidFill>
          <a:ln/>
        </p:spPr>
      </p:sp>
      <p:sp>
        <p:nvSpPr>
          <p:cNvPr id="12" name="Text 10"/>
          <p:cNvSpPr/>
          <p:nvPr/>
        </p:nvSpPr>
        <p:spPr>
          <a:xfrm>
            <a:off x="9846231" y="2926437"/>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Data Volume</a:t>
            </a:r>
            <a:endParaRPr lang="en-US" sz="2187" dirty="0"/>
          </a:p>
        </p:txBody>
      </p:sp>
      <p:sp>
        <p:nvSpPr>
          <p:cNvPr id="13" name="Text 11"/>
          <p:cNvSpPr/>
          <p:nvPr/>
        </p:nvSpPr>
        <p:spPr>
          <a:xfrm>
            <a:off x="9846231" y="3509605"/>
            <a:ext cx="3728918"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Large amounts of data can be difficult to manage and analyze efficiently.</a:t>
            </a:r>
            <a:endParaRPr lang="en-US" sz="1750" dirty="0"/>
          </a:p>
        </p:txBody>
      </p:sp>
      <p:sp>
        <p:nvSpPr>
          <p:cNvPr id="14" name="Shape 12"/>
          <p:cNvSpPr/>
          <p:nvPr/>
        </p:nvSpPr>
        <p:spPr>
          <a:xfrm>
            <a:off x="833199" y="5153382"/>
            <a:ext cx="12964001" cy="1427321"/>
          </a:xfrm>
          <a:prstGeom prst="roundRect">
            <a:avLst>
              <a:gd name="adj" fmla="val 4670"/>
            </a:avLst>
          </a:prstGeom>
          <a:solidFill>
            <a:srgbClr val="312140"/>
          </a:solidFill>
          <a:ln/>
        </p:spPr>
      </p:sp>
      <p:sp>
        <p:nvSpPr>
          <p:cNvPr id="15" name="Text 13"/>
          <p:cNvSpPr/>
          <p:nvPr/>
        </p:nvSpPr>
        <p:spPr>
          <a:xfrm>
            <a:off x="1055370" y="5375553"/>
            <a:ext cx="2221944"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Data Integration</a:t>
            </a:r>
            <a:endParaRPr lang="en-US" sz="2187" dirty="0"/>
          </a:p>
        </p:txBody>
      </p:sp>
      <p:sp>
        <p:nvSpPr>
          <p:cNvPr id="16" name="Text 14"/>
          <p:cNvSpPr/>
          <p:nvPr/>
        </p:nvSpPr>
        <p:spPr>
          <a:xfrm>
            <a:off x="1055370" y="5958721"/>
            <a:ext cx="12519660" cy="399812"/>
          </a:xfrm>
          <a:prstGeom prst="rect">
            <a:avLst/>
          </a:prstGeom>
          <a:noFill/>
          <a:ln/>
        </p:spPr>
        <p:txBody>
          <a:bodyPr wrap="non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Integrating data from multiple sources can be challenging and time-consuming.</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506742"/>
            <a:ext cx="789432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Data Analysis Best Practices</a:t>
            </a:r>
            <a:endParaRPr lang="en-US" sz="4374" dirty="0"/>
          </a:p>
        </p:txBody>
      </p:sp>
      <p:sp>
        <p:nvSpPr>
          <p:cNvPr id="5" name="Shape 3"/>
          <p:cNvSpPr/>
          <p:nvPr/>
        </p:nvSpPr>
        <p:spPr>
          <a:xfrm>
            <a:off x="833199" y="3714869"/>
            <a:ext cx="499943" cy="499943"/>
          </a:xfrm>
          <a:prstGeom prst="roundRect">
            <a:avLst>
              <a:gd name="adj" fmla="val 13333"/>
            </a:avLst>
          </a:prstGeom>
          <a:solidFill>
            <a:srgbClr val="312140"/>
          </a:solidFill>
          <a:ln/>
        </p:spPr>
      </p:sp>
      <p:sp>
        <p:nvSpPr>
          <p:cNvPr id="6" name="Text 4"/>
          <p:cNvSpPr/>
          <p:nvPr/>
        </p:nvSpPr>
        <p:spPr>
          <a:xfrm>
            <a:off x="999292" y="3748207"/>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1555313" y="3784283"/>
            <a:ext cx="301752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Define Your Objectives</a:t>
            </a:r>
            <a:endParaRPr lang="en-US" sz="2187" dirty="0"/>
          </a:p>
        </p:txBody>
      </p:sp>
      <p:sp>
        <p:nvSpPr>
          <p:cNvPr id="8" name="Text 6"/>
          <p:cNvSpPr/>
          <p:nvPr/>
        </p:nvSpPr>
        <p:spPr>
          <a:xfrm>
            <a:off x="1555313" y="4367451"/>
            <a:ext cx="3451146"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Clarify the problem you're trying to solve and what insights you hope to gain from the analysis.</a:t>
            </a:r>
            <a:endParaRPr lang="en-US" sz="1750" dirty="0"/>
          </a:p>
        </p:txBody>
      </p:sp>
      <p:sp>
        <p:nvSpPr>
          <p:cNvPr id="9" name="Shape 7"/>
          <p:cNvSpPr/>
          <p:nvPr/>
        </p:nvSpPr>
        <p:spPr>
          <a:xfrm>
            <a:off x="5228630" y="3714869"/>
            <a:ext cx="499943" cy="499943"/>
          </a:xfrm>
          <a:prstGeom prst="roundRect">
            <a:avLst>
              <a:gd name="adj" fmla="val 13333"/>
            </a:avLst>
          </a:prstGeom>
          <a:solidFill>
            <a:srgbClr val="312140"/>
          </a:solidFill>
          <a:ln/>
        </p:spPr>
      </p:sp>
      <p:sp>
        <p:nvSpPr>
          <p:cNvPr id="10" name="Text 8"/>
          <p:cNvSpPr/>
          <p:nvPr/>
        </p:nvSpPr>
        <p:spPr>
          <a:xfrm>
            <a:off x="5394722" y="3748207"/>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5950744" y="3784283"/>
            <a:ext cx="329184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Use a Structured Process</a:t>
            </a:r>
            <a:endParaRPr lang="en-US" sz="2187" dirty="0"/>
          </a:p>
        </p:txBody>
      </p:sp>
      <p:sp>
        <p:nvSpPr>
          <p:cNvPr id="12" name="Text 10"/>
          <p:cNvSpPr/>
          <p:nvPr/>
        </p:nvSpPr>
        <p:spPr>
          <a:xfrm>
            <a:off x="5950744" y="4367451"/>
            <a:ext cx="3451146"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Follow a structured process to ensure accuracy and consistency in your analysis.</a:t>
            </a:r>
            <a:endParaRPr lang="en-US" sz="1750" dirty="0"/>
          </a:p>
        </p:txBody>
      </p:sp>
      <p:sp>
        <p:nvSpPr>
          <p:cNvPr id="13" name="Shape 11"/>
          <p:cNvSpPr/>
          <p:nvPr/>
        </p:nvSpPr>
        <p:spPr>
          <a:xfrm>
            <a:off x="9624060" y="3714869"/>
            <a:ext cx="499943" cy="499943"/>
          </a:xfrm>
          <a:prstGeom prst="roundRect">
            <a:avLst>
              <a:gd name="adj" fmla="val 13333"/>
            </a:avLst>
          </a:prstGeom>
          <a:solidFill>
            <a:srgbClr val="312140"/>
          </a:solidFill>
          <a:ln/>
        </p:spPr>
      </p:sp>
      <p:sp>
        <p:nvSpPr>
          <p:cNvPr id="14" name="Text 12"/>
          <p:cNvSpPr/>
          <p:nvPr/>
        </p:nvSpPr>
        <p:spPr>
          <a:xfrm>
            <a:off x="9790152" y="3748207"/>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10346174" y="3784283"/>
            <a:ext cx="342900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Document Your Methodology</a:t>
            </a:r>
            <a:endParaRPr lang="en-US" sz="2187" dirty="0"/>
          </a:p>
        </p:txBody>
      </p:sp>
      <p:sp>
        <p:nvSpPr>
          <p:cNvPr id="16" name="Text 14"/>
          <p:cNvSpPr/>
          <p:nvPr/>
        </p:nvSpPr>
        <p:spPr>
          <a:xfrm>
            <a:off x="10346174" y="4367451"/>
            <a:ext cx="3451146" cy="1599248"/>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Record your process, assumptions, and decisions to ensure transparency and reproducibility.</a:t>
            </a:r>
            <a:endParaRPr lang="en-US" sz="1750" dirty="0"/>
          </a:p>
        </p:txBody>
      </p:sp>
      <p:sp>
        <p:nvSpPr>
          <p:cNvPr id="17" name="Shape 15"/>
          <p:cNvSpPr/>
          <p:nvPr/>
        </p:nvSpPr>
        <p:spPr>
          <a:xfrm>
            <a:off x="833199" y="6341626"/>
            <a:ext cx="499943" cy="499943"/>
          </a:xfrm>
          <a:prstGeom prst="roundRect">
            <a:avLst>
              <a:gd name="adj" fmla="val 13333"/>
            </a:avLst>
          </a:prstGeom>
          <a:solidFill>
            <a:srgbClr val="312140"/>
          </a:solidFill>
          <a:ln/>
        </p:spPr>
      </p:sp>
      <p:sp>
        <p:nvSpPr>
          <p:cNvPr id="18" name="Text 16"/>
          <p:cNvSpPr/>
          <p:nvPr/>
        </p:nvSpPr>
        <p:spPr>
          <a:xfrm>
            <a:off x="999292" y="6374963"/>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4</a:t>
            </a:r>
            <a:endParaRPr lang="en-US" sz="2624" dirty="0"/>
          </a:p>
        </p:txBody>
      </p:sp>
      <p:sp>
        <p:nvSpPr>
          <p:cNvPr id="19" name="Text 17"/>
          <p:cNvSpPr/>
          <p:nvPr/>
        </p:nvSpPr>
        <p:spPr>
          <a:xfrm>
            <a:off x="1555313" y="6411039"/>
            <a:ext cx="2606040" cy="360998"/>
          </a:xfrm>
          <a:prstGeom prst="rect">
            <a:avLst/>
          </a:prstGeom>
          <a:noFill/>
          <a:ln/>
        </p:spPr>
        <p:txBody>
          <a:bodyPr wrap="none" rtlCol="0" anchor="t"/>
          <a:lstStyle/>
          <a:p>
            <a:pPr marL="0" indent="0">
              <a:lnSpc>
                <a:spcPts val="2843"/>
              </a:lnSpc>
              <a:buNone/>
            </a:pPr>
            <a:r>
              <a:rPr lang="en-US" sz="2187" b="1" dirty="0">
                <a:solidFill>
                  <a:srgbClr val="FF726D"/>
                </a:solidFill>
                <a:latin typeface="Inconsolata" pitchFamily="34" charset="0"/>
                <a:ea typeface="Inconsolata" pitchFamily="34" charset="-122"/>
                <a:cs typeface="Inconsolata" pitchFamily="34" charset="-120"/>
              </a:rPr>
              <a:t>Leverage Automation</a:t>
            </a:r>
            <a:endParaRPr lang="en-US" sz="2187" dirty="0"/>
          </a:p>
        </p:txBody>
      </p:sp>
      <p:sp>
        <p:nvSpPr>
          <p:cNvPr id="20" name="Text 18"/>
          <p:cNvSpPr/>
          <p:nvPr/>
        </p:nvSpPr>
        <p:spPr>
          <a:xfrm>
            <a:off x="1555313" y="6994208"/>
            <a:ext cx="12241887" cy="399812"/>
          </a:xfrm>
          <a:prstGeom prst="rect">
            <a:avLst/>
          </a:prstGeom>
          <a:noFill/>
          <a:ln/>
        </p:spPr>
        <p:txBody>
          <a:bodyPr wrap="non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Use software tools to automate your analysis and reduce the risk of human error.</a:t>
            </a:r>
            <a:endParaRPr lang="en-US" sz="1750" dirty="0"/>
          </a:p>
        </p:txBody>
      </p:sp>
      <p:pic>
        <p:nvPicPr>
          <p:cNvPr id="21" name="Image 0" descr="preencoded.png"/>
          <p:cNvPicPr>
            <a:picLocks noChangeAspect="1"/>
          </p:cNvPicPr>
          <p:nvPr/>
        </p:nvPicPr>
        <p:blipFill>
          <a:blip r:embed="rId3"/>
          <a:stretch>
            <a:fillRect/>
          </a:stretch>
        </p:blipFill>
        <p:spPr>
          <a:xfrm>
            <a:off x="0" y="0"/>
            <a:ext cx="14630400" cy="1671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140381"/>
            <a:ext cx="761238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The Future of Data Analysis</a:t>
            </a:r>
            <a:endParaRPr lang="en-US" sz="4374" dirty="0"/>
          </a:p>
        </p:txBody>
      </p:sp>
      <p:pic>
        <p:nvPicPr>
          <p:cNvPr id="5" name="Image 0" descr="preencoded.png"/>
          <p:cNvPicPr>
            <a:picLocks noChangeAspect="1"/>
          </p:cNvPicPr>
          <p:nvPr/>
        </p:nvPicPr>
        <p:blipFill>
          <a:blip r:embed="rId3"/>
          <a:stretch>
            <a:fillRect/>
          </a:stretch>
        </p:blipFill>
        <p:spPr>
          <a:xfrm>
            <a:off x="1475542" y="2195751"/>
            <a:ext cx="2888575" cy="2888575"/>
          </a:xfrm>
          <a:prstGeom prst="rect">
            <a:avLst/>
          </a:prstGeom>
        </p:spPr>
      </p:pic>
      <p:sp>
        <p:nvSpPr>
          <p:cNvPr id="6" name="Text 3"/>
          <p:cNvSpPr/>
          <p:nvPr/>
        </p:nvSpPr>
        <p:spPr>
          <a:xfrm>
            <a:off x="1808798" y="5306497"/>
            <a:ext cx="2221944"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Big Data</a:t>
            </a:r>
            <a:endParaRPr lang="en-US" sz="2187" dirty="0"/>
          </a:p>
        </p:txBody>
      </p:sp>
      <p:sp>
        <p:nvSpPr>
          <p:cNvPr id="7" name="Text 4"/>
          <p:cNvSpPr/>
          <p:nvPr/>
        </p:nvSpPr>
        <p:spPr>
          <a:xfrm>
            <a:off x="833199" y="5889665"/>
            <a:ext cx="4173260" cy="1199436"/>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Analysis of large and complex data sets using advanced technologies and machine learning.</a:t>
            </a:r>
            <a:endParaRPr lang="en-US" sz="1750" dirty="0"/>
          </a:p>
        </p:txBody>
      </p:sp>
      <p:pic>
        <p:nvPicPr>
          <p:cNvPr id="8" name="Image 1" descr="preencoded.png"/>
          <p:cNvPicPr>
            <a:picLocks noChangeAspect="1"/>
          </p:cNvPicPr>
          <p:nvPr/>
        </p:nvPicPr>
        <p:blipFill>
          <a:blip r:embed="rId4"/>
          <a:stretch>
            <a:fillRect/>
          </a:stretch>
        </p:blipFill>
        <p:spPr>
          <a:xfrm>
            <a:off x="5870972" y="2195751"/>
            <a:ext cx="2888575" cy="2888575"/>
          </a:xfrm>
          <a:prstGeom prst="rect">
            <a:avLst/>
          </a:prstGeom>
        </p:spPr>
      </p:pic>
      <p:sp>
        <p:nvSpPr>
          <p:cNvPr id="9" name="Text 5"/>
          <p:cNvSpPr/>
          <p:nvPr/>
        </p:nvSpPr>
        <p:spPr>
          <a:xfrm>
            <a:off x="5737860" y="5306497"/>
            <a:ext cx="3154680"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Artificial Intelligence</a:t>
            </a:r>
            <a:endParaRPr lang="en-US" sz="2187" dirty="0"/>
          </a:p>
        </p:txBody>
      </p:sp>
      <p:sp>
        <p:nvSpPr>
          <p:cNvPr id="10" name="Text 6"/>
          <p:cNvSpPr/>
          <p:nvPr/>
        </p:nvSpPr>
        <p:spPr>
          <a:xfrm>
            <a:off x="5228630" y="5889665"/>
            <a:ext cx="4173260" cy="799624"/>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Analysis and decision-making using algorithms and AI-based systems.</a:t>
            </a:r>
            <a:endParaRPr lang="en-US" sz="1750" dirty="0"/>
          </a:p>
        </p:txBody>
      </p:sp>
      <p:pic>
        <p:nvPicPr>
          <p:cNvPr id="11" name="Image 2" descr="preencoded.png"/>
          <p:cNvPicPr>
            <a:picLocks noChangeAspect="1"/>
          </p:cNvPicPr>
          <p:nvPr/>
        </p:nvPicPr>
        <p:blipFill>
          <a:blip r:embed="rId5"/>
          <a:stretch>
            <a:fillRect/>
          </a:stretch>
        </p:blipFill>
        <p:spPr>
          <a:xfrm>
            <a:off x="10266402" y="2195751"/>
            <a:ext cx="2888575" cy="2888575"/>
          </a:xfrm>
          <a:prstGeom prst="rect">
            <a:avLst/>
          </a:prstGeom>
        </p:spPr>
      </p:pic>
      <p:sp>
        <p:nvSpPr>
          <p:cNvPr id="12" name="Text 7"/>
          <p:cNvSpPr/>
          <p:nvPr/>
        </p:nvSpPr>
        <p:spPr>
          <a:xfrm>
            <a:off x="10476190" y="5306497"/>
            <a:ext cx="2468880" cy="360998"/>
          </a:xfrm>
          <a:prstGeom prst="rect">
            <a:avLst/>
          </a:prstGeom>
          <a:noFill/>
          <a:ln/>
        </p:spPr>
        <p:txBody>
          <a:bodyPr wrap="none" rtlCol="0" anchor="t"/>
          <a:lstStyle/>
          <a:p>
            <a:pPr marL="0" indent="0" algn="ctr">
              <a:lnSpc>
                <a:spcPts val="2843"/>
              </a:lnSpc>
              <a:buNone/>
            </a:pPr>
            <a:r>
              <a:rPr lang="en-US" sz="2187" b="1" dirty="0">
                <a:solidFill>
                  <a:srgbClr val="FF726D"/>
                </a:solidFill>
                <a:latin typeface="Inconsolata" pitchFamily="34" charset="0"/>
                <a:ea typeface="Inconsolata" pitchFamily="34" charset="-122"/>
                <a:cs typeface="Inconsolata" pitchFamily="34" charset="-120"/>
              </a:rPr>
              <a:t>Internet of Things</a:t>
            </a:r>
            <a:endParaRPr lang="en-US" sz="2187" dirty="0"/>
          </a:p>
        </p:txBody>
      </p:sp>
      <p:sp>
        <p:nvSpPr>
          <p:cNvPr id="13" name="Text 8"/>
          <p:cNvSpPr/>
          <p:nvPr/>
        </p:nvSpPr>
        <p:spPr>
          <a:xfrm>
            <a:off x="9624060" y="5889665"/>
            <a:ext cx="4173260" cy="799624"/>
          </a:xfrm>
          <a:prstGeom prst="rect">
            <a:avLst/>
          </a:prstGeom>
          <a:noFill/>
          <a:ln/>
        </p:spPr>
        <p:txBody>
          <a:bodyPr wrap="square" rtlCol="0" anchor="t"/>
          <a:lstStyle/>
          <a:p>
            <a:pPr marL="0" indent="0" algn="ctr">
              <a:lnSpc>
                <a:spcPts val="3149"/>
              </a:lnSpc>
              <a:buNone/>
            </a:pPr>
            <a:r>
              <a:rPr lang="en-US" sz="1750" dirty="0">
                <a:solidFill>
                  <a:srgbClr val="DAD1E6"/>
                </a:solidFill>
                <a:latin typeface="Fira Sans" pitchFamily="34" charset="0"/>
                <a:ea typeface="Fira Sans" pitchFamily="34" charset="-122"/>
                <a:cs typeface="Fira Sans" pitchFamily="34" charset="-120"/>
              </a:rPr>
              <a:t>Data collection and analysis from interconnected devices and systems.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109907"/>
            <a:ext cx="479298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The Power of Data</a:t>
            </a:r>
            <a:endParaRPr lang="en-US" sz="4374" dirty="0"/>
          </a:p>
        </p:txBody>
      </p:sp>
      <p:sp>
        <p:nvSpPr>
          <p:cNvPr id="5" name="Text 3"/>
          <p:cNvSpPr/>
          <p:nvPr/>
        </p:nvSpPr>
        <p:spPr>
          <a:xfrm>
            <a:off x="833199" y="3498533"/>
            <a:ext cx="2666286" cy="433149"/>
          </a:xfrm>
          <a:prstGeom prst="rect">
            <a:avLst/>
          </a:prstGeom>
          <a:noFill/>
          <a:ln/>
        </p:spPr>
        <p:txBody>
          <a:bodyPr wrap="none" rtlCol="0" anchor="t"/>
          <a:lstStyle/>
          <a:p>
            <a:pPr marL="0" indent="0">
              <a:lnSpc>
                <a:spcPts val="3412"/>
              </a:lnSpc>
              <a:buNone/>
            </a:pPr>
            <a:r>
              <a:rPr lang="en-US" sz="2624" b="1" dirty="0">
                <a:solidFill>
                  <a:srgbClr val="FF726D"/>
                </a:solidFill>
                <a:latin typeface="Inconsolata" pitchFamily="34" charset="0"/>
                <a:ea typeface="Inconsolata" pitchFamily="34" charset="-122"/>
                <a:cs typeface="Inconsolata" pitchFamily="34" charset="-120"/>
              </a:rPr>
              <a:t>Data = Insights</a:t>
            </a:r>
            <a:endParaRPr lang="en-US" sz="2624" dirty="0"/>
          </a:p>
        </p:txBody>
      </p:sp>
      <p:sp>
        <p:nvSpPr>
          <p:cNvPr id="6" name="Text 4"/>
          <p:cNvSpPr/>
          <p:nvPr/>
        </p:nvSpPr>
        <p:spPr>
          <a:xfrm>
            <a:off x="833199" y="4264938"/>
            <a:ext cx="3959543"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Unlock valuable insights and drive better decision-making with effective data analysis.</a:t>
            </a:r>
            <a:endParaRPr lang="en-US" sz="1750" dirty="0"/>
          </a:p>
        </p:txBody>
      </p:sp>
      <p:sp>
        <p:nvSpPr>
          <p:cNvPr id="7" name="Text 5"/>
          <p:cNvSpPr/>
          <p:nvPr/>
        </p:nvSpPr>
        <p:spPr>
          <a:xfrm>
            <a:off x="5342334" y="3498533"/>
            <a:ext cx="3959543" cy="866299"/>
          </a:xfrm>
          <a:prstGeom prst="rect">
            <a:avLst/>
          </a:prstGeom>
          <a:noFill/>
          <a:ln/>
        </p:spPr>
        <p:txBody>
          <a:bodyPr wrap="square" rtlCol="0" anchor="t"/>
          <a:lstStyle/>
          <a:p>
            <a:pPr marL="0" indent="0">
              <a:lnSpc>
                <a:spcPts val="3412"/>
              </a:lnSpc>
              <a:buNone/>
            </a:pPr>
            <a:r>
              <a:rPr lang="en-US" sz="2624" b="1" dirty="0">
                <a:solidFill>
                  <a:srgbClr val="FF726D"/>
                </a:solidFill>
                <a:latin typeface="Inconsolata" pitchFamily="34" charset="0"/>
                <a:ea typeface="Inconsolata" pitchFamily="34" charset="-122"/>
                <a:cs typeface="Inconsolata" pitchFamily="34" charset="-120"/>
              </a:rPr>
              <a:t>Data = Competitive Advantage</a:t>
            </a:r>
            <a:endParaRPr lang="en-US" sz="2624" dirty="0"/>
          </a:p>
        </p:txBody>
      </p:sp>
      <p:sp>
        <p:nvSpPr>
          <p:cNvPr id="8" name="Text 6"/>
          <p:cNvSpPr/>
          <p:nvPr/>
        </p:nvSpPr>
        <p:spPr>
          <a:xfrm>
            <a:off x="5342334" y="4698087"/>
            <a:ext cx="3959543"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Gain a competitive edge by using data to inform your strategy and stay ahead of the curve.</a:t>
            </a:r>
            <a:endParaRPr lang="en-US" sz="1750" dirty="0"/>
          </a:p>
        </p:txBody>
      </p:sp>
      <p:sp>
        <p:nvSpPr>
          <p:cNvPr id="9" name="Text 7"/>
          <p:cNvSpPr/>
          <p:nvPr/>
        </p:nvSpPr>
        <p:spPr>
          <a:xfrm>
            <a:off x="9851469" y="3498533"/>
            <a:ext cx="2849880" cy="433149"/>
          </a:xfrm>
          <a:prstGeom prst="rect">
            <a:avLst/>
          </a:prstGeom>
          <a:noFill/>
          <a:ln/>
        </p:spPr>
        <p:txBody>
          <a:bodyPr wrap="none" rtlCol="0" anchor="t"/>
          <a:lstStyle/>
          <a:p>
            <a:pPr marL="0" indent="0">
              <a:lnSpc>
                <a:spcPts val="3412"/>
              </a:lnSpc>
              <a:buNone/>
            </a:pPr>
            <a:r>
              <a:rPr lang="en-US" sz="2624" b="1" dirty="0">
                <a:solidFill>
                  <a:srgbClr val="FF726D"/>
                </a:solidFill>
                <a:latin typeface="Inconsolata" pitchFamily="34" charset="0"/>
                <a:ea typeface="Inconsolata" pitchFamily="34" charset="-122"/>
                <a:cs typeface="Inconsolata" pitchFamily="34" charset="-120"/>
              </a:rPr>
              <a:t>Data = Innovation</a:t>
            </a:r>
            <a:endParaRPr lang="en-US" sz="2624" dirty="0"/>
          </a:p>
        </p:txBody>
      </p:sp>
      <p:sp>
        <p:nvSpPr>
          <p:cNvPr id="10" name="Text 8"/>
          <p:cNvSpPr/>
          <p:nvPr/>
        </p:nvSpPr>
        <p:spPr>
          <a:xfrm>
            <a:off x="9851469" y="4264938"/>
            <a:ext cx="3959543" cy="1199436"/>
          </a:xfrm>
          <a:prstGeom prst="rect">
            <a:avLst/>
          </a:prstGeom>
          <a:noFill/>
          <a:ln/>
        </p:spPr>
        <p:txBody>
          <a:bodyPr wrap="square" rtlCol="0" anchor="t"/>
          <a:lstStyle/>
          <a:p>
            <a:pPr marL="0" indent="0">
              <a:lnSpc>
                <a:spcPts val="3149"/>
              </a:lnSpc>
              <a:buNone/>
            </a:pPr>
            <a:r>
              <a:rPr lang="en-US" sz="1750" dirty="0">
                <a:solidFill>
                  <a:srgbClr val="DAD1E6"/>
                </a:solidFill>
                <a:latin typeface="Fira Sans" pitchFamily="34" charset="0"/>
                <a:ea typeface="Fira Sans" pitchFamily="34" charset="-122"/>
                <a:cs typeface="Fira Sans" pitchFamily="34" charset="-120"/>
              </a:rPr>
              <a:t>Use data to identify new opportunities and innovate with data-driven solutions.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313914"/>
            <a:ext cx="704850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The Goals of the Workshop</a:t>
            </a:r>
            <a:endParaRPr lang="en-US" sz="4374" dirty="0"/>
          </a:p>
        </p:txBody>
      </p:sp>
      <p:sp>
        <p:nvSpPr>
          <p:cNvPr id="5" name="Shape 3"/>
          <p:cNvSpPr/>
          <p:nvPr/>
        </p:nvSpPr>
        <p:spPr>
          <a:xfrm>
            <a:off x="833199" y="4642485"/>
            <a:ext cx="12964001" cy="15240"/>
          </a:xfrm>
          <a:prstGeom prst="rect">
            <a:avLst/>
          </a:prstGeom>
          <a:solidFill>
            <a:srgbClr val="FF6680"/>
          </a:solidFill>
          <a:ln/>
        </p:spPr>
      </p:sp>
      <p:sp>
        <p:nvSpPr>
          <p:cNvPr id="6" name="Shape 4"/>
          <p:cNvSpPr/>
          <p:nvPr/>
        </p:nvSpPr>
        <p:spPr>
          <a:xfrm>
            <a:off x="4010978" y="4642485"/>
            <a:ext cx="15240" cy="777597"/>
          </a:xfrm>
          <a:prstGeom prst="rect">
            <a:avLst/>
          </a:prstGeom>
          <a:solidFill>
            <a:srgbClr val="FF6680"/>
          </a:solidFill>
          <a:ln/>
        </p:spPr>
      </p:sp>
      <p:sp>
        <p:nvSpPr>
          <p:cNvPr id="7" name="Shape 5"/>
          <p:cNvSpPr/>
          <p:nvPr/>
        </p:nvSpPr>
        <p:spPr>
          <a:xfrm>
            <a:off x="3768685" y="4392573"/>
            <a:ext cx="499943" cy="499943"/>
          </a:xfrm>
          <a:prstGeom prst="roundRect">
            <a:avLst>
              <a:gd name="adj" fmla="val 13333"/>
            </a:avLst>
          </a:prstGeom>
          <a:solidFill>
            <a:srgbClr val="312140"/>
          </a:solidFill>
          <a:ln/>
        </p:spPr>
      </p:sp>
      <p:sp>
        <p:nvSpPr>
          <p:cNvPr id="8" name="Text 6"/>
          <p:cNvSpPr/>
          <p:nvPr/>
        </p:nvSpPr>
        <p:spPr>
          <a:xfrm>
            <a:off x="3934777" y="4425910"/>
            <a:ext cx="167640" cy="433149"/>
          </a:xfrm>
          <a:prstGeom prst="rect">
            <a:avLst/>
          </a:prstGeom>
          <a:noFill/>
          <a:ln/>
        </p:spPr>
        <p:txBody>
          <a:bodyPr wrap="none" rtlCol="0" anchor="t"/>
          <a:lstStyle/>
          <a:p>
            <a:pPr marL="0" indent="0" algn="ctr">
              <a:lnSpc>
                <a:spcPts val="3412"/>
              </a:lnSpc>
              <a:buNone/>
            </a:pPr>
            <a:r>
              <a:rPr lang="en-US" sz="3200" b="1" dirty="0">
                <a:solidFill>
                  <a:srgbClr val="FF726D"/>
                </a:solidFill>
                <a:latin typeface="Inconsolata" pitchFamily="34" charset="0"/>
                <a:ea typeface="Inconsolata" pitchFamily="34" charset="-122"/>
                <a:cs typeface="Inconsolata" pitchFamily="34" charset="-120"/>
              </a:rPr>
              <a:t>1</a:t>
            </a:r>
            <a:endParaRPr lang="en-US" sz="3200" dirty="0"/>
          </a:p>
        </p:txBody>
      </p:sp>
      <p:sp>
        <p:nvSpPr>
          <p:cNvPr id="9" name="Text 7"/>
          <p:cNvSpPr/>
          <p:nvPr/>
        </p:nvSpPr>
        <p:spPr>
          <a:xfrm>
            <a:off x="2372678" y="5642372"/>
            <a:ext cx="3291840" cy="360998"/>
          </a:xfrm>
          <a:prstGeom prst="rect">
            <a:avLst/>
          </a:prstGeom>
          <a:noFill/>
          <a:ln/>
        </p:spPr>
        <p:txBody>
          <a:bodyPr wrap="none" rtlCol="0" anchor="t"/>
          <a:lstStyle/>
          <a:p>
            <a:pPr marL="0" indent="0" algn="ctr">
              <a:lnSpc>
                <a:spcPts val="2843"/>
              </a:lnSpc>
              <a:buNone/>
            </a:pPr>
            <a:r>
              <a:rPr lang="en-US" sz="2800" b="1" dirty="0">
                <a:solidFill>
                  <a:srgbClr val="FF726D"/>
                </a:solidFill>
                <a:latin typeface="Inconsolata" pitchFamily="34" charset="0"/>
                <a:ea typeface="Inconsolata" pitchFamily="34" charset="-122"/>
                <a:cs typeface="Inconsolata" pitchFamily="34" charset="-120"/>
              </a:rPr>
              <a:t>1. Understand the Basics</a:t>
            </a:r>
            <a:endParaRPr lang="en-US" sz="2800" dirty="0"/>
          </a:p>
        </p:txBody>
      </p:sp>
      <p:sp>
        <p:nvSpPr>
          <p:cNvPr id="10" name="Text 8"/>
          <p:cNvSpPr/>
          <p:nvPr/>
        </p:nvSpPr>
        <p:spPr>
          <a:xfrm>
            <a:off x="1055370" y="6225540"/>
            <a:ext cx="5926574" cy="399812"/>
          </a:xfrm>
          <a:prstGeom prst="rect">
            <a:avLst/>
          </a:prstGeom>
          <a:noFill/>
          <a:ln/>
        </p:spPr>
        <p:txBody>
          <a:bodyPr wrap="none" rtlCol="0" anchor="t"/>
          <a:lstStyle/>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Learn what free tools are available for analyzing data</a:t>
            </a:r>
            <a:endParaRPr lang="en-US" sz="2000" dirty="0"/>
          </a:p>
        </p:txBody>
      </p:sp>
      <p:sp>
        <p:nvSpPr>
          <p:cNvPr id="11" name="Shape 9"/>
          <p:cNvSpPr/>
          <p:nvPr/>
        </p:nvSpPr>
        <p:spPr>
          <a:xfrm>
            <a:off x="7307461" y="3864888"/>
            <a:ext cx="15240" cy="777597"/>
          </a:xfrm>
          <a:prstGeom prst="rect">
            <a:avLst/>
          </a:prstGeom>
          <a:solidFill>
            <a:srgbClr val="FF6680"/>
          </a:solidFill>
          <a:ln/>
        </p:spPr>
      </p:sp>
      <p:sp>
        <p:nvSpPr>
          <p:cNvPr id="12" name="Shape 10"/>
          <p:cNvSpPr/>
          <p:nvPr/>
        </p:nvSpPr>
        <p:spPr>
          <a:xfrm>
            <a:off x="7065169" y="4392573"/>
            <a:ext cx="499943" cy="499943"/>
          </a:xfrm>
          <a:prstGeom prst="roundRect">
            <a:avLst>
              <a:gd name="adj" fmla="val 13333"/>
            </a:avLst>
          </a:prstGeom>
          <a:solidFill>
            <a:srgbClr val="312140"/>
          </a:solidFill>
          <a:ln/>
        </p:spPr>
      </p:sp>
      <p:sp>
        <p:nvSpPr>
          <p:cNvPr id="13" name="Text 11"/>
          <p:cNvSpPr/>
          <p:nvPr/>
        </p:nvSpPr>
        <p:spPr>
          <a:xfrm>
            <a:off x="7231261" y="4425910"/>
            <a:ext cx="167640" cy="433149"/>
          </a:xfrm>
          <a:prstGeom prst="rect">
            <a:avLst/>
          </a:prstGeom>
          <a:noFill/>
          <a:ln/>
        </p:spPr>
        <p:txBody>
          <a:bodyPr wrap="none" rtlCol="0" anchor="t"/>
          <a:lstStyle/>
          <a:p>
            <a:pPr marL="0" indent="0" algn="ctr">
              <a:lnSpc>
                <a:spcPts val="3412"/>
              </a:lnSpc>
              <a:buNone/>
            </a:pPr>
            <a:r>
              <a:rPr lang="en-US" sz="3200" b="1" dirty="0">
                <a:solidFill>
                  <a:srgbClr val="FF726D"/>
                </a:solidFill>
                <a:latin typeface="Inconsolata" pitchFamily="34" charset="0"/>
                <a:ea typeface="Inconsolata" pitchFamily="34" charset="-122"/>
                <a:cs typeface="Inconsolata" pitchFamily="34" charset="-120"/>
              </a:rPr>
              <a:t>2</a:t>
            </a:r>
            <a:endParaRPr lang="en-US" sz="3200" dirty="0"/>
          </a:p>
        </p:txBody>
      </p:sp>
      <p:sp>
        <p:nvSpPr>
          <p:cNvPr id="14" name="Text 12"/>
          <p:cNvSpPr/>
          <p:nvPr/>
        </p:nvSpPr>
        <p:spPr>
          <a:xfrm>
            <a:off x="6204109" y="2659618"/>
            <a:ext cx="2221944" cy="360998"/>
          </a:xfrm>
          <a:prstGeom prst="rect">
            <a:avLst/>
          </a:prstGeom>
          <a:noFill/>
          <a:ln/>
        </p:spPr>
        <p:txBody>
          <a:bodyPr wrap="none" rtlCol="0" anchor="t"/>
          <a:lstStyle/>
          <a:p>
            <a:pPr marL="0" indent="0" algn="ctr">
              <a:lnSpc>
                <a:spcPts val="2843"/>
              </a:lnSpc>
              <a:buNone/>
            </a:pPr>
            <a:r>
              <a:rPr lang="en-US" sz="2800" b="1" dirty="0">
                <a:solidFill>
                  <a:srgbClr val="FF726D"/>
                </a:solidFill>
                <a:latin typeface="Inconsolata" pitchFamily="34" charset="0"/>
                <a:ea typeface="Inconsolata" pitchFamily="34" charset="-122"/>
                <a:cs typeface="Inconsolata" pitchFamily="34" charset="-120"/>
              </a:rPr>
              <a:t>2. Gain Insights</a:t>
            </a:r>
            <a:endParaRPr lang="en-US" sz="2800" dirty="0"/>
          </a:p>
        </p:txBody>
      </p:sp>
      <p:sp>
        <p:nvSpPr>
          <p:cNvPr id="15" name="Text 13"/>
          <p:cNvSpPr/>
          <p:nvPr/>
        </p:nvSpPr>
        <p:spPr>
          <a:xfrm>
            <a:off x="4351853" y="3242786"/>
            <a:ext cx="5926574" cy="399812"/>
          </a:xfrm>
          <a:prstGeom prst="rect">
            <a:avLst/>
          </a:prstGeom>
          <a:noFill/>
          <a:ln/>
        </p:spPr>
        <p:txBody>
          <a:bodyPr wrap="none" rtlCol="0" anchor="t"/>
          <a:lstStyle/>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Uncover hidden patterns and trends in data using free tools</a:t>
            </a:r>
            <a:endParaRPr lang="en-US" sz="2000" dirty="0"/>
          </a:p>
        </p:txBody>
      </p:sp>
      <p:sp>
        <p:nvSpPr>
          <p:cNvPr id="16" name="Shape 14"/>
          <p:cNvSpPr/>
          <p:nvPr/>
        </p:nvSpPr>
        <p:spPr>
          <a:xfrm>
            <a:off x="10604063" y="4642485"/>
            <a:ext cx="15240" cy="777597"/>
          </a:xfrm>
          <a:prstGeom prst="rect">
            <a:avLst/>
          </a:prstGeom>
          <a:solidFill>
            <a:srgbClr val="FF6680"/>
          </a:solidFill>
          <a:ln/>
        </p:spPr>
      </p:sp>
      <p:sp>
        <p:nvSpPr>
          <p:cNvPr id="17" name="Shape 15"/>
          <p:cNvSpPr/>
          <p:nvPr/>
        </p:nvSpPr>
        <p:spPr>
          <a:xfrm>
            <a:off x="10361771" y="4392573"/>
            <a:ext cx="499943" cy="499943"/>
          </a:xfrm>
          <a:prstGeom prst="roundRect">
            <a:avLst>
              <a:gd name="adj" fmla="val 13333"/>
            </a:avLst>
          </a:prstGeom>
          <a:solidFill>
            <a:srgbClr val="312140"/>
          </a:solidFill>
          <a:ln/>
        </p:spPr>
      </p:sp>
      <p:sp>
        <p:nvSpPr>
          <p:cNvPr id="18" name="Text 16"/>
          <p:cNvSpPr/>
          <p:nvPr/>
        </p:nvSpPr>
        <p:spPr>
          <a:xfrm>
            <a:off x="10527863" y="4425910"/>
            <a:ext cx="167640" cy="433149"/>
          </a:xfrm>
          <a:prstGeom prst="rect">
            <a:avLst/>
          </a:prstGeom>
          <a:noFill/>
          <a:ln/>
        </p:spPr>
        <p:txBody>
          <a:bodyPr wrap="none" rtlCol="0" anchor="t"/>
          <a:lstStyle/>
          <a:p>
            <a:pPr marL="0" indent="0" algn="ctr">
              <a:lnSpc>
                <a:spcPts val="3412"/>
              </a:lnSpc>
              <a:buNone/>
            </a:pPr>
            <a:r>
              <a:rPr lang="en-US" sz="3200" b="1" dirty="0">
                <a:solidFill>
                  <a:srgbClr val="FF726D"/>
                </a:solidFill>
                <a:latin typeface="Inconsolata" pitchFamily="34" charset="0"/>
                <a:ea typeface="Inconsolata" pitchFamily="34" charset="-122"/>
                <a:cs typeface="Inconsolata" pitchFamily="34" charset="-120"/>
              </a:rPr>
              <a:t>3</a:t>
            </a:r>
            <a:endParaRPr lang="en-US" sz="3200" dirty="0"/>
          </a:p>
        </p:txBody>
      </p:sp>
      <p:sp>
        <p:nvSpPr>
          <p:cNvPr id="19" name="Text 17"/>
          <p:cNvSpPr/>
          <p:nvPr/>
        </p:nvSpPr>
        <p:spPr>
          <a:xfrm>
            <a:off x="8965763" y="5642372"/>
            <a:ext cx="3291840" cy="360998"/>
          </a:xfrm>
          <a:prstGeom prst="rect">
            <a:avLst/>
          </a:prstGeom>
          <a:noFill/>
          <a:ln/>
        </p:spPr>
        <p:txBody>
          <a:bodyPr wrap="none" rtlCol="0" anchor="t"/>
          <a:lstStyle/>
          <a:p>
            <a:pPr marL="0" indent="0" algn="ctr">
              <a:lnSpc>
                <a:spcPts val="2843"/>
              </a:lnSpc>
              <a:buNone/>
            </a:pPr>
            <a:r>
              <a:rPr lang="en-US" sz="2800" b="1" dirty="0">
                <a:solidFill>
                  <a:srgbClr val="FF726D"/>
                </a:solidFill>
                <a:latin typeface="Inconsolata" pitchFamily="34" charset="0"/>
                <a:ea typeface="Inconsolata" pitchFamily="34" charset="-122"/>
                <a:cs typeface="Inconsolata" pitchFamily="34" charset="-120"/>
              </a:rPr>
              <a:t>3. Make Better Decisions</a:t>
            </a:r>
            <a:endParaRPr lang="en-US" sz="2800" dirty="0"/>
          </a:p>
        </p:txBody>
      </p:sp>
      <p:sp>
        <p:nvSpPr>
          <p:cNvPr id="20" name="Text 18"/>
          <p:cNvSpPr/>
          <p:nvPr/>
        </p:nvSpPr>
        <p:spPr>
          <a:xfrm>
            <a:off x="10000527" y="6225539"/>
            <a:ext cx="2731626" cy="1679969"/>
          </a:xfrm>
          <a:prstGeom prst="rect">
            <a:avLst/>
          </a:prstGeom>
          <a:noFill/>
          <a:ln/>
        </p:spPr>
        <p:txBody>
          <a:bodyPr wrap="none" rtlCol="0" anchor="t"/>
          <a:lstStyle/>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Turn insights into actions with informed </a:t>
            </a:r>
          </a:p>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decision-making using free data tools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710489" y="632343"/>
            <a:ext cx="5547360" cy="505420"/>
          </a:xfrm>
          <a:prstGeom prst="rect">
            <a:avLst/>
          </a:prstGeom>
          <a:noFill/>
          <a:ln/>
        </p:spPr>
        <p:txBody>
          <a:bodyPr wrap="none" rtlCol="0" anchor="t"/>
          <a:lstStyle/>
          <a:p>
            <a:pPr marL="0" indent="0">
              <a:lnSpc>
                <a:spcPts val="3980"/>
              </a:lnSpc>
              <a:buNone/>
            </a:pPr>
            <a:r>
              <a:rPr lang="en-US" sz="4000" b="1" dirty="0">
                <a:solidFill>
                  <a:srgbClr val="FF726D"/>
                </a:solidFill>
                <a:latin typeface="Inconsolata" pitchFamily="34" charset="0"/>
                <a:ea typeface="Inconsolata" pitchFamily="34" charset="-122"/>
                <a:cs typeface="Inconsolata" pitchFamily="34" charset="-120"/>
              </a:rPr>
              <a:t>Data in Different Industries</a:t>
            </a:r>
            <a:endParaRPr lang="en-US" sz="4000" dirty="0"/>
          </a:p>
        </p:txBody>
      </p:sp>
      <p:pic>
        <p:nvPicPr>
          <p:cNvPr id="5" name="Image 0" descr="preencoded.png"/>
          <p:cNvPicPr>
            <a:picLocks noChangeAspect="1"/>
          </p:cNvPicPr>
          <p:nvPr/>
        </p:nvPicPr>
        <p:blipFill>
          <a:blip r:embed="rId3"/>
          <a:stretch>
            <a:fillRect/>
          </a:stretch>
        </p:blipFill>
        <p:spPr>
          <a:xfrm>
            <a:off x="101570" y="1666398"/>
            <a:ext cx="3555087" cy="3555087"/>
          </a:xfrm>
          <a:prstGeom prst="rect">
            <a:avLst/>
          </a:prstGeom>
        </p:spPr>
      </p:pic>
      <p:sp>
        <p:nvSpPr>
          <p:cNvPr id="6" name="Text 3"/>
          <p:cNvSpPr/>
          <p:nvPr/>
        </p:nvSpPr>
        <p:spPr>
          <a:xfrm>
            <a:off x="745837" y="5182314"/>
            <a:ext cx="1882140" cy="252651"/>
          </a:xfrm>
          <a:prstGeom prst="rect">
            <a:avLst/>
          </a:prstGeom>
          <a:noFill/>
          <a:ln/>
        </p:spPr>
        <p:txBody>
          <a:bodyPr wrap="none" rtlCol="0" anchor="t"/>
          <a:lstStyle/>
          <a:p>
            <a:pPr marL="0" indent="0" algn="ctr">
              <a:lnSpc>
                <a:spcPts val="1990"/>
              </a:lnSpc>
              <a:buNone/>
            </a:pPr>
            <a:r>
              <a:rPr lang="en-US" sz="2000" b="1" dirty="0">
                <a:solidFill>
                  <a:srgbClr val="FF726D"/>
                </a:solidFill>
                <a:latin typeface="Inconsolata" pitchFamily="34" charset="0"/>
                <a:ea typeface="Inconsolata" pitchFamily="34" charset="-122"/>
                <a:cs typeface="Inconsolata" pitchFamily="34" charset="-120"/>
              </a:rPr>
              <a:t>Healthcare Industry</a:t>
            </a:r>
            <a:endParaRPr lang="en-US" sz="2000" dirty="0"/>
          </a:p>
        </p:txBody>
      </p:sp>
      <p:sp>
        <p:nvSpPr>
          <p:cNvPr id="7" name="Text 4"/>
          <p:cNvSpPr/>
          <p:nvPr/>
        </p:nvSpPr>
        <p:spPr>
          <a:xfrm>
            <a:off x="62180" y="5590461"/>
            <a:ext cx="3249454" cy="839391"/>
          </a:xfrm>
          <a:prstGeom prst="rect">
            <a:avLst/>
          </a:prstGeom>
          <a:noFill/>
          <a:ln/>
        </p:spPr>
        <p:txBody>
          <a:bodyPr wrap="square" rtlCol="0" anchor="t"/>
          <a:lstStyle/>
          <a:p>
            <a:pPr marL="0" indent="0" algn="ctr">
              <a:lnSpc>
                <a:spcPts val="2204"/>
              </a:lnSpc>
              <a:buNone/>
            </a:pPr>
            <a:r>
              <a:rPr lang="en-US" sz="1600" dirty="0">
                <a:solidFill>
                  <a:srgbClr val="DAD1E6"/>
                </a:solidFill>
                <a:latin typeface="Fira Sans" pitchFamily="34" charset="0"/>
                <a:ea typeface="Fira Sans" pitchFamily="34" charset="-122"/>
                <a:cs typeface="Fira Sans" pitchFamily="34" charset="-120"/>
              </a:rPr>
              <a:t>Data enables better patient care and assists in the development of new treatments and therapies.</a:t>
            </a:r>
            <a:endParaRPr lang="en-US" sz="1600" dirty="0"/>
          </a:p>
        </p:txBody>
      </p:sp>
      <p:pic>
        <p:nvPicPr>
          <p:cNvPr id="8" name="Image 1" descr="preencoded.png"/>
          <p:cNvPicPr>
            <a:picLocks noChangeAspect="1"/>
          </p:cNvPicPr>
          <p:nvPr/>
        </p:nvPicPr>
        <p:blipFill>
          <a:blip r:embed="rId4"/>
          <a:stretch>
            <a:fillRect/>
          </a:stretch>
        </p:blipFill>
        <p:spPr>
          <a:xfrm>
            <a:off x="3792295" y="1666399"/>
            <a:ext cx="3555087" cy="3555087"/>
          </a:xfrm>
          <a:prstGeom prst="rect">
            <a:avLst/>
          </a:prstGeom>
        </p:spPr>
      </p:pic>
      <p:sp>
        <p:nvSpPr>
          <p:cNvPr id="9" name="Text 5"/>
          <p:cNvSpPr/>
          <p:nvPr/>
        </p:nvSpPr>
        <p:spPr>
          <a:xfrm>
            <a:off x="4314715" y="5182314"/>
            <a:ext cx="2179320" cy="252651"/>
          </a:xfrm>
          <a:prstGeom prst="rect">
            <a:avLst/>
          </a:prstGeom>
          <a:noFill/>
          <a:ln/>
        </p:spPr>
        <p:txBody>
          <a:bodyPr wrap="none" rtlCol="0" anchor="t"/>
          <a:lstStyle/>
          <a:p>
            <a:pPr marL="0" indent="0" algn="ctr">
              <a:lnSpc>
                <a:spcPts val="1990"/>
              </a:lnSpc>
              <a:buNone/>
            </a:pPr>
            <a:r>
              <a:rPr lang="en-US" b="1" dirty="0">
                <a:solidFill>
                  <a:srgbClr val="FF726D"/>
                </a:solidFill>
                <a:latin typeface="Inconsolata" pitchFamily="34" charset="0"/>
                <a:ea typeface="Inconsolata" pitchFamily="34" charset="-122"/>
                <a:cs typeface="Inconsolata" pitchFamily="34" charset="-120"/>
              </a:rPr>
              <a:t>Manufacturing Industry</a:t>
            </a:r>
            <a:endParaRPr lang="en-US" dirty="0"/>
          </a:p>
        </p:txBody>
      </p:sp>
      <p:sp>
        <p:nvSpPr>
          <p:cNvPr id="10" name="Text 6"/>
          <p:cNvSpPr/>
          <p:nvPr/>
        </p:nvSpPr>
        <p:spPr>
          <a:xfrm>
            <a:off x="3779648" y="5590461"/>
            <a:ext cx="3249454" cy="839391"/>
          </a:xfrm>
          <a:prstGeom prst="rect">
            <a:avLst/>
          </a:prstGeom>
          <a:noFill/>
          <a:ln/>
        </p:spPr>
        <p:txBody>
          <a:bodyPr wrap="square" rtlCol="0" anchor="t"/>
          <a:lstStyle/>
          <a:p>
            <a:pPr marL="0" indent="0" algn="ctr">
              <a:lnSpc>
                <a:spcPts val="2204"/>
              </a:lnSpc>
              <a:buNone/>
            </a:pPr>
            <a:r>
              <a:rPr lang="en-US" sz="1600" dirty="0">
                <a:solidFill>
                  <a:srgbClr val="DAD1E6"/>
                </a:solidFill>
                <a:latin typeface="Fira Sans" pitchFamily="34" charset="0"/>
                <a:ea typeface="Fira Sans" pitchFamily="34" charset="-122"/>
                <a:cs typeface="Fira Sans" pitchFamily="34" charset="-120"/>
              </a:rPr>
              <a:t>Data is essential in monitoring production processes and identifying opportunities for improvement and waste reduction.</a:t>
            </a:r>
            <a:endParaRPr lang="en-US" sz="1600" dirty="0"/>
          </a:p>
        </p:txBody>
      </p:sp>
      <p:pic>
        <p:nvPicPr>
          <p:cNvPr id="11" name="Image 2" descr="preencoded.png"/>
          <p:cNvPicPr>
            <a:picLocks noChangeAspect="1"/>
          </p:cNvPicPr>
          <p:nvPr/>
        </p:nvPicPr>
        <p:blipFill>
          <a:blip r:embed="rId5"/>
          <a:stretch>
            <a:fillRect/>
          </a:stretch>
        </p:blipFill>
        <p:spPr>
          <a:xfrm>
            <a:off x="7422438" y="1666400"/>
            <a:ext cx="3555087" cy="3555087"/>
          </a:xfrm>
          <a:prstGeom prst="rect">
            <a:avLst/>
          </a:prstGeom>
        </p:spPr>
      </p:pic>
      <p:sp>
        <p:nvSpPr>
          <p:cNvPr id="12" name="Text 7"/>
          <p:cNvSpPr/>
          <p:nvPr/>
        </p:nvSpPr>
        <p:spPr>
          <a:xfrm>
            <a:off x="8016845" y="5182314"/>
            <a:ext cx="1584960" cy="252651"/>
          </a:xfrm>
          <a:prstGeom prst="rect">
            <a:avLst/>
          </a:prstGeom>
          <a:noFill/>
          <a:ln/>
        </p:spPr>
        <p:txBody>
          <a:bodyPr wrap="none" rtlCol="0" anchor="t"/>
          <a:lstStyle/>
          <a:p>
            <a:pPr marL="0" indent="0" algn="ctr">
              <a:lnSpc>
                <a:spcPts val="1990"/>
              </a:lnSpc>
              <a:buNone/>
            </a:pPr>
            <a:r>
              <a:rPr lang="en-US" b="1" dirty="0">
                <a:solidFill>
                  <a:srgbClr val="FF726D"/>
                </a:solidFill>
                <a:latin typeface="Inconsolata" pitchFamily="34" charset="0"/>
                <a:ea typeface="Inconsolata" pitchFamily="34" charset="-122"/>
                <a:cs typeface="Inconsolata" pitchFamily="34" charset="-120"/>
              </a:rPr>
              <a:t>Finance Industry</a:t>
            </a:r>
            <a:endParaRPr lang="en-US" dirty="0"/>
          </a:p>
        </p:txBody>
      </p:sp>
      <p:sp>
        <p:nvSpPr>
          <p:cNvPr id="13" name="Text 8"/>
          <p:cNvSpPr/>
          <p:nvPr/>
        </p:nvSpPr>
        <p:spPr>
          <a:xfrm>
            <a:off x="7184598" y="5590461"/>
            <a:ext cx="3249454" cy="839391"/>
          </a:xfrm>
          <a:prstGeom prst="rect">
            <a:avLst/>
          </a:prstGeom>
          <a:noFill/>
          <a:ln/>
        </p:spPr>
        <p:txBody>
          <a:bodyPr wrap="square" rtlCol="0" anchor="t"/>
          <a:lstStyle/>
          <a:p>
            <a:pPr marL="0" indent="0" algn="ctr">
              <a:lnSpc>
                <a:spcPts val="2204"/>
              </a:lnSpc>
              <a:buNone/>
            </a:pPr>
            <a:r>
              <a:rPr lang="en-US" sz="1600" dirty="0">
                <a:solidFill>
                  <a:srgbClr val="DAD1E6"/>
                </a:solidFill>
                <a:latin typeface="Fira Sans" pitchFamily="34" charset="0"/>
                <a:ea typeface="Fira Sans" pitchFamily="34" charset="-122"/>
                <a:cs typeface="Fira Sans" pitchFamily="34" charset="-120"/>
              </a:rPr>
              <a:t>Data helps financial companies analyze market trends and make informed decisions about investments and trading strategies.</a:t>
            </a:r>
            <a:endParaRPr lang="en-US" sz="1600" dirty="0"/>
          </a:p>
        </p:txBody>
      </p:sp>
      <p:pic>
        <p:nvPicPr>
          <p:cNvPr id="14" name="Image 3" descr="preencoded.png"/>
          <p:cNvPicPr>
            <a:picLocks noChangeAspect="1"/>
          </p:cNvPicPr>
          <p:nvPr/>
        </p:nvPicPr>
        <p:blipFill>
          <a:blip r:embed="rId6"/>
          <a:stretch>
            <a:fillRect/>
          </a:stretch>
        </p:blipFill>
        <p:spPr>
          <a:xfrm>
            <a:off x="11124615" y="1666400"/>
            <a:ext cx="3385770" cy="3555087"/>
          </a:xfrm>
          <a:prstGeom prst="rect">
            <a:avLst/>
          </a:prstGeom>
        </p:spPr>
      </p:pic>
      <p:sp>
        <p:nvSpPr>
          <p:cNvPr id="15" name="Text 9"/>
          <p:cNvSpPr/>
          <p:nvPr/>
        </p:nvSpPr>
        <p:spPr>
          <a:xfrm>
            <a:off x="11961227" y="5182314"/>
            <a:ext cx="2080260" cy="252651"/>
          </a:xfrm>
          <a:prstGeom prst="rect">
            <a:avLst/>
          </a:prstGeom>
          <a:noFill/>
          <a:ln/>
        </p:spPr>
        <p:txBody>
          <a:bodyPr wrap="none" rtlCol="0" anchor="t"/>
          <a:lstStyle/>
          <a:p>
            <a:pPr marL="0" indent="0" algn="ctr">
              <a:lnSpc>
                <a:spcPts val="1990"/>
              </a:lnSpc>
              <a:buNone/>
            </a:pPr>
            <a:r>
              <a:rPr lang="en-US" b="1" dirty="0">
                <a:solidFill>
                  <a:srgbClr val="FF726D"/>
                </a:solidFill>
                <a:latin typeface="Inconsolata" pitchFamily="34" charset="0"/>
                <a:ea typeface="Inconsolata" pitchFamily="34" charset="-122"/>
                <a:cs typeface="Inconsolata" pitchFamily="34" charset="-120"/>
              </a:rPr>
              <a:t>Social Media Industry</a:t>
            </a:r>
            <a:endParaRPr lang="en-US" dirty="0"/>
          </a:p>
        </p:txBody>
      </p:sp>
      <p:sp>
        <p:nvSpPr>
          <p:cNvPr id="16" name="Text 10"/>
          <p:cNvSpPr/>
          <p:nvPr/>
        </p:nvSpPr>
        <p:spPr>
          <a:xfrm>
            <a:off x="11376630" y="5590461"/>
            <a:ext cx="3249454" cy="839391"/>
          </a:xfrm>
          <a:prstGeom prst="rect">
            <a:avLst/>
          </a:prstGeom>
          <a:noFill/>
          <a:ln/>
        </p:spPr>
        <p:txBody>
          <a:bodyPr wrap="square" rtlCol="0" anchor="t"/>
          <a:lstStyle/>
          <a:p>
            <a:pPr marL="0" indent="0" algn="ctr">
              <a:lnSpc>
                <a:spcPts val="2204"/>
              </a:lnSpc>
              <a:buNone/>
            </a:pPr>
            <a:r>
              <a:rPr lang="en-US" sz="1600" dirty="0">
                <a:solidFill>
                  <a:srgbClr val="DAD1E6"/>
                </a:solidFill>
                <a:latin typeface="Fira Sans" pitchFamily="34" charset="0"/>
                <a:ea typeface="Fira Sans" pitchFamily="34" charset="-122"/>
                <a:cs typeface="Fira Sans" pitchFamily="34" charset="-120"/>
              </a:rPr>
              <a:t>Data drives the development of new features and algorithms that improve user engagement and personalization.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848803"/>
            <a:ext cx="733044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The Power of Data Analysis</a:t>
            </a:r>
            <a:endParaRPr lang="en-US" sz="4374" dirty="0"/>
          </a:p>
        </p:txBody>
      </p:sp>
      <p:sp>
        <p:nvSpPr>
          <p:cNvPr id="5" name="Shape 3"/>
          <p:cNvSpPr/>
          <p:nvPr/>
        </p:nvSpPr>
        <p:spPr>
          <a:xfrm>
            <a:off x="833199" y="2904173"/>
            <a:ext cx="4173260" cy="1827133"/>
          </a:xfrm>
          <a:prstGeom prst="roundRect">
            <a:avLst>
              <a:gd name="adj" fmla="val 3648"/>
            </a:avLst>
          </a:prstGeom>
          <a:solidFill>
            <a:srgbClr val="312140"/>
          </a:solidFill>
          <a:ln/>
        </p:spPr>
      </p:sp>
      <p:sp>
        <p:nvSpPr>
          <p:cNvPr id="6" name="Text 4"/>
          <p:cNvSpPr/>
          <p:nvPr/>
        </p:nvSpPr>
        <p:spPr>
          <a:xfrm>
            <a:off x="1055370" y="3126343"/>
            <a:ext cx="3429000" cy="360998"/>
          </a:xfrm>
          <a:prstGeom prst="rect">
            <a:avLst/>
          </a:prstGeom>
          <a:noFill/>
          <a:ln/>
        </p:spPr>
        <p:txBody>
          <a:bodyPr wrap="none" rtlCol="0" anchor="t"/>
          <a:lstStyle/>
          <a:p>
            <a:pPr marL="0" indent="0">
              <a:lnSpc>
                <a:spcPts val="2843"/>
              </a:lnSpc>
              <a:buNone/>
            </a:pPr>
            <a:r>
              <a:rPr lang="en-US" sz="2000" b="1" dirty="0">
                <a:solidFill>
                  <a:srgbClr val="FF726D"/>
                </a:solidFill>
                <a:latin typeface="Inconsolata" pitchFamily="34" charset="0"/>
                <a:ea typeface="Inconsolata" pitchFamily="34" charset="-122"/>
                <a:cs typeface="Inconsolata" pitchFamily="34" charset="-120"/>
              </a:rPr>
              <a:t>1. Identify Opportunities</a:t>
            </a:r>
            <a:endParaRPr lang="en-US" sz="2000" dirty="0"/>
          </a:p>
        </p:txBody>
      </p:sp>
      <p:sp>
        <p:nvSpPr>
          <p:cNvPr id="7" name="Text 5"/>
          <p:cNvSpPr/>
          <p:nvPr/>
        </p:nvSpPr>
        <p:spPr>
          <a:xfrm>
            <a:off x="1055370" y="3709511"/>
            <a:ext cx="3728918" cy="799624"/>
          </a:xfrm>
          <a:prstGeom prst="rect">
            <a:avLst/>
          </a:prstGeom>
          <a:noFill/>
          <a:ln/>
        </p:spPr>
        <p:txBody>
          <a:bodyPr wrap="square" rtlCol="0" anchor="t"/>
          <a:lstStyle/>
          <a:p>
            <a:pPr marL="0" indent="0">
              <a:lnSpc>
                <a:spcPts val="3149"/>
              </a:lnSpc>
              <a:buNone/>
            </a:pPr>
            <a:r>
              <a:rPr lang="en-US" sz="2000" dirty="0">
                <a:solidFill>
                  <a:srgbClr val="DAD1E6"/>
                </a:solidFill>
                <a:latin typeface="Fira Sans" pitchFamily="34" charset="0"/>
                <a:ea typeface="Fira Sans" pitchFamily="34" charset="-122"/>
                <a:cs typeface="Fira Sans" pitchFamily="34" charset="-120"/>
              </a:rPr>
              <a:t>Discover potential areas of growth or improvement</a:t>
            </a:r>
            <a:endParaRPr lang="en-US" sz="2000" dirty="0"/>
          </a:p>
        </p:txBody>
      </p:sp>
      <p:sp>
        <p:nvSpPr>
          <p:cNvPr id="8" name="Shape 6"/>
          <p:cNvSpPr/>
          <p:nvPr/>
        </p:nvSpPr>
        <p:spPr>
          <a:xfrm>
            <a:off x="5228630" y="2904173"/>
            <a:ext cx="4173260" cy="1827133"/>
          </a:xfrm>
          <a:prstGeom prst="roundRect">
            <a:avLst>
              <a:gd name="adj" fmla="val 3648"/>
            </a:avLst>
          </a:prstGeom>
          <a:solidFill>
            <a:srgbClr val="312140"/>
          </a:solidFill>
          <a:ln/>
        </p:spPr>
      </p:sp>
      <p:sp>
        <p:nvSpPr>
          <p:cNvPr id="9" name="Text 7"/>
          <p:cNvSpPr/>
          <p:nvPr/>
        </p:nvSpPr>
        <p:spPr>
          <a:xfrm>
            <a:off x="5450800" y="3126343"/>
            <a:ext cx="2468880" cy="360998"/>
          </a:xfrm>
          <a:prstGeom prst="rect">
            <a:avLst/>
          </a:prstGeom>
          <a:noFill/>
          <a:ln/>
        </p:spPr>
        <p:txBody>
          <a:bodyPr wrap="none" rtlCol="0" anchor="t"/>
          <a:lstStyle/>
          <a:p>
            <a:pPr marL="0" indent="0">
              <a:lnSpc>
                <a:spcPts val="2843"/>
              </a:lnSpc>
              <a:buNone/>
            </a:pPr>
            <a:r>
              <a:rPr lang="en-US" sz="2000" b="1" dirty="0">
                <a:solidFill>
                  <a:srgbClr val="FF726D"/>
                </a:solidFill>
                <a:latin typeface="Inconsolata" pitchFamily="34" charset="0"/>
                <a:ea typeface="Inconsolata" pitchFamily="34" charset="-122"/>
                <a:cs typeface="Inconsolata" pitchFamily="34" charset="-120"/>
              </a:rPr>
              <a:t>2. Measure Success</a:t>
            </a:r>
            <a:endParaRPr lang="en-US" sz="2000" dirty="0"/>
          </a:p>
        </p:txBody>
      </p:sp>
      <p:sp>
        <p:nvSpPr>
          <p:cNvPr id="10" name="Text 8"/>
          <p:cNvSpPr/>
          <p:nvPr/>
        </p:nvSpPr>
        <p:spPr>
          <a:xfrm>
            <a:off x="5450800" y="3709511"/>
            <a:ext cx="3728918" cy="799624"/>
          </a:xfrm>
          <a:prstGeom prst="rect">
            <a:avLst/>
          </a:prstGeom>
          <a:noFill/>
          <a:ln/>
        </p:spPr>
        <p:txBody>
          <a:bodyPr wrap="square" rtlCol="0" anchor="t"/>
          <a:lstStyle/>
          <a:p>
            <a:pPr marL="0" indent="0">
              <a:lnSpc>
                <a:spcPts val="3149"/>
              </a:lnSpc>
              <a:buNone/>
            </a:pPr>
            <a:r>
              <a:rPr lang="en-US" sz="2000" dirty="0">
                <a:solidFill>
                  <a:srgbClr val="DAD1E6"/>
                </a:solidFill>
                <a:latin typeface="Fira Sans" pitchFamily="34" charset="0"/>
                <a:ea typeface="Fira Sans" pitchFamily="34" charset="-122"/>
                <a:cs typeface="Fira Sans" pitchFamily="34" charset="-120"/>
              </a:rPr>
              <a:t>Track key performance indicators and metrics</a:t>
            </a:r>
            <a:endParaRPr lang="en-US" sz="2000" dirty="0"/>
          </a:p>
        </p:txBody>
      </p:sp>
      <p:sp>
        <p:nvSpPr>
          <p:cNvPr id="11" name="Shape 9"/>
          <p:cNvSpPr/>
          <p:nvPr/>
        </p:nvSpPr>
        <p:spPr>
          <a:xfrm>
            <a:off x="9624060" y="2904173"/>
            <a:ext cx="4173260" cy="1827133"/>
          </a:xfrm>
          <a:prstGeom prst="roundRect">
            <a:avLst>
              <a:gd name="adj" fmla="val 3648"/>
            </a:avLst>
          </a:prstGeom>
          <a:solidFill>
            <a:srgbClr val="312140"/>
          </a:solidFill>
          <a:ln/>
        </p:spPr>
      </p:sp>
      <p:sp>
        <p:nvSpPr>
          <p:cNvPr id="12" name="Text 10"/>
          <p:cNvSpPr/>
          <p:nvPr/>
        </p:nvSpPr>
        <p:spPr>
          <a:xfrm>
            <a:off x="9846231" y="3126343"/>
            <a:ext cx="2880360" cy="360998"/>
          </a:xfrm>
          <a:prstGeom prst="rect">
            <a:avLst/>
          </a:prstGeom>
          <a:noFill/>
          <a:ln/>
        </p:spPr>
        <p:txBody>
          <a:bodyPr wrap="none" rtlCol="0" anchor="t"/>
          <a:lstStyle/>
          <a:p>
            <a:pPr marL="0" indent="0">
              <a:lnSpc>
                <a:spcPts val="2843"/>
              </a:lnSpc>
              <a:buNone/>
            </a:pPr>
            <a:r>
              <a:rPr lang="en-US" sz="2000" b="1" dirty="0">
                <a:solidFill>
                  <a:srgbClr val="FF726D"/>
                </a:solidFill>
                <a:latin typeface="Inconsolata" pitchFamily="34" charset="0"/>
                <a:ea typeface="Inconsolata" pitchFamily="34" charset="-122"/>
                <a:cs typeface="Inconsolata" pitchFamily="34" charset="-120"/>
              </a:rPr>
              <a:t>3. Improve Efficiency</a:t>
            </a:r>
            <a:endParaRPr lang="en-US" sz="2000" dirty="0"/>
          </a:p>
        </p:txBody>
      </p:sp>
      <p:sp>
        <p:nvSpPr>
          <p:cNvPr id="13" name="Text 11"/>
          <p:cNvSpPr/>
          <p:nvPr/>
        </p:nvSpPr>
        <p:spPr>
          <a:xfrm>
            <a:off x="9846231" y="3709511"/>
            <a:ext cx="3728918" cy="799624"/>
          </a:xfrm>
          <a:prstGeom prst="rect">
            <a:avLst/>
          </a:prstGeom>
          <a:noFill/>
          <a:ln/>
        </p:spPr>
        <p:txBody>
          <a:bodyPr wrap="square" rtlCol="0" anchor="t"/>
          <a:lstStyle/>
          <a:p>
            <a:pPr marL="0" indent="0">
              <a:lnSpc>
                <a:spcPts val="3149"/>
              </a:lnSpc>
              <a:buNone/>
            </a:pPr>
            <a:r>
              <a:rPr lang="en-US" sz="2000" dirty="0">
                <a:solidFill>
                  <a:srgbClr val="DAD1E6"/>
                </a:solidFill>
                <a:latin typeface="Fira Sans" pitchFamily="34" charset="0"/>
                <a:ea typeface="Fira Sans" pitchFamily="34" charset="-122"/>
                <a:cs typeface="Fira Sans" pitchFamily="34" charset="-120"/>
              </a:rPr>
              <a:t>Streamline processes and reduce waste</a:t>
            </a:r>
            <a:endParaRPr lang="en-US" sz="2000" dirty="0"/>
          </a:p>
        </p:txBody>
      </p:sp>
      <p:sp>
        <p:nvSpPr>
          <p:cNvPr id="14" name="Shape 12"/>
          <p:cNvSpPr/>
          <p:nvPr/>
        </p:nvSpPr>
        <p:spPr>
          <a:xfrm>
            <a:off x="833199" y="4953476"/>
            <a:ext cx="12964001" cy="1427321"/>
          </a:xfrm>
          <a:prstGeom prst="roundRect">
            <a:avLst>
              <a:gd name="adj" fmla="val 4670"/>
            </a:avLst>
          </a:prstGeom>
          <a:solidFill>
            <a:srgbClr val="312140"/>
          </a:solidFill>
          <a:ln/>
        </p:spPr>
      </p:sp>
      <p:sp>
        <p:nvSpPr>
          <p:cNvPr id="15" name="Text 13"/>
          <p:cNvSpPr/>
          <p:nvPr/>
        </p:nvSpPr>
        <p:spPr>
          <a:xfrm>
            <a:off x="1055370" y="5175647"/>
            <a:ext cx="3566160" cy="360998"/>
          </a:xfrm>
          <a:prstGeom prst="rect">
            <a:avLst/>
          </a:prstGeom>
          <a:noFill/>
          <a:ln/>
        </p:spPr>
        <p:txBody>
          <a:bodyPr wrap="none" rtlCol="0" anchor="t"/>
          <a:lstStyle/>
          <a:p>
            <a:pPr marL="0" indent="0">
              <a:lnSpc>
                <a:spcPts val="2843"/>
              </a:lnSpc>
              <a:buNone/>
            </a:pPr>
            <a:r>
              <a:rPr lang="en-US" sz="2000" b="1" dirty="0">
                <a:solidFill>
                  <a:srgbClr val="FF726D"/>
                </a:solidFill>
                <a:latin typeface="Inconsolata" pitchFamily="34" charset="0"/>
                <a:ea typeface="Inconsolata" pitchFamily="34" charset="-122"/>
                <a:cs typeface="Inconsolata" pitchFamily="34" charset="-120"/>
              </a:rPr>
              <a:t>4. Enhance Decision-Making</a:t>
            </a:r>
            <a:endParaRPr lang="en-US" sz="2000" dirty="0"/>
          </a:p>
        </p:txBody>
      </p:sp>
      <p:sp>
        <p:nvSpPr>
          <p:cNvPr id="16" name="Text 14"/>
          <p:cNvSpPr/>
          <p:nvPr/>
        </p:nvSpPr>
        <p:spPr>
          <a:xfrm>
            <a:off x="1055370" y="5758815"/>
            <a:ext cx="12519660" cy="399812"/>
          </a:xfrm>
          <a:prstGeom prst="rect">
            <a:avLst/>
          </a:prstGeom>
          <a:noFill/>
          <a:ln/>
        </p:spPr>
        <p:txBody>
          <a:bodyPr wrap="none" rtlCol="0" anchor="t"/>
          <a:lstStyle/>
          <a:p>
            <a:pPr marL="0" indent="0">
              <a:lnSpc>
                <a:spcPts val="3149"/>
              </a:lnSpc>
              <a:buNone/>
            </a:pPr>
            <a:r>
              <a:rPr lang="en-US" sz="2000" dirty="0">
                <a:solidFill>
                  <a:srgbClr val="DAD1E6"/>
                </a:solidFill>
                <a:latin typeface="Fira Sans" pitchFamily="34" charset="0"/>
                <a:ea typeface="Fira Sans" pitchFamily="34" charset="-122"/>
                <a:cs typeface="Fira Sans" pitchFamily="34" charset="-120"/>
              </a:rPr>
              <a:t>Make informed decisions based on data and insights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576620" y="1055252"/>
            <a:ext cx="930402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What Data Analysis Can Do for You</a:t>
            </a:r>
            <a:endParaRPr lang="en-US" sz="4374" dirty="0"/>
          </a:p>
        </p:txBody>
      </p:sp>
      <p:pic>
        <p:nvPicPr>
          <p:cNvPr id="5" name="Image 0" descr="preencoded.png"/>
          <p:cNvPicPr>
            <a:picLocks noChangeAspect="1"/>
          </p:cNvPicPr>
          <p:nvPr/>
        </p:nvPicPr>
        <p:blipFill>
          <a:blip r:embed="rId3"/>
          <a:stretch>
            <a:fillRect/>
          </a:stretch>
        </p:blipFill>
        <p:spPr>
          <a:xfrm>
            <a:off x="1475542" y="2395657"/>
            <a:ext cx="2888575" cy="2888575"/>
          </a:xfrm>
          <a:prstGeom prst="rect">
            <a:avLst/>
          </a:prstGeom>
        </p:spPr>
      </p:pic>
      <p:sp>
        <p:nvSpPr>
          <p:cNvPr id="6" name="Text 3"/>
          <p:cNvSpPr/>
          <p:nvPr/>
        </p:nvSpPr>
        <p:spPr>
          <a:xfrm>
            <a:off x="1616750" y="5506403"/>
            <a:ext cx="2606040" cy="360998"/>
          </a:xfrm>
          <a:prstGeom prst="rect">
            <a:avLst/>
          </a:prstGeom>
          <a:noFill/>
          <a:ln/>
        </p:spPr>
        <p:txBody>
          <a:bodyPr wrap="none" rtlCol="0" anchor="t"/>
          <a:lstStyle/>
          <a:p>
            <a:pPr marL="0" indent="0" algn="ctr">
              <a:lnSpc>
                <a:spcPts val="2843"/>
              </a:lnSpc>
              <a:buNone/>
            </a:pPr>
            <a:r>
              <a:rPr lang="en-US" sz="2000" b="1" dirty="0">
                <a:solidFill>
                  <a:srgbClr val="FF726D"/>
                </a:solidFill>
                <a:latin typeface="Inconsolata" pitchFamily="34" charset="0"/>
                <a:ea typeface="Inconsolata" pitchFamily="34" charset="-122"/>
                <a:cs typeface="Inconsolata" pitchFamily="34" charset="-120"/>
              </a:rPr>
              <a:t>Visualize Your Data</a:t>
            </a:r>
            <a:endParaRPr lang="en-US" sz="2000" dirty="0"/>
          </a:p>
        </p:txBody>
      </p:sp>
      <p:sp>
        <p:nvSpPr>
          <p:cNvPr id="7" name="Text 4"/>
          <p:cNvSpPr/>
          <p:nvPr/>
        </p:nvSpPr>
        <p:spPr>
          <a:xfrm>
            <a:off x="833199" y="6089571"/>
            <a:ext cx="4173260" cy="799624"/>
          </a:xfrm>
          <a:prstGeom prst="rect">
            <a:avLst/>
          </a:prstGeom>
          <a:noFill/>
          <a:ln/>
        </p:spPr>
        <p:txBody>
          <a:bodyPr wrap="square" rtlCol="0" anchor="t"/>
          <a:lstStyle/>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Turn numbers into clear and informative visualizations.</a:t>
            </a:r>
            <a:endParaRPr lang="en-US" sz="2000" dirty="0"/>
          </a:p>
        </p:txBody>
      </p:sp>
      <p:pic>
        <p:nvPicPr>
          <p:cNvPr id="8" name="Image 1" descr="preencoded.png"/>
          <p:cNvPicPr>
            <a:picLocks noChangeAspect="1"/>
          </p:cNvPicPr>
          <p:nvPr/>
        </p:nvPicPr>
        <p:blipFill>
          <a:blip r:embed="rId4"/>
          <a:stretch>
            <a:fillRect/>
          </a:stretch>
        </p:blipFill>
        <p:spPr>
          <a:xfrm>
            <a:off x="5870972" y="2395657"/>
            <a:ext cx="2888575" cy="2888575"/>
          </a:xfrm>
          <a:prstGeom prst="rect">
            <a:avLst/>
          </a:prstGeom>
        </p:spPr>
      </p:pic>
      <p:sp>
        <p:nvSpPr>
          <p:cNvPr id="9" name="Text 5"/>
          <p:cNvSpPr/>
          <p:nvPr/>
        </p:nvSpPr>
        <p:spPr>
          <a:xfrm>
            <a:off x="5463540" y="5506403"/>
            <a:ext cx="3703320" cy="360998"/>
          </a:xfrm>
          <a:prstGeom prst="rect">
            <a:avLst/>
          </a:prstGeom>
          <a:noFill/>
          <a:ln/>
        </p:spPr>
        <p:txBody>
          <a:bodyPr wrap="none" rtlCol="0" anchor="t"/>
          <a:lstStyle/>
          <a:p>
            <a:pPr marL="0" indent="0" algn="ctr">
              <a:lnSpc>
                <a:spcPts val="2843"/>
              </a:lnSpc>
              <a:buNone/>
            </a:pPr>
            <a:r>
              <a:rPr lang="en-US" sz="2000" b="1" dirty="0">
                <a:solidFill>
                  <a:srgbClr val="FF726D"/>
                </a:solidFill>
                <a:latin typeface="Inconsolata" pitchFamily="34" charset="0"/>
                <a:ea typeface="Inconsolata" pitchFamily="34" charset="-122"/>
                <a:cs typeface="Inconsolata" pitchFamily="34" charset="-120"/>
              </a:rPr>
              <a:t>Gain Competitive Advantages</a:t>
            </a:r>
            <a:endParaRPr lang="en-US" sz="2000" dirty="0"/>
          </a:p>
        </p:txBody>
      </p:sp>
      <p:sp>
        <p:nvSpPr>
          <p:cNvPr id="10" name="Text 6"/>
          <p:cNvSpPr/>
          <p:nvPr/>
        </p:nvSpPr>
        <p:spPr>
          <a:xfrm>
            <a:off x="5228630" y="6089571"/>
            <a:ext cx="4173260" cy="799624"/>
          </a:xfrm>
          <a:prstGeom prst="rect">
            <a:avLst/>
          </a:prstGeom>
          <a:noFill/>
          <a:ln/>
        </p:spPr>
        <p:txBody>
          <a:bodyPr wrap="square" rtlCol="0" anchor="t"/>
          <a:lstStyle/>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Identify market trends and stay ahead of the competition.</a:t>
            </a:r>
            <a:endParaRPr lang="en-US" sz="2000" dirty="0"/>
          </a:p>
        </p:txBody>
      </p:sp>
      <p:pic>
        <p:nvPicPr>
          <p:cNvPr id="11" name="Image 2" descr="preencoded.png"/>
          <p:cNvPicPr>
            <a:picLocks noChangeAspect="1"/>
          </p:cNvPicPr>
          <p:nvPr/>
        </p:nvPicPr>
        <p:blipFill>
          <a:blip r:embed="rId5"/>
          <a:stretch>
            <a:fillRect/>
          </a:stretch>
        </p:blipFill>
        <p:spPr>
          <a:xfrm>
            <a:off x="10266402" y="2395657"/>
            <a:ext cx="2888575" cy="2888575"/>
          </a:xfrm>
          <a:prstGeom prst="rect">
            <a:avLst/>
          </a:prstGeom>
        </p:spPr>
      </p:pic>
      <p:sp>
        <p:nvSpPr>
          <p:cNvPr id="12" name="Text 7"/>
          <p:cNvSpPr/>
          <p:nvPr/>
        </p:nvSpPr>
        <p:spPr>
          <a:xfrm>
            <a:off x="10201870" y="5506403"/>
            <a:ext cx="3017520" cy="360998"/>
          </a:xfrm>
          <a:prstGeom prst="rect">
            <a:avLst/>
          </a:prstGeom>
          <a:noFill/>
          <a:ln/>
        </p:spPr>
        <p:txBody>
          <a:bodyPr wrap="none" rtlCol="0" anchor="t"/>
          <a:lstStyle/>
          <a:p>
            <a:pPr marL="0" indent="0" algn="ctr">
              <a:lnSpc>
                <a:spcPts val="2843"/>
              </a:lnSpc>
              <a:buNone/>
            </a:pPr>
            <a:r>
              <a:rPr lang="en-US" sz="2000" b="1" dirty="0">
                <a:solidFill>
                  <a:srgbClr val="FF726D"/>
                </a:solidFill>
                <a:latin typeface="Inconsolata" pitchFamily="34" charset="0"/>
                <a:ea typeface="Inconsolata" pitchFamily="34" charset="-122"/>
                <a:cs typeface="Inconsolata" pitchFamily="34" charset="-120"/>
              </a:rPr>
              <a:t>Automate Your Analysis</a:t>
            </a:r>
            <a:endParaRPr lang="en-US" sz="2000" dirty="0"/>
          </a:p>
        </p:txBody>
      </p:sp>
      <p:sp>
        <p:nvSpPr>
          <p:cNvPr id="13" name="Text 8"/>
          <p:cNvSpPr/>
          <p:nvPr/>
        </p:nvSpPr>
        <p:spPr>
          <a:xfrm>
            <a:off x="9624060" y="6089571"/>
            <a:ext cx="4173260" cy="799624"/>
          </a:xfrm>
          <a:prstGeom prst="rect">
            <a:avLst/>
          </a:prstGeom>
          <a:noFill/>
          <a:ln/>
        </p:spPr>
        <p:txBody>
          <a:bodyPr wrap="square" rtlCol="0" anchor="t"/>
          <a:lstStyle/>
          <a:p>
            <a:pPr marL="0" indent="0" algn="ctr">
              <a:lnSpc>
                <a:spcPts val="3149"/>
              </a:lnSpc>
              <a:buNone/>
            </a:pPr>
            <a:r>
              <a:rPr lang="en-US" sz="2000" dirty="0">
                <a:solidFill>
                  <a:srgbClr val="DAD1E6"/>
                </a:solidFill>
                <a:latin typeface="Fira Sans" pitchFamily="34" charset="0"/>
                <a:ea typeface="Fira Sans" pitchFamily="34" charset="-122"/>
                <a:cs typeface="Fira Sans" pitchFamily="34" charset="-120"/>
              </a:rPr>
              <a:t>Use software tools to simplify your analysis and save time.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611028" y="3495913"/>
            <a:ext cx="8049096"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What Data Analysis Cannot Do</a:t>
            </a:r>
            <a:endParaRPr lang="en-US" sz="4374" dirty="0"/>
          </a:p>
        </p:txBody>
      </p:sp>
      <p:sp>
        <p:nvSpPr>
          <p:cNvPr id="5" name="Shape 3"/>
          <p:cNvSpPr/>
          <p:nvPr/>
        </p:nvSpPr>
        <p:spPr>
          <a:xfrm>
            <a:off x="370207" y="4785360"/>
            <a:ext cx="499943" cy="499943"/>
          </a:xfrm>
          <a:prstGeom prst="roundRect">
            <a:avLst>
              <a:gd name="adj" fmla="val 13333"/>
            </a:avLst>
          </a:prstGeom>
          <a:solidFill>
            <a:srgbClr val="312140"/>
          </a:solidFill>
          <a:ln/>
        </p:spPr>
      </p:sp>
      <p:sp>
        <p:nvSpPr>
          <p:cNvPr id="6" name="Text 4"/>
          <p:cNvSpPr/>
          <p:nvPr/>
        </p:nvSpPr>
        <p:spPr>
          <a:xfrm>
            <a:off x="536300" y="4818698"/>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1036242" y="4854773"/>
            <a:ext cx="3507225" cy="721995"/>
          </a:xfrm>
          <a:prstGeom prst="rect">
            <a:avLst/>
          </a:prstGeom>
          <a:noFill/>
          <a:ln/>
        </p:spPr>
        <p:txBody>
          <a:bodyPr wrap="square" rtlCol="0" anchor="t"/>
          <a:lstStyle/>
          <a:p>
            <a:pPr marL="0" indent="0">
              <a:lnSpc>
                <a:spcPts val="2843"/>
              </a:lnSpc>
              <a:buNone/>
            </a:pPr>
            <a:r>
              <a:rPr lang="en-US" sz="2400" b="1" dirty="0">
                <a:solidFill>
                  <a:srgbClr val="FF726D"/>
                </a:solidFill>
                <a:latin typeface="Inconsolata" pitchFamily="34" charset="0"/>
                <a:ea typeface="Inconsolata" pitchFamily="34" charset="-122"/>
                <a:cs typeface="Inconsolata" pitchFamily="34" charset="-120"/>
              </a:rPr>
              <a:t>Fix data from a poorly conducted experiment</a:t>
            </a:r>
            <a:endParaRPr lang="en-US" sz="2400" dirty="0"/>
          </a:p>
        </p:txBody>
      </p:sp>
      <p:sp>
        <p:nvSpPr>
          <p:cNvPr id="8" name="Text 6"/>
          <p:cNvSpPr/>
          <p:nvPr/>
        </p:nvSpPr>
        <p:spPr>
          <a:xfrm>
            <a:off x="148036" y="5576768"/>
            <a:ext cx="4302833" cy="1199436"/>
          </a:xfrm>
          <a:prstGeom prst="rect">
            <a:avLst/>
          </a:prstGeom>
          <a:noFill/>
          <a:ln/>
        </p:spPr>
        <p:txBody>
          <a:bodyPr wrap="square" rtlCol="0" anchor="t"/>
          <a:lstStyle/>
          <a:p>
            <a:pPr marL="0" indent="0">
              <a:lnSpc>
                <a:spcPts val="3149"/>
              </a:lnSpc>
              <a:buNone/>
            </a:pPr>
            <a:r>
              <a:rPr lang="en-US" sz="2000" dirty="0">
                <a:solidFill>
                  <a:srgbClr val="DAD1E6"/>
                </a:solidFill>
                <a:latin typeface="Fira Sans" pitchFamily="34" charset="0"/>
                <a:ea typeface="Fira Sans" pitchFamily="34" charset="-122"/>
                <a:cs typeface="Fira Sans" pitchFamily="34" charset="-120"/>
              </a:rPr>
              <a:t>Data analysis tools do not have a mind of their own. They do not replace critical thinking and decision-making process during experimental set-up.</a:t>
            </a:r>
            <a:endParaRPr lang="en-US" sz="2000" dirty="0"/>
          </a:p>
        </p:txBody>
      </p:sp>
      <p:sp>
        <p:nvSpPr>
          <p:cNvPr id="9" name="Shape 7"/>
          <p:cNvSpPr/>
          <p:nvPr/>
        </p:nvSpPr>
        <p:spPr>
          <a:xfrm>
            <a:off x="7381520" y="4785360"/>
            <a:ext cx="499943" cy="499943"/>
          </a:xfrm>
          <a:prstGeom prst="roundRect">
            <a:avLst>
              <a:gd name="adj" fmla="val 13333"/>
            </a:avLst>
          </a:prstGeom>
          <a:solidFill>
            <a:srgbClr val="312140"/>
          </a:solidFill>
          <a:ln/>
        </p:spPr>
      </p:sp>
      <p:sp>
        <p:nvSpPr>
          <p:cNvPr id="10" name="Text 8"/>
          <p:cNvSpPr/>
          <p:nvPr/>
        </p:nvSpPr>
        <p:spPr>
          <a:xfrm>
            <a:off x="7547612" y="4818698"/>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7937424" y="4854773"/>
            <a:ext cx="3451146" cy="430530"/>
          </a:xfrm>
          <a:prstGeom prst="rect">
            <a:avLst/>
          </a:prstGeom>
          <a:noFill/>
          <a:ln/>
        </p:spPr>
        <p:txBody>
          <a:bodyPr wrap="none" rtlCol="0" anchor="t"/>
          <a:lstStyle/>
          <a:p>
            <a:pPr marL="0" indent="0">
              <a:lnSpc>
                <a:spcPts val="2843"/>
              </a:lnSpc>
              <a:buNone/>
            </a:pPr>
            <a:r>
              <a:rPr lang="en-US" sz="2400" b="1" dirty="0">
                <a:solidFill>
                  <a:srgbClr val="FF726D"/>
                </a:solidFill>
                <a:latin typeface="Inconsolata" pitchFamily="34" charset="0"/>
                <a:ea typeface="Inconsolata" pitchFamily="34" charset="-122"/>
                <a:cs typeface="Inconsolata" pitchFamily="34" charset="-120"/>
              </a:rPr>
              <a:t>‘Cure’ all your </a:t>
            </a:r>
          </a:p>
          <a:p>
            <a:pPr marL="0" indent="0">
              <a:lnSpc>
                <a:spcPts val="2843"/>
              </a:lnSpc>
              <a:buNone/>
            </a:pPr>
            <a:r>
              <a:rPr lang="en-US" sz="2400" b="1" dirty="0">
                <a:solidFill>
                  <a:srgbClr val="FF726D"/>
                </a:solidFill>
                <a:latin typeface="Inconsolata" pitchFamily="34" charset="0"/>
                <a:ea typeface="Inconsolata" pitchFamily="34" charset="-122"/>
                <a:cs typeface="Inconsolata" pitchFamily="34" charset="-120"/>
              </a:rPr>
              <a:t>analytical need</a:t>
            </a:r>
            <a:endParaRPr lang="en-US" sz="2400" dirty="0"/>
          </a:p>
        </p:txBody>
      </p:sp>
      <p:sp>
        <p:nvSpPr>
          <p:cNvPr id="12" name="Text 10"/>
          <p:cNvSpPr/>
          <p:nvPr/>
        </p:nvSpPr>
        <p:spPr>
          <a:xfrm>
            <a:off x="7199452" y="5644029"/>
            <a:ext cx="6748041" cy="1199436"/>
          </a:xfrm>
          <a:prstGeom prst="rect">
            <a:avLst/>
          </a:prstGeom>
          <a:noFill/>
          <a:ln/>
        </p:spPr>
        <p:txBody>
          <a:bodyPr wrap="square" rtlCol="0" anchor="t"/>
          <a:lstStyle/>
          <a:p>
            <a:pPr marL="0" indent="0">
              <a:lnSpc>
                <a:spcPts val="3149"/>
              </a:lnSpc>
              <a:buNone/>
            </a:pPr>
            <a:r>
              <a:rPr lang="en-US" sz="2000" dirty="0">
                <a:solidFill>
                  <a:srgbClr val="DAD1E6"/>
                </a:solidFill>
                <a:latin typeface="Fira Sans" pitchFamily="34" charset="0"/>
                <a:ea typeface="Fira Sans" pitchFamily="34" charset="-122"/>
                <a:cs typeface="Fira Sans" pitchFamily="34" charset="-120"/>
              </a:rPr>
              <a:t>Although data analysis can provide insights, it is still data that require various forms of manipulation before it can be useful for analytics. Each analytical need may require certain data features. </a:t>
            </a:r>
            <a:endParaRPr lang="en-US" sz="2000" dirty="0"/>
          </a:p>
        </p:txBody>
      </p:sp>
      <p:pic>
        <p:nvPicPr>
          <p:cNvPr id="17" name="Image 0" descr="preencoded.png"/>
          <p:cNvPicPr>
            <a:picLocks noChangeAspect="1"/>
          </p:cNvPicPr>
          <p:nvPr/>
        </p:nvPicPr>
        <p:blipFill>
          <a:blip r:embed="rId3"/>
          <a:stretch>
            <a:fillRect/>
          </a:stretch>
        </p:blipFill>
        <p:spPr>
          <a:xfrm>
            <a:off x="0" y="0"/>
            <a:ext cx="14630400" cy="23848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AD7CE-9D47-46CD-A31E-437433948320}"/>
              </a:ext>
            </a:extLst>
          </p:cNvPr>
          <p:cNvPicPr>
            <a:picLocks noChangeAspect="1"/>
          </p:cNvPicPr>
          <p:nvPr/>
        </p:nvPicPr>
        <p:blipFill>
          <a:blip r:embed="rId2"/>
          <a:stretch>
            <a:fillRect/>
          </a:stretch>
        </p:blipFill>
        <p:spPr>
          <a:xfrm>
            <a:off x="5475204" y="1489534"/>
            <a:ext cx="8836632" cy="4913363"/>
          </a:xfrm>
          <a:prstGeom prst="rect">
            <a:avLst/>
          </a:prstGeom>
        </p:spPr>
      </p:pic>
      <p:sp>
        <p:nvSpPr>
          <p:cNvPr id="5" name="TextBox 4">
            <a:extLst>
              <a:ext uri="{FF2B5EF4-FFF2-40B4-BE49-F238E27FC236}">
                <a16:creationId xmlns:a16="http://schemas.microsoft.com/office/drawing/2014/main" id="{208373FC-3861-499C-91CA-37CBC88E9157}"/>
              </a:ext>
            </a:extLst>
          </p:cNvPr>
          <p:cNvSpPr txBox="1"/>
          <p:nvPr/>
        </p:nvSpPr>
        <p:spPr>
          <a:xfrm>
            <a:off x="3657600" y="192874"/>
            <a:ext cx="7315200" cy="830997"/>
          </a:xfrm>
          <a:prstGeom prst="rect">
            <a:avLst/>
          </a:prstGeom>
          <a:noFill/>
        </p:spPr>
        <p:txBody>
          <a:bodyPr wrap="square">
            <a:spAutoFit/>
          </a:bodyPr>
          <a:lstStyle/>
          <a:p>
            <a:pPr algn="ctr"/>
            <a:r>
              <a:rPr lang="en-US" sz="4800" dirty="0">
                <a:solidFill>
                  <a:srgbClr val="7030A0"/>
                </a:solidFill>
              </a:rPr>
              <a:t>“REPRODUCIBILITY CRISIS”</a:t>
            </a:r>
          </a:p>
        </p:txBody>
      </p:sp>
      <p:sp>
        <p:nvSpPr>
          <p:cNvPr id="6" name="TextBox 5">
            <a:extLst>
              <a:ext uri="{FF2B5EF4-FFF2-40B4-BE49-F238E27FC236}">
                <a16:creationId xmlns:a16="http://schemas.microsoft.com/office/drawing/2014/main" id="{E9D31B7C-12B7-430B-85E0-9AEC8B1AEBD6}"/>
              </a:ext>
            </a:extLst>
          </p:cNvPr>
          <p:cNvSpPr txBox="1"/>
          <p:nvPr/>
        </p:nvSpPr>
        <p:spPr>
          <a:xfrm>
            <a:off x="128220" y="2660341"/>
            <a:ext cx="5235016" cy="1421928"/>
          </a:xfrm>
          <a:custGeom>
            <a:avLst/>
            <a:gdLst>
              <a:gd name="connsiteX0" fmla="*/ 0 w 5235016"/>
              <a:gd name="connsiteY0" fmla="*/ 0 h 1421928"/>
              <a:gd name="connsiteX1" fmla="*/ 529318 w 5235016"/>
              <a:gd name="connsiteY1" fmla="*/ 0 h 1421928"/>
              <a:gd name="connsiteX2" fmla="*/ 953936 w 5235016"/>
              <a:gd name="connsiteY2" fmla="*/ 0 h 1421928"/>
              <a:gd name="connsiteX3" fmla="*/ 1640305 w 5235016"/>
              <a:gd name="connsiteY3" fmla="*/ 0 h 1421928"/>
              <a:gd name="connsiteX4" fmla="*/ 2169623 w 5235016"/>
              <a:gd name="connsiteY4" fmla="*/ 0 h 1421928"/>
              <a:gd name="connsiteX5" fmla="*/ 2698942 w 5235016"/>
              <a:gd name="connsiteY5" fmla="*/ 0 h 1421928"/>
              <a:gd name="connsiteX6" fmla="*/ 3385310 w 5235016"/>
              <a:gd name="connsiteY6" fmla="*/ 0 h 1421928"/>
              <a:gd name="connsiteX7" fmla="*/ 3862278 w 5235016"/>
              <a:gd name="connsiteY7" fmla="*/ 0 h 1421928"/>
              <a:gd name="connsiteX8" fmla="*/ 4548647 w 5235016"/>
              <a:gd name="connsiteY8" fmla="*/ 0 h 1421928"/>
              <a:gd name="connsiteX9" fmla="*/ 5235016 w 5235016"/>
              <a:gd name="connsiteY9" fmla="*/ 0 h 1421928"/>
              <a:gd name="connsiteX10" fmla="*/ 5235016 w 5235016"/>
              <a:gd name="connsiteY10" fmla="*/ 473976 h 1421928"/>
              <a:gd name="connsiteX11" fmla="*/ 5235016 w 5235016"/>
              <a:gd name="connsiteY11" fmla="*/ 947952 h 1421928"/>
              <a:gd name="connsiteX12" fmla="*/ 5235016 w 5235016"/>
              <a:gd name="connsiteY12" fmla="*/ 1421928 h 1421928"/>
              <a:gd name="connsiteX13" fmla="*/ 4810398 w 5235016"/>
              <a:gd name="connsiteY13" fmla="*/ 1421928 h 1421928"/>
              <a:gd name="connsiteX14" fmla="*/ 4124029 w 5235016"/>
              <a:gd name="connsiteY14" fmla="*/ 1421928 h 1421928"/>
              <a:gd name="connsiteX15" fmla="*/ 3647061 w 5235016"/>
              <a:gd name="connsiteY15" fmla="*/ 1421928 h 1421928"/>
              <a:gd name="connsiteX16" fmla="*/ 3065393 w 5235016"/>
              <a:gd name="connsiteY16" fmla="*/ 1421928 h 1421928"/>
              <a:gd name="connsiteX17" fmla="*/ 2379024 w 5235016"/>
              <a:gd name="connsiteY17" fmla="*/ 1421928 h 1421928"/>
              <a:gd name="connsiteX18" fmla="*/ 1797355 w 5235016"/>
              <a:gd name="connsiteY18" fmla="*/ 1421928 h 1421928"/>
              <a:gd name="connsiteX19" fmla="*/ 1372738 w 5235016"/>
              <a:gd name="connsiteY19" fmla="*/ 1421928 h 1421928"/>
              <a:gd name="connsiteX20" fmla="*/ 895769 w 5235016"/>
              <a:gd name="connsiteY20" fmla="*/ 1421928 h 1421928"/>
              <a:gd name="connsiteX21" fmla="*/ 0 w 5235016"/>
              <a:gd name="connsiteY21" fmla="*/ 1421928 h 1421928"/>
              <a:gd name="connsiteX22" fmla="*/ 0 w 5235016"/>
              <a:gd name="connsiteY22" fmla="*/ 947952 h 1421928"/>
              <a:gd name="connsiteX23" fmla="*/ 0 w 5235016"/>
              <a:gd name="connsiteY23" fmla="*/ 473976 h 1421928"/>
              <a:gd name="connsiteX24" fmla="*/ 0 w 5235016"/>
              <a:gd name="connsiteY24" fmla="*/ 0 h 142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35016" h="1421928" extrusionOk="0">
                <a:moveTo>
                  <a:pt x="0" y="0"/>
                </a:moveTo>
                <a:cubicBezTo>
                  <a:pt x="191194" y="-24132"/>
                  <a:pt x="316559" y="41"/>
                  <a:pt x="529318" y="0"/>
                </a:cubicBezTo>
                <a:cubicBezTo>
                  <a:pt x="742077" y="-41"/>
                  <a:pt x="767097" y="47396"/>
                  <a:pt x="953936" y="0"/>
                </a:cubicBezTo>
                <a:cubicBezTo>
                  <a:pt x="1140775" y="-47396"/>
                  <a:pt x="1470854" y="69528"/>
                  <a:pt x="1640305" y="0"/>
                </a:cubicBezTo>
                <a:cubicBezTo>
                  <a:pt x="1809756" y="-69528"/>
                  <a:pt x="1909713" y="18762"/>
                  <a:pt x="2169623" y="0"/>
                </a:cubicBezTo>
                <a:cubicBezTo>
                  <a:pt x="2429533" y="-18762"/>
                  <a:pt x="2590225" y="43797"/>
                  <a:pt x="2698942" y="0"/>
                </a:cubicBezTo>
                <a:cubicBezTo>
                  <a:pt x="2807659" y="-43797"/>
                  <a:pt x="3238725" y="3488"/>
                  <a:pt x="3385310" y="0"/>
                </a:cubicBezTo>
                <a:cubicBezTo>
                  <a:pt x="3531895" y="-3488"/>
                  <a:pt x="3693067" y="40950"/>
                  <a:pt x="3862278" y="0"/>
                </a:cubicBezTo>
                <a:cubicBezTo>
                  <a:pt x="4031489" y="-40950"/>
                  <a:pt x="4206481" y="49576"/>
                  <a:pt x="4548647" y="0"/>
                </a:cubicBezTo>
                <a:cubicBezTo>
                  <a:pt x="4890813" y="-49576"/>
                  <a:pt x="5073437" y="4870"/>
                  <a:pt x="5235016" y="0"/>
                </a:cubicBezTo>
                <a:cubicBezTo>
                  <a:pt x="5270125" y="170789"/>
                  <a:pt x="5210444" y="296700"/>
                  <a:pt x="5235016" y="473976"/>
                </a:cubicBezTo>
                <a:cubicBezTo>
                  <a:pt x="5259588" y="651252"/>
                  <a:pt x="5227499" y="775824"/>
                  <a:pt x="5235016" y="947952"/>
                </a:cubicBezTo>
                <a:cubicBezTo>
                  <a:pt x="5242533" y="1120080"/>
                  <a:pt x="5185633" y="1230099"/>
                  <a:pt x="5235016" y="1421928"/>
                </a:cubicBezTo>
                <a:cubicBezTo>
                  <a:pt x="5136512" y="1453257"/>
                  <a:pt x="4963367" y="1390038"/>
                  <a:pt x="4810398" y="1421928"/>
                </a:cubicBezTo>
                <a:cubicBezTo>
                  <a:pt x="4657429" y="1453818"/>
                  <a:pt x="4303457" y="1399974"/>
                  <a:pt x="4124029" y="1421928"/>
                </a:cubicBezTo>
                <a:cubicBezTo>
                  <a:pt x="3944601" y="1443882"/>
                  <a:pt x="3769639" y="1392935"/>
                  <a:pt x="3647061" y="1421928"/>
                </a:cubicBezTo>
                <a:cubicBezTo>
                  <a:pt x="3524483" y="1450921"/>
                  <a:pt x="3195290" y="1355653"/>
                  <a:pt x="3065393" y="1421928"/>
                </a:cubicBezTo>
                <a:cubicBezTo>
                  <a:pt x="2935496" y="1488203"/>
                  <a:pt x="2564241" y="1404121"/>
                  <a:pt x="2379024" y="1421928"/>
                </a:cubicBezTo>
                <a:cubicBezTo>
                  <a:pt x="2193807" y="1439735"/>
                  <a:pt x="2042604" y="1382737"/>
                  <a:pt x="1797355" y="1421928"/>
                </a:cubicBezTo>
                <a:cubicBezTo>
                  <a:pt x="1552106" y="1461119"/>
                  <a:pt x="1518480" y="1408372"/>
                  <a:pt x="1372738" y="1421928"/>
                </a:cubicBezTo>
                <a:cubicBezTo>
                  <a:pt x="1226996" y="1435484"/>
                  <a:pt x="1106097" y="1368454"/>
                  <a:pt x="895769" y="1421928"/>
                </a:cubicBezTo>
                <a:cubicBezTo>
                  <a:pt x="685441" y="1475402"/>
                  <a:pt x="204962" y="1319422"/>
                  <a:pt x="0" y="1421928"/>
                </a:cubicBezTo>
                <a:cubicBezTo>
                  <a:pt x="-55938" y="1221194"/>
                  <a:pt x="47375" y="1171126"/>
                  <a:pt x="0" y="947952"/>
                </a:cubicBezTo>
                <a:cubicBezTo>
                  <a:pt x="-47375" y="724778"/>
                  <a:pt x="6976" y="690215"/>
                  <a:pt x="0" y="473976"/>
                </a:cubicBezTo>
                <a:cubicBezTo>
                  <a:pt x="-6976" y="257737"/>
                  <a:pt x="21719" y="187104"/>
                  <a:pt x="0" y="0"/>
                </a:cubicBezTo>
                <a:close/>
              </a:path>
            </a:pathLst>
          </a:custGeom>
          <a:noFill/>
          <a:ln w="15875">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r>
              <a:rPr lang="en-US" sz="2880" dirty="0"/>
              <a:t>Up to 2/3 of researchers have tried and failed to reproduce another scientist’s experiments</a:t>
            </a:r>
          </a:p>
        </p:txBody>
      </p:sp>
      <p:sp>
        <p:nvSpPr>
          <p:cNvPr id="9" name="TextBox 8">
            <a:extLst>
              <a:ext uri="{FF2B5EF4-FFF2-40B4-BE49-F238E27FC236}">
                <a16:creationId xmlns:a16="http://schemas.microsoft.com/office/drawing/2014/main" id="{8386CCDE-B892-4173-9BB7-6B1C93AC9FD5}"/>
              </a:ext>
            </a:extLst>
          </p:cNvPr>
          <p:cNvSpPr txBox="1"/>
          <p:nvPr/>
        </p:nvSpPr>
        <p:spPr>
          <a:xfrm>
            <a:off x="650255" y="6693860"/>
            <a:ext cx="12800274" cy="978729"/>
          </a:xfrm>
          <a:custGeom>
            <a:avLst/>
            <a:gdLst>
              <a:gd name="connsiteX0" fmla="*/ 0 w 12800274"/>
              <a:gd name="connsiteY0" fmla="*/ 0 h 978729"/>
              <a:gd name="connsiteX1" fmla="*/ 837836 w 12800274"/>
              <a:gd name="connsiteY1" fmla="*/ 0 h 978729"/>
              <a:gd name="connsiteX2" fmla="*/ 1419667 w 12800274"/>
              <a:gd name="connsiteY2" fmla="*/ 0 h 978729"/>
              <a:gd name="connsiteX3" fmla="*/ 1873495 w 12800274"/>
              <a:gd name="connsiteY3" fmla="*/ 0 h 978729"/>
              <a:gd name="connsiteX4" fmla="*/ 2455325 w 12800274"/>
              <a:gd name="connsiteY4" fmla="*/ 0 h 978729"/>
              <a:gd name="connsiteX5" fmla="*/ 2909153 w 12800274"/>
              <a:gd name="connsiteY5" fmla="*/ 0 h 978729"/>
              <a:gd name="connsiteX6" fmla="*/ 3106976 w 12800274"/>
              <a:gd name="connsiteY6" fmla="*/ 0 h 978729"/>
              <a:gd name="connsiteX7" fmla="*/ 3944812 w 12800274"/>
              <a:gd name="connsiteY7" fmla="*/ 0 h 978729"/>
              <a:gd name="connsiteX8" fmla="*/ 4270637 w 12800274"/>
              <a:gd name="connsiteY8" fmla="*/ 0 h 978729"/>
              <a:gd name="connsiteX9" fmla="*/ 4596462 w 12800274"/>
              <a:gd name="connsiteY9" fmla="*/ 0 h 978729"/>
              <a:gd name="connsiteX10" fmla="*/ 5306295 w 12800274"/>
              <a:gd name="connsiteY10" fmla="*/ 0 h 978729"/>
              <a:gd name="connsiteX11" fmla="*/ 5504118 w 12800274"/>
              <a:gd name="connsiteY11" fmla="*/ 0 h 978729"/>
              <a:gd name="connsiteX12" fmla="*/ 5701940 w 12800274"/>
              <a:gd name="connsiteY12" fmla="*/ 0 h 978729"/>
              <a:gd name="connsiteX13" fmla="*/ 6027765 w 12800274"/>
              <a:gd name="connsiteY13" fmla="*/ 0 h 978729"/>
              <a:gd name="connsiteX14" fmla="*/ 6609596 w 12800274"/>
              <a:gd name="connsiteY14" fmla="*/ 0 h 978729"/>
              <a:gd name="connsiteX15" fmla="*/ 6807418 w 12800274"/>
              <a:gd name="connsiteY15" fmla="*/ 0 h 978729"/>
              <a:gd name="connsiteX16" fmla="*/ 7517252 w 12800274"/>
              <a:gd name="connsiteY16" fmla="*/ 0 h 978729"/>
              <a:gd name="connsiteX17" fmla="*/ 7971080 w 12800274"/>
              <a:gd name="connsiteY17" fmla="*/ 0 h 978729"/>
              <a:gd name="connsiteX18" fmla="*/ 8552910 w 12800274"/>
              <a:gd name="connsiteY18" fmla="*/ 0 h 978729"/>
              <a:gd name="connsiteX19" fmla="*/ 9390746 w 12800274"/>
              <a:gd name="connsiteY19" fmla="*/ 0 h 978729"/>
              <a:gd name="connsiteX20" fmla="*/ 9844574 w 12800274"/>
              <a:gd name="connsiteY20" fmla="*/ 0 h 978729"/>
              <a:gd name="connsiteX21" fmla="*/ 10426405 w 12800274"/>
              <a:gd name="connsiteY21" fmla="*/ 0 h 978729"/>
              <a:gd name="connsiteX22" fmla="*/ 11008236 w 12800274"/>
              <a:gd name="connsiteY22" fmla="*/ 0 h 978729"/>
              <a:gd name="connsiteX23" fmla="*/ 11334061 w 12800274"/>
              <a:gd name="connsiteY23" fmla="*/ 0 h 978729"/>
              <a:gd name="connsiteX24" fmla="*/ 12171897 w 12800274"/>
              <a:gd name="connsiteY24" fmla="*/ 0 h 978729"/>
              <a:gd name="connsiteX25" fmla="*/ 12800274 w 12800274"/>
              <a:gd name="connsiteY25" fmla="*/ 0 h 978729"/>
              <a:gd name="connsiteX26" fmla="*/ 12800274 w 12800274"/>
              <a:gd name="connsiteY26" fmla="*/ 479577 h 978729"/>
              <a:gd name="connsiteX27" fmla="*/ 12800274 w 12800274"/>
              <a:gd name="connsiteY27" fmla="*/ 978729 h 978729"/>
              <a:gd name="connsiteX28" fmla="*/ 12346446 w 12800274"/>
              <a:gd name="connsiteY28" fmla="*/ 978729 h 978729"/>
              <a:gd name="connsiteX29" fmla="*/ 11636613 w 12800274"/>
              <a:gd name="connsiteY29" fmla="*/ 978729 h 978729"/>
              <a:gd name="connsiteX30" fmla="*/ 11054782 w 12800274"/>
              <a:gd name="connsiteY30" fmla="*/ 978729 h 978729"/>
              <a:gd name="connsiteX31" fmla="*/ 10344949 w 12800274"/>
              <a:gd name="connsiteY31" fmla="*/ 978729 h 978729"/>
              <a:gd name="connsiteX32" fmla="*/ 10147126 w 12800274"/>
              <a:gd name="connsiteY32" fmla="*/ 978729 h 978729"/>
              <a:gd name="connsiteX33" fmla="*/ 9949304 w 12800274"/>
              <a:gd name="connsiteY33" fmla="*/ 978729 h 978729"/>
              <a:gd name="connsiteX34" fmla="*/ 9239471 w 12800274"/>
              <a:gd name="connsiteY34" fmla="*/ 978729 h 978729"/>
              <a:gd name="connsiteX35" fmla="*/ 8785643 w 12800274"/>
              <a:gd name="connsiteY35" fmla="*/ 978729 h 978729"/>
              <a:gd name="connsiteX36" fmla="*/ 8587820 w 12800274"/>
              <a:gd name="connsiteY36" fmla="*/ 978729 h 978729"/>
              <a:gd name="connsiteX37" fmla="*/ 8005990 w 12800274"/>
              <a:gd name="connsiteY37" fmla="*/ 978729 h 978729"/>
              <a:gd name="connsiteX38" fmla="*/ 7680164 w 12800274"/>
              <a:gd name="connsiteY38" fmla="*/ 978729 h 978729"/>
              <a:gd name="connsiteX39" fmla="*/ 7354339 w 12800274"/>
              <a:gd name="connsiteY39" fmla="*/ 978729 h 978729"/>
              <a:gd name="connsiteX40" fmla="*/ 6900511 w 12800274"/>
              <a:gd name="connsiteY40" fmla="*/ 978729 h 978729"/>
              <a:gd name="connsiteX41" fmla="*/ 6446683 w 12800274"/>
              <a:gd name="connsiteY41" fmla="*/ 978729 h 978729"/>
              <a:gd name="connsiteX42" fmla="*/ 5608847 w 12800274"/>
              <a:gd name="connsiteY42" fmla="*/ 978729 h 978729"/>
              <a:gd name="connsiteX43" fmla="*/ 4771011 w 12800274"/>
              <a:gd name="connsiteY43" fmla="*/ 978729 h 978729"/>
              <a:gd name="connsiteX44" fmla="*/ 3933175 w 12800274"/>
              <a:gd name="connsiteY44" fmla="*/ 978729 h 978729"/>
              <a:gd name="connsiteX45" fmla="*/ 3095339 w 12800274"/>
              <a:gd name="connsiteY45" fmla="*/ 978729 h 978729"/>
              <a:gd name="connsiteX46" fmla="*/ 2897517 w 12800274"/>
              <a:gd name="connsiteY46" fmla="*/ 978729 h 978729"/>
              <a:gd name="connsiteX47" fmla="*/ 2571691 w 12800274"/>
              <a:gd name="connsiteY47" fmla="*/ 978729 h 978729"/>
              <a:gd name="connsiteX48" fmla="*/ 2117864 w 12800274"/>
              <a:gd name="connsiteY48" fmla="*/ 978729 h 978729"/>
              <a:gd name="connsiteX49" fmla="*/ 1792038 w 12800274"/>
              <a:gd name="connsiteY49" fmla="*/ 978729 h 978729"/>
              <a:gd name="connsiteX50" fmla="*/ 1082205 w 12800274"/>
              <a:gd name="connsiteY50" fmla="*/ 978729 h 978729"/>
              <a:gd name="connsiteX51" fmla="*/ 884383 w 12800274"/>
              <a:gd name="connsiteY51" fmla="*/ 978729 h 978729"/>
              <a:gd name="connsiteX52" fmla="*/ 0 w 12800274"/>
              <a:gd name="connsiteY52" fmla="*/ 978729 h 978729"/>
              <a:gd name="connsiteX53" fmla="*/ 0 w 12800274"/>
              <a:gd name="connsiteY53" fmla="*/ 479577 h 978729"/>
              <a:gd name="connsiteX54" fmla="*/ 0 w 12800274"/>
              <a:gd name="connsiteY54" fmla="*/ 0 h 97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800274" h="978729" extrusionOk="0">
                <a:moveTo>
                  <a:pt x="0" y="0"/>
                </a:moveTo>
                <a:cubicBezTo>
                  <a:pt x="301534" y="-33618"/>
                  <a:pt x="616738" y="47288"/>
                  <a:pt x="837836" y="0"/>
                </a:cubicBezTo>
                <a:cubicBezTo>
                  <a:pt x="1058934" y="-47288"/>
                  <a:pt x="1151782" y="33946"/>
                  <a:pt x="1419667" y="0"/>
                </a:cubicBezTo>
                <a:cubicBezTo>
                  <a:pt x="1687552" y="-33946"/>
                  <a:pt x="1763586" y="25715"/>
                  <a:pt x="1873495" y="0"/>
                </a:cubicBezTo>
                <a:cubicBezTo>
                  <a:pt x="1983404" y="-25715"/>
                  <a:pt x="2305899" y="60964"/>
                  <a:pt x="2455325" y="0"/>
                </a:cubicBezTo>
                <a:cubicBezTo>
                  <a:pt x="2604751" y="-60964"/>
                  <a:pt x="2789992" y="6830"/>
                  <a:pt x="2909153" y="0"/>
                </a:cubicBezTo>
                <a:cubicBezTo>
                  <a:pt x="3028314" y="-6830"/>
                  <a:pt x="3020827" y="3295"/>
                  <a:pt x="3106976" y="0"/>
                </a:cubicBezTo>
                <a:cubicBezTo>
                  <a:pt x="3193125" y="-3295"/>
                  <a:pt x="3722417" y="50559"/>
                  <a:pt x="3944812" y="0"/>
                </a:cubicBezTo>
                <a:cubicBezTo>
                  <a:pt x="4167207" y="-50559"/>
                  <a:pt x="4135342" y="14515"/>
                  <a:pt x="4270637" y="0"/>
                </a:cubicBezTo>
                <a:cubicBezTo>
                  <a:pt x="4405932" y="-14515"/>
                  <a:pt x="4486817" y="35447"/>
                  <a:pt x="4596462" y="0"/>
                </a:cubicBezTo>
                <a:cubicBezTo>
                  <a:pt x="4706108" y="-35447"/>
                  <a:pt x="5128662" y="67388"/>
                  <a:pt x="5306295" y="0"/>
                </a:cubicBezTo>
                <a:cubicBezTo>
                  <a:pt x="5483928" y="-67388"/>
                  <a:pt x="5416196" y="5441"/>
                  <a:pt x="5504118" y="0"/>
                </a:cubicBezTo>
                <a:cubicBezTo>
                  <a:pt x="5592040" y="-5441"/>
                  <a:pt x="5644625" y="21397"/>
                  <a:pt x="5701940" y="0"/>
                </a:cubicBezTo>
                <a:cubicBezTo>
                  <a:pt x="5759255" y="-21397"/>
                  <a:pt x="5944074" y="14021"/>
                  <a:pt x="6027765" y="0"/>
                </a:cubicBezTo>
                <a:cubicBezTo>
                  <a:pt x="6111456" y="-14021"/>
                  <a:pt x="6452642" y="69604"/>
                  <a:pt x="6609596" y="0"/>
                </a:cubicBezTo>
                <a:cubicBezTo>
                  <a:pt x="6766550" y="-69604"/>
                  <a:pt x="6750391" y="20096"/>
                  <a:pt x="6807418" y="0"/>
                </a:cubicBezTo>
                <a:cubicBezTo>
                  <a:pt x="6864445" y="-20096"/>
                  <a:pt x="7355731" y="64126"/>
                  <a:pt x="7517252" y="0"/>
                </a:cubicBezTo>
                <a:cubicBezTo>
                  <a:pt x="7678773" y="-64126"/>
                  <a:pt x="7819393" y="42670"/>
                  <a:pt x="7971080" y="0"/>
                </a:cubicBezTo>
                <a:cubicBezTo>
                  <a:pt x="8122767" y="-42670"/>
                  <a:pt x="8288415" y="8541"/>
                  <a:pt x="8552910" y="0"/>
                </a:cubicBezTo>
                <a:cubicBezTo>
                  <a:pt x="8817405" y="-8541"/>
                  <a:pt x="9206239" y="65993"/>
                  <a:pt x="9390746" y="0"/>
                </a:cubicBezTo>
                <a:cubicBezTo>
                  <a:pt x="9575253" y="-65993"/>
                  <a:pt x="9722557" y="19134"/>
                  <a:pt x="9844574" y="0"/>
                </a:cubicBezTo>
                <a:cubicBezTo>
                  <a:pt x="9966591" y="-19134"/>
                  <a:pt x="10161805" y="47426"/>
                  <a:pt x="10426405" y="0"/>
                </a:cubicBezTo>
                <a:cubicBezTo>
                  <a:pt x="10691005" y="-47426"/>
                  <a:pt x="10839125" y="27181"/>
                  <a:pt x="11008236" y="0"/>
                </a:cubicBezTo>
                <a:cubicBezTo>
                  <a:pt x="11177347" y="-27181"/>
                  <a:pt x="11260072" y="1899"/>
                  <a:pt x="11334061" y="0"/>
                </a:cubicBezTo>
                <a:cubicBezTo>
                  <a:pt x="11408050" y="-1899"/>
                  <a:pt x="11799000" y="89930"/>
                  <a:pt x="12171897" y="0"/>
                </a:cubicBezTo>
                <a:cubicBezTo>
                  <a:pt x="12544794" y="-89930"/>
                  <a:pt x="12556899" y="65760"/>
                  <a:pt x="12800274" y="0"/>
                </a:cubicBezTo>
                <a:cubicBezTo>
                  <a:pt x="12851879" y="191352"/>
                  <a:pt x="12768245" y="285763"/>
                  <a:pt x="12800274" y="479577"/>
                </a:cubicBezTo>
                <a:cubicBezTo>
                  <a:pt x="12832303" y="673391"/>
                  <a:pt x="12750047" y="836465"/>
                  <a:pt x="12800274" y="978729"/>
                </a:cubicBezTo>
                <a:cubicBezTo>
                  <a:pt x="12694462" y="995872"/>
                  <a:pt x="12560725" y="938687"/>
                  <a:pt x="12346446" y="978729"/>
                </a:cubicBezTo>
                <a:cubicBezTo>
                  <a:pt x="12132167" y="1018771"/>
                  <a:pt x="11831516" y="972558"/>
                  <a:pt x="11636613" y="978729"/>
                </a:cubicBezTo>
                <a:cubicBezTo>
                  <a:pt x="11441710" y="984900"/>
                  <a:pt x="11240426" y="916378"/>
                  <a:pt x="11054782" y="978729"/>
                </a:cubicBezTo>
                <a:cubicBezTo>
                  <a:pt x="10869138" y="1041080"/>
                  <a:pt x="10544089" y="919313"/>
                  <a:pt x="10344949" y="978729"/>
                </a:cubicBezTo>
                <a:cubicBezTo>
                  <a:pt x="10145809" y="1038145"/>
                  <a:pt x="10187167" y="962645"/>
                  <a:pt x="10147126" y="978729"/>
                </a:cubicBezTo>
                <a:cubicBezTo>
                  <a:pt x="10107085" y="994813"/>
                  <a:pt x="10032014" y="956485"/>
                  <a:pt x="9949304" y="978729"/>
                </a:cubicBezTo>
                <a:cubicBezTo>
                  <a:pt x="9866594" y="1000973"/>
                  <a:pt x="9420000" y="934935"/>
                  <a:pt x="9239471" y="978729"/>
                </a:cubicBezTo>
                <a:cubicBezTo>
                  <a:pt x="9058942" y="1022523"/>
                  <a:pt x="8889568" y="958757"/>
                  <a:pt x="8785643" y="978729"/>
                </a:cubicBezTo>
                <a:cubicBezTo>
                  <a:pt x="8681718" y="998701"/>
                  <a:pt x="8683992" y="973288"/>
                  <a:pt x="8587820" y="978729"/>
                </a:cubicBezTo>
                <a:cubicBezTo>
                  <a:pt x="8491648" y="984170"/>
                  <a:pt x="8245597" y="936996"/>
                  <a:pt x="8005990" y="978729"/>
                </a:cubicBezTo>
                <a:cubicBezTo>
                  <a:pt x="7766383" y="1020462"/>
                  <a:pt x="7799151" y="943580"/>
                  <a:pt x="7680164" y="978729"/>
                </a:cubicBezTo>
                <a:cubicBezTo>
                  <a:pt x="7561177" y="1013878"/>
                  <a:pt x="7455235" y="942221"/>
                  <a:pt x="7354339" y="978729"/>
                </a:cubicBezTo>
                <a:cubicBezTo>
                  <a:pt x="7253444" y="1015237"/>
                  <a:pt x="7055647" y="930860"/>
                  <a:pt x="6900511" y="978729"/>
                </a:cubicBezTo>
                <a:cubicBezTo>
                  <a:pt x="6745375" y="1026598"/>
                  <a:pt x="6570827" y="935715"/>
                  <a:pt x="6446683" y="978729"/>
                </a:cubicBezTo>
                <a:cubicBezTo>
                  <a:pt x="6322539" y="1021743"/>
                  <a:pt x="5848430" y="934703"/>
                  <a:pt x="5608847" y="978729"/>
                </a:cubicBezTo>
                <a:cubicBezTo>
                  <a:pt x="5369264" y="1022755"/>
                  <a:pt x="5051447" y="893208"/>
                  <a:pt x="4771011" y="978729"/>
                </a:cubicBezTo>
                <a:cubicBezTo>
                  <a:pt x="4490575" y="1064250"/>
                  <a:pt x="4221667" y="940981"/>
                  <a:pt x="3933175" y="978729"/>
                </a:cubicBezTo>
                <a:cubicBezTo>
                  <a:pt x="3644683" y="1016477"/>
                  <a:pt x="3348323" y="920206"/>
                  <a:pt x="3095339" y="978729"/>
                </a:cubicBezTo>
                <a:cubicBezTo>
                  <a:pt x="2842355" y="1037252"/>
                  <a:pt x="2964969" y="977549"/>
                  <a:pt x="2897517" y="978729"/>
                </a:cubicBezTo>
                <a:cubicBezTo>
                  <a:pt x="2830065" y="979909"/>
                  <a:pt x="2651780" y="970160"/>
                  <a:pt x="2571691" y="978729"/>
                </a:cubicBezTo>
                <a:cubicBezTo>
                  <a:pt x="2491602" y="987298"/>
                  <a:pt x="2264703" y="939640"/>
                  <a:pt x="2117864" y="978729"/>
                </a:cubicBezTo>
                <a:cubicBezTo>
                  <a:pt x="1971025" y="1017818"/>
                  <a:pt x="1861739" y="967624"/>
                  <a:pt x="1792038" y="978729"/>
                </a:cubicBezTo>
                <a:cubicBezTo>
                  <a:pt x="1722337" y="989834"/>
                  <a:pt x="1309445" y="940112"/>
                  <a:pt x="1082205" y="978729"/>
                </a:cubicBezTo>
                <a:cubicBezTo>
                  <a:pt x="854965" y="1017346"/>
                  <a:pt x="965626" y="962147"/>
                  <a:pt x="884383" y="978729"/>
                </a:cubicBezTo>
                <a:cubicBezTo>
                  <a:pt x="803140" y="995311"/>
                  <a:pt x="408710" y="936129"/>
                  <a:pt x="0" y="978729"/>
                </a:cubicBezTo>
                <a:cubicBezTo>
                  <a:pt x="-4459" y="807659"/>
                  <a:pt x="9057" y="661359"/>
                  <a:pt x="0" y="479577"/>
                </a:cubicBezTo>
                <a:cubicBezTo>
                  <a:pt x="-9057" y="297795"/>
                  <a:pt x="48872" y="168706"/>
                  <a:pt x="0" y="0"/>
                </a:cubicBezTo>
                <a:close/>
              </a:path>
            </a:pathLst>
          </a:custGeom>
          <a:noFill/>
          <a:ln w="15875">
            <a:solidFill>
              <a:schemeClr val="accent1"/>
            </a:solidFill>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wrap="square">
            <a:spAutoFit/>
          </a:bodyPr>
          <a:lstStyle/>
          <a:p>
            <a:pPr algn="ctr"/>
            <a:r>
              <a:rPr lang="en-US" sz="2880" dirty="0"/>
              <a:t>"Replication is something scientists should be thinking about </a:t>
            </a:r>
            <a:r>
              <a:rPr lang="en-US" sz="2880" dirty="0">
                <a:solidFill>
                  <a:srgbClr val="7030A0"/>
                </a:solidFill>
              </a:rPr>
              <a:t>before</a:t>
            </a:r>
            <a:r>
              <a:rPr lang="en-US" sz="2880" dirty="0"/>
              <a:t> they write the paper" - </a:t>
            </a:r>
            <a:r>
              <a:rPr lang="en-US" sz="2880" b="1" dirty="0" err="1"/>
              <a:t>Ritu</a:t>
            </a:r>
            <a:r>
              <a:rPr lang="en-US" sz="2880" b="1" dirty="0"/>
              <a:t> </a:t>
            </a:r>
            <a:r>
              <a:rPr lang="en-US" sz="2880" b="1" dirty="0" err="1"/>
              <a:t>Dhand</a:t>
            </a:r>
            <a:r>
              <a:rPr lang="en-US" sz="2880" dirty="0"/>
              <a:t>, </a:t>
            </a:r>
            <a:r>
              <a:rPr lang="en-US" sz="2880" i="1" dirty="0"/>
              <a:t>Editorial director at Nature</a:t>
            </a:r>
            <a:r>
              <a:rPr lang="en-US" sz="2880" dirty="0"/>
              <a:t>.</a:t>
            </a:r>
          </a:p>
        </p:txBody>
      </p:sp>
    </p:spTree>
    <p:extLst>
      <p:ext uri="{BB962C8B-B14F-4D97-AF65-F5344CB8AC3E}">
        <p14:creationId xmlns:p14="http://schemas.microsoft.com/office/powerpoint/2010/main" val="294366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34725"/>
            <a:ext cx="14630400" cy="8229600"/>
          </a:xfrm>
          <a:prstGeom prst="rect">
            <a:avLst/>
          </a:prstGeom>
          <a:solidFill>
            <a:srgbClr val="241631"/>
          </a:solidFill>
          <a:ln/>
        </p:spPr>
      </p:sp>
      <p:sp>
        <p:nvSpPr>
          <p:cNvPr id="4" name="Text 2"/>
          <p:cNvSpPr/>
          <p:nvPr/>
        </p:nvSpPr>
        <p:spPr>
          <a:xfrm>
            <a:off x="663297" y="288667"/>
            <a:ext cx="789432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The Process of Data Analysis</a:t>
            </a:r>
            <a:endParaRPr lang="en-US" sz="4374" dirty="0"/>
          </a:p>
        </p:txBody>
      </p:sp>
      <p:sp>
        <p:nvSpPr>
          <p:cNvPr id="6" name="Shape 4"/>
          <p:cNvSpPr/>
          <p:nvPr/>
        </p:nvSpPr>
        <p:spPr>
          <a:xfrm>
            <a:off x="1416427" y="1540578"/>
            <a:ext cx="777597" cy="15240"/>
          </a:xfrm>
          <a:prstGeom prst="rect">
            <a:avLst/>
          </a:prstGeom>
          <a:solidFill>
            <a:srgbClr val="FF6680"/>
          </a:solidFill>
          <a:ln/>
        </p:spPr>
      </p:sp>
      <p:sp>
        <p:nvSpPr>
          <p:cNvPr id="7" name="Shape 5"/>
          <p:cNvSpPr/>
          <p:nvPr/>
        </p:nvSpPr>
        <p:spPr>
          <a:xfrm>
            <a:off x="916484" y="1298286"/>
            <a:ext cx="499943" cy="499943"/>
          </a:xfrm>
          <a:prstGeom prst="roundRect">
            <a:avLst>
              <a:gd name="adj" fmla="val 13333"/>
            </a:avLst>
          </a:prstGeom>
          <a:solidFill>
            <a:srgbClr val="312140"/>
          </a:solidFill>
          <a:ln/>
        </p:spPr>
      </p:sp>
      <p:sp>
        <p:nvSpPr>
          <p:cNvPr id="8" name="Text 6"/>
          <p:cNvSpPr/>
          <p:nvPr/>
        </p:nvSpPr>
        <p:spPr>
          <a:xfrm>
            <a:off x="1082576" y="1331623"/>
            <a:ext cx="167640" cy="433149"/>
          </a:xfrm>
          <a:prstGeom prst="rect">
            <a:avLst/>
          </a:prstGeom>
          <a:noFill/>
          <a:ln/>
        </p:spPr>
        <p:txBody>
          <a:bodyPr wrap="none" rtlCol="0" anchor="t"/>
          <a:lstStyle/>
          <a:p>
            <a:pPr marL="0" indent="0" algn="ctr">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2388513" y="1367699"/>
            <a:ext cx="3154680" cy="360998"/>
          </a:xfrm>
          <a:prstGeom prst="rect">
            <a:avLst/>
          </a:prstGeom>
          <a:noFill/>
          <a:ln/>
        </p:spPr>
        <p:txBody>
          <a:bodyPr wrap="none" rtlCol="0" anchor="t"/>
          <a:lstStyle/>
          <a:p>
            <a:pPr marL="0" indent="0" algn="l">
              <a:lnSpc>
                <a:spcPts val="2843"/>
              </a:lnSpc>
              <a:buNone/>
            </a:pPr>
            <a:r>
              <a:rPr lang="en-US" sz="2000" b="1" dirty="0">
                <a:solidFill>
                  <a:srgbClr val="FF726D"/>
                </a:solidFill>
                <a:latin typeface="Inconsolata" pitchFamily="34" charset="0"/>
                <a:ea typeface="Inconsolata" pitchFamily="34" charset="-122"/>
                <a:cs typeface="Inconsolata" pitchFamily="34" charset="-120"/>
              </a:rPr>
              <a:t>1. Define Your Question</a:t>
            </a:r>
            <a:endParaRPr lang="en-US" sz="2000" dirty="0"/>
          </a:p>
        </p:txBody>
      </p:sp>
      <p:sp>
        <p:nvSpPr>
          <p:cNvPr id="10" name="Text 8"/>
          <p:cNvSpPr/>
          <p:nvPr/>
        </p:nvSpPr>
        <p:spPr>
          <a:xfrm>
            <a:off x="2388513" y="1835119"/>
            <a:ext cx="11408688" cy="399812"/>
          </a:xfrm>
          <a:prstGeom prst="rect">
            <a:avLst/>
          </a:prstGeom>
          <a:noFill/>
          <a:ln/>
        </p:spPr>
        <p:txBody>
          <a:bodyPr wrap="none" rtlCol="0" anchor="t"/>
          <a:lstStyle/>
          <a:p>
            <a:pPr marL="0" indent="0" algn="l">
              <a:lnSpc>
                <a:spcPts val="3149"/>
              </a:lnSpc>
              <a:buNone/>
            </a:pPr>
            <a:r>
              <a:rPr lang="en-US" sz="2000" dirty="0">
                <a:solidFill>
                  <a:srgbClr val="DAD1E6"/>
                </a:solidFill>
                <a:latin typeface="Fira Sans" pitchFamily="34" charset="0"/>
                <a:ea typeface="Fira Sans" pitchFamily="34" charset="-122"/>
                <a:cs typeface="Fira Sans" pitchFamily="34" charset="-120"/>
              </a:rPr>
              <a:t>Identify the problem you want to solve or decision you want to make.</a:t>
            </a:r>
            <a:endParaRPr lang="en-US" sz="2000" dirty="0"/>
          </a:p>
        </p:txBody>
      </p:sp>
      <p:sp>
        <p:nvSpPr>
          <p:cNvPr id="11" name="Shape 9"/>
          <p:cNvSpPr/>
          <p:nvPr/>
        </p:nvSpPr>
        <p:spPr>
          <a:xfrm>
            <a:off x="1416427" y="3540233"/>
            <a:ext cx="777597" cy="15240"/>
          </a:xfrm>
          <a:prstGeom prst="rect">
            <a:avLst/>
          </a:prstGeom>
          <a:solidFill>
            <a:srgbClr val="FF6680"/>
          </a:solidFill>
          <a:ln/>
        </p:spPr>
      </p:sp>
      <p:sp>
        <p:nvSpPr>
          <p:cNvPr id="12" name="Shape 10"/>
          <p:cNvSpPr/>
          <p:nvPr/>
        </p:nvSpPr>
        <p:spPr>
          <a:xfrm>
            <a:off x="916484" y="3297941"/>
            <a:ext cx="499943" cy="499943"/>
          </a:xfrm>
          <a:prstGeom prst="roundRect">
            <a:avLst>
              <a:gd name="adj" fmla="val 13333"/>
            </a:avLst>
          </a:prstGeom>
          <a:solidFill>
            <a:srgbClr val="312140"/>
          </a:solidFill>
          <a:ln/>
        </p:spPr>
      </p:sp>
      <p:sp>
        <p:nvSpPr>
          <p:cNvPr id="13" name="Text 11"/>
          <p:cNvSpPr/>
          <p:nvPr/>
        </p:nvSpPr>
        <p:spPr>
          <a:xfrm>
            <a:off x="1082576" y="3331278"/>
            <a:ext cx="167640" cy="433149"/>
          </a:xfrm>
          <a:prstGeom prst="rect">
            <a:avLst/>
          </a:prstGeom>
          <a:noFill/>
          <a:ln/>
        </p:spPr>
        <p:txBody>
          <a:bodyPr wrap="none" rtlCol="0" anchor="t"/>
          <a:lstStyle/>
          <a:p>
            <a:pPr marL="0" indent="0" algn="ctr">
              <a:lnSpc>
                <a:spcPts val="3412"/>
              </a:lnSpc>
              <a:buNone/>
            </a:pPr>
            <a:r>
              <a:rPr lang="en-US" sz="2000" b="1" dirty="0">
                <a:solidFill>
                  <a:srgbClr val="FF726D"/>
                </a:solidFill>
                <a:latin typeface="Inconsolata" pitchFamily="34" charset="0"/>
                <a:ea typeface="Inconsolata" pitchFamily="34" charset="-122"/>
                <a:cs typeface="Inconsolata" pitchFamily="34" charset="-120"/>
              </a:rPr>
              <a:t>2</a:t>
            </a:r>
            <a:endParaRPr lang="en-US" sz="2000" dirty="0"/>
          </a:p>
        </p:txBody>
      </p:sp>
      <p:sp>
        <p:nvSpPr>
          <p:cNvPr id="14" name="Text 12"/>
          <p:cNvSpPr/>
          <p:nvPr/>
        </p:nvSpPr>
        <p:spPr>
          <a:xfrm>
            <a:off x="2388513" y="3367354"/>
            <a:ext cx="2743200" cy="360998"/>
          </a:xfrm>
          <a:prstGeom prst="rect">
            <a:avLst/>
          </a:prstGeom>
          <a:noFill/>
          <a:ln/>
        </p:spPr>
        <p:txBody>
          <a:bodyPr wrap="none" rtlCol="0" anchor="t"/>
          <a:lstStyle/>
          <a:p>
            <a:pPr marL="0" indent="0" algn="l">
              <a:lnSpc>
                <a:spcPts val="2843"/>
              </a:lnSpc>
              <a:buNone/>
            </a:pPr>
            <a:r>
              <a:rPr lang="en-US" sz="2000" b="1" dirty="0">
                <a:solidFill>
                  <a:srgbClr val="FF726D"/>
                </a:solidFill>
                <a:latin typeface="Inconsolata" pitchFamily="34" charset="0"/>
                <a:ea typeface="Inconsolata" pitchFamily="34" charset="-122"/>
                <a:cs typeface="Inconsolata" pitchFamily="34" charset="-120"/>
              </a:rPr>
              <a:t>2. Collect Your Data</a:t>
            </a:r>
            <a:endParaRPr lang="en-US" sz="2000" dirty="0"/>
          </a:p>
        </p:txBody>
      </p:sp>
      <p:sp>
        <p:nvSpPr>
          <p:cNvPr id="15" name="Text 13"/>
          <p:cNvSpPr/>
          <p:nvPr/>
        </p:nvSpPr>
        <p:spPr>
          <a:xfrm>
            <a:off x="2388513" y="3811623"/>
            <a:ext cx="11408688" cy="399812"/>
          </a:xfrm>
          <a:prstGeom prst="rect">
            <a:avLst/>
          </a:prstGeom>
          <a:noFill/>
          <a:ln/>
        </p:spPr>
        <p:txBody>
          <a:bodyPr wrap="none" rtlCol="0" anchor="t"/>
          <a:lstStyle/>
          <a:p>
            <a:pPr marL="0" indent="0" algn="l">
              <a:lnSpc>
                <a:spcPts val="3149"/>
              </a:lnSpc>
              <a:buNone/>
            </a:pPr>
            <a:r>
              <a:rPr lang="en-US" sz="2000" dirty="0">
                <a:solidFill>
                  <a:srgbClr val="DAD1E6"/>
                </a:solidFill>
                <a:latin typeface="Fira Sans" pitchFamily="34" charset="0"/>
                <a:ea typeface="Fira Sans" pitchFamily="34" charset="-122"/>
                <a:cs typeface="Fira Sans" pitchFamily="34" charset="-120"/>
              </a:rPr>
              <a:t>Obtain and organize the data you need for your analysis.</a:t>
            </a:r>
            <a:endParaRPr lang="en-US" sz="2000" dirty="0"/>
          </a:p>
        </p:txBody>
      </p:sp>
      <p:sp>
        <p:nvSpPr>
          <p:cNvPr id="16" name="Shape 14"/>
          <p:cNvSpPr/>
          <p:nvPr/>
        </p:nvSpPr>
        <p:spPr>
          <a:xfrm>
            <a:off x="1416427" y="5539888"/>
            <a:ext cx="777597" cy="15240"/>
          </a:xfrm>
          <a:prstGeom prst="rect">
            <a:avLst/>
          </a:prstGeom>
          <a:solidFill>
            <a:srgbClr val="FF6680"/>
          </a:solidFill>
          <a:ln/>
        </p:spPr>
      </p:sp>
      <p:sp>
        <p:nvSpPr>
          <p:cNvPr id="17" name="Shape 15"/>
          <p:cNvSpPr/>
          <p:nvPr/>
        </p:nvSpPr>
        <p:spPr>
          <a:xfrm>
            <a:off x="916484" y="5297595"/>
            <a:ext cx="499943" cy="499943"/>
          </a:xfrm>
          <a:prstGeom prst="roundRect">
            <a:avLst>
              <a:gd name="adj" fmla="val 13333"/>
            </a:avLst>
          </a:prstGeom>
          <a:solidFill>
            <a:srgbClr val="312140"/>
          </a:solidFill>
          <a:ln/>
        </p:spPr>
      </p:sp>
      <p:sp>
        <p:nvSpPr>
          <p:cNvPr id="18" name="Text 16"/>
          <p:cNvSpPr/>
          <p:nvPr/>
        </p:nvSpPr>
        <p:spPr>
          <a:xfrm>
            <a:off x="1082576" y="5330933"/>
            <a:ext cx="167640" cy="433149"/>
          </a:xfrm>
          <a:prstGeom prst="rect">
            <a:avLst/>
          </a:prstGeom>
          <a:noFill/>
          <a:ln/>
        </p:spPr>
        <p:txBody>
          <a:bodyPr wrap="none" rtlCol="0" anchor="t"/>
          <a:lstStyle/>
          <a:p>
            <a:pPr marL="0" indent="0" algn="ctr">
              <a:lnSpc>
                <a:spcPts val="3412"/>
              </a:lnSpc>
              <a:buNone/>
            </a:pPr>
            <a:r>
              <a:rPr lang="en-US" sz="2000" b="1" dirty="0">
                <a:solidFill>
                  <a:srgbClr val="FF726D"/>
                </a:solidFill>
                <a:latin typeface="Inconsolata" pitchFamily="34" charset="0"/>
                <a:ea typeface="Inconsolata" pitchFamily="34" charset="-122"/>
                <a:cs typeface="Inconsolata" pitchFamily="34" charset="-120"/>
              </a:rPr>
              <a:t>3</a:t>
            </a:r>
            <a:endParaRPr lang="en-US" sz="2000" dirty="0"/>
          </a:p>
        </p:txBody>
      </p:sp>
      <p:sp>
        <p:nvSpPr>
          <p:cNvPr id="19" name="Text 17"/>
          <p:cNvSpPr/>
          <p:nvPr/>
        </p:nvSpPr>
        <p:spPr>
          <a:xfrm>
            <a:off x="2388513" y="5367009"/>
            <a:ext cx="4114800" cy="360998"/>
          </a:xfrm>
          <a:prstGeom prst="rect">
            <a:avLst/>
          </a:prstGeom>
          <a:noFill/>
          <a:ln/>
        </p:spPr>
        <p:txBody>
          <a:bodyPr wrap="none" rtlCol="0" anchor="t"/>
          <a:lstStyle/>
          <a:p>
            <a:pPr marL="0" indent="0" algn="l">
              <a:lnSpc>
                <a:spcPts val="2843"/>
              </a:lnSpc>
              <a:buNone/>
            </a:pPr>
            <a:r>
              <a:rPr lang="en-US" sz="2000" b="1" dirty="0">
                <a:solidFill>
                  <a:srgbClr val="FF726D"/>
                </a:solidFill>
                <a:latin typeface="Inconsolata" pitchFamily="34" charset="0"/>
                <a:ea typeface="Inconsolata" pitchFamily="34" charset="-122"/>
                <a:cs typeface="Inconsolata" pitchFamily="34" charset="-120"/>
              </a:rPr>
              <a:t>3. Clean and Process Your Data</a:t>
            </a:r>
            <a:endParaRPr lang="en-US" sz="2000" dirty="0"/>
          </a:p>
        </p:txBody>
      </p:sp>
      <p:sp>
        <p:nvSpPr>
          <p:cNvPr id="20" name="Text 18"/>
          <p:cNvSpPr/>
          <p:nvPr/>
        </p:nvSpPr>
        <p:spPr>
          <a:xfrm>
            <a:off x="2388513" y="5753403"/>
            <a:ext cx="11408688" cy="399812"/>
          </a:xfrm>
          <a:prstGeom prst="rect">
            <a:avLst/>
          </a:prstGeom>
          <a:noFill/>
          <a:ln/>
        </p:spPr>
        <p:txBody>
          <a:bodyPr wrap="none" rtlCol="0" anchor="t"/>
          <a:lstStyle/>
          <a:p>
            <a:pPr marL="0" indent="0" algn="l">
              <a:lnSpc>
                <a:spcPts val="3149"/>
              </a:lnSpc>
              <a:buNone/>
            </a:pPr>
            <a:r>
              <a:rPr lang="en-US" sz="2000" dirty="0">
                <a:solidFill>
                  <a:srgbClr val="DAD1E6"/>
                </a:solidFill>
                <a:latin typeface="Fira Sans" pitchFamily="34" charset="0"/>
                <a:ea typeface="Fira Sans" pitchFamily="34" charset="-122"/>
                <a:cs typeface="Fira Sans" pitchFamily="34" charset="-120"/>
              </a:rPr>
              <a:t>Remove inconsistencies, outliers and duplicates from your data to ensure accuracy.</a:t>
            </a:r>
            <a:endParaRPr lang="en-US" sz="2000" dirty="0"/>
          </a:p>
        </p:txBody>
      </p:sp>
      <p:sp>
        <p:nvSpPr>
          <p:cNvPr id="21" name="Shape 19"/>
          <p:cNvSpPr/>
          <p:nvPr/>
        </p:nvSpPr>
        <p:spPr>
          <a:xfrm>
            <a:off x="1416427" y="7539542"/>
            <a:ext cx="777597" cy="15240"/>
          </a:xfrm>
          <a:prstGeom prst="rect">
            <a:avLst/>
          </a:prstGeom>
          <a:solidFill>
            <a:srgbClr val="FF6680"/>
          </a:solidFill>
          <a:ln/>
        </p:spPr>
      </p:sp>
      <p:sp>
        <p:nvSpPr>
          <p:cNvPr id="22" name="Shape 20"/>
          <p:cNvSpPr/>
          <p:nvPr/>
        </p:nvSpPr>
        <p:spPr>
          <a:xfrm>
            <a:off x="916484" y="7297250"/>
            <a:ext cx="499943" cy="499943"/>
          </a:xfrm>
          <a:prstGeom prst="roundRect">
            <a:avLst>
              <a:gd name="adj" fmla="val 13333"/>
            </a:avLst>
          </a:prstGeom>
          <a:solidFill>
            <a:srgbClr val="312140"/>
          </a:solidFill>
          <a:ln/>
        </p:spPr>
      </p:sp>
      <p:sp>
        <p:nvSpPr>
          <p:cNvPr id="23" name="Text 21"/>
          <p:cNvSpPr/>
          <p:nvPr/>
        </p:nvSpPr>
        <p:spPr>
          <a:xfrm>
            <a:off x="1082576" y="7330588"/>
            <a:ext cx="167640" cy="433149"/>
          </a:xfrm>
          <a:prstGeom prst="rect">
            <a:avLst/>
          </a:prstGeom>
          <a:noFill/>
          <a:ln/>
        </p:spPr>
        <p:txBody>
          <a:bodyPr wrap="none" rtlCol="0" anchor="t"/>
          <a:lstStyle/>
          <a:p>
            <a:pPr marL="0" indent="0" algn="ctr">
              <a:lnSpc>
                <a:spcPts val="3412"/>
              </a:lnSpc>
              <a:buNone/>
            </a:pPr>
            <a:r>
              <a:rPr lang="en-US" sz="2000" b="1" dirty="0">
                <a:solidFill>
                  <a:srgbClr val="FF726D"/>
                </a:solidFill>
                <a:latin typeface="Inconsolata" pitchFamily="34" charset="0"/>
                <a:ea typeface="Inconsolata" pitchFamily="34" charset="-122"/>
                <a:cs typeface="Inconsolata" pitchFamily="34" charset="-120"/>
              </a:rPr>
              <a:t>4</a:t>
            </a:r>
            <a:endParaRPr lang="en-US" sz="2000" dirty="0"/>
          </a:p>
        </p:txBody>
      </p:sp>
      <p:sp>
        <p:nvSpPr>
          <p:cNvPr id="24" name="Text 22"/>
          <p:cNvSpPr/>
          <p:nvPr/>
        </p:nvSpPr>
        <p:spPr>
          <a:xfrm>
            <a:off x="2388513" y="7366663"/>
            <a:ext cx="2743200" cy="360998"/>
          </a:xfrm>
          <a:prstGeom prst="rect">
            <a:avLst/>
          </a:prstGeom>
          <a:noFill/>
          <a:ln/>
        </p:spPr>
        <p:txBody>
          <a:bodyPr wrap="none" rtlCol="0" anchor="t"/>
          <a:lstStyle/>
          <a:p>
            <a:pPr marL="0" indent="0" algn="l">
              <a:lnSpc>
                <a:spcPts val="2843"/>
              </a:lnSpc>
              <a:buNone/>
            </a:pPr>
            <a:r>
              <a:rPr lang="en-US" sz="2000" b="1" dirty="0">
                <a:solidFill>
                  <a:srgbClr val="FF726D"/>
                </a:solidFill>
                <a:latin typeface="Inconsolata" pitchFamily="34" charset="0"/>
                <a:ea typeface="Inconsolata" pitchFamily="34" charset="-122"/>
                <a:cs typeface="Inconsolata" pitchFamily="34" charset="-120"/>
              </a:rPr>
              <a:t>4. Analyze Your Data</a:t>
            </a:r>
            <a:endParaRPr lang="en-US" sz="2000" dirty="0"/>
          </a:p>
        </p:txBody>
      </p:sp>
      <p:sp>
        <p:nvSpPr>
          <p:cNvPr id="25" name="Text 23"/>
          <p:cNvSpPr/>
          <p:nvPr/>
        </p:nvSpPr>
        <p:spPr>
          <a:xfrm>
            <a:off x="2388513" y="7695192"/>
            <a:ext cx="11408688" cy="399812"/>
          </a:xfrm>
          <a:prstGeom prst="rect">
            <a:avLst/>
          </a:prstGeom>
          <a:noFill/>
          <a:ln/>
        </p:spPr>
        <p:txBody>
          <a:bodyPr wrap="none" rtlCol="0" anchor="t"/>
          <a:lstStyle/>
          <a:p>
            <a:pPr marL="0" indent="0" algn="l">
              <a:lnSpc>
                <a:spcPts val="3149"/>
              </a:lnSpc>
              <a:buNone/>
            </a:pPr>
            <a:r>
              <a:rPr lang="en-US" sz="2000" dirty="0">
                <a:solidFill>
                  <a:srgbClr val="DAD1E6"/>
                </a:solidFill>
                <a:latin typeface="Fira Sans" pitchFamily="34" charset="0"/>
                <a:ea typeface="Fira Sans" pitchFamily="34" charset="-122"/>
                <a:cs typeface="Fira Sans" pitchFamily="34" charset="-120"/>
              </a:rPr>
              <a:t>Apply statistical methods and models to your data.</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34725"/>
            <a:ext cx="14630400" cy="8229600"/>
          </a:xfrm>
          <a:prstGeom prst="rect">
            <a:avLst/>
          </a:prstGeom>
          <a:solidFill>
            <a:srgbClr val="241631"/>
          </a:solidFill>
          <a:ln/>
        </p:spPr>
        <p:txBody>
          <a:bodyPr/>
          <a:lstStyle/>
          <a:p>
            <a:endParaRPr lang="en-US" dirty="0"/>
          </a:p>
        </p:txBody>
      </p:sp>
      <p:sp>
        <p:nvSpPr>
          <p:cNvPr id="4" name="Text 2"/>
          <p:cNvSpPr/>
          <p:nvPr/>
        </p:nvSpPr>
        <p:spPr>
          <a:xfrm>
            <a:off x="663297" y="288667"/>
            <a:ext cx="7894320" cy="722114"/>
          </a:xfrm>
          <a:prstGeom prst="rect">
            <a:avLst/>
          </a:prstGeom>
          <a:noFill/>
          <a:ln/>
        </p:spPr>
        <p:txBody>
          <a:bodyPr wrap="none" rtlCol="0" anchor="t"/>
          <a:lstStyle/>
          <a:p>
            <a:pPr marL="0" indent="0">
              <a:lnSpc>
                <a:spcPts val="5686"/>
              </a:lnSpc>
              <a:buNone/>
            </a:pPr>
            <a:r>
              <a:rPr lang="en-US" sz="4374" b="1" dirty="0">
                <a:solidFill>
                  <a:srgbClr val="FF726D"/>
                </a:solidFill>
                <a:latin typeface="Inconsolata" pitchFamily="34" charset="0"/>
                <a:ea typeface="Inconsolata" pitchFamily="34" charset="-122"/>
                <a:cs typeface="Inconsolata" pitchFamily="34" charset="-120"/>
              </a:rPr>
              <a:t>The Process of Data Analysis</a:t>
            </a:r>
            <a:endParaRPr lang="en-US" sz="4374" dirty="0"/>
          </a:p>
        </p:txBody>
      </p:sp>
      <p:sp>
        <p:nvSpPr>
          <p:cNvPr id="26" name="Shape 24"/>
          <p:cNvSpPr/>
          <p:nvPr/>
        </p:nvSpPr>
        <p:spPr>
          <a:xfrm>
            <a:off x="1416427" y="2004080"/>
            <a:ext cx="777597" cy="15240"/>
          </a:xfrm>
          <a:prstGeom prst="rect">
            <a:avLst/>
          </a:prstGeom>
          <a:solidFill>
            <a:srgbClr val="FF6680"/>
          </a:solidFill>
          <a:ln/>
        </p:spPr>
      </p:sp>
      <p:sp>
        <p:nvSpPr>
          <p:cNvPr id="27" name="Shape 25"/>
          <p:cNvSpPr/>
          <p:nvPr/>
        </p:nvSpPr>
        <p:spPr>
          <a:xfrm>
            <a:off x="916484" y="1761788"/>
            <a:ext cx="499943" cy="499943"/>
          </a:xfrm>
          <a:prstGeom prst="roundRect">
            <a:avLst>
              <a:gd name="adj" fmla="val 13333"/>
            </a:avLst>
          </a:prstGeom>
          <a:solidFill>
            <a:srgbClr val="312140"/>
          </a:solidFill>
          <a:ln/>
        </p:spPr>
      </p:sp>
      <p:sp>
        <p:nvSpPr>
          <p:cNvPr id="28" name="Text 26"/>
          <p:cNvSpPr/>
          <p:nvPr/>
        </p:nvSpPr>
        <p:spPr>
          <a:xfrm>
            <a:off x="1082576" y="1795125"/>
            <a:ext cx="167640" cy="433149"/>
          </a:xfrm>
          <a:prstGeom prst="rect">
            <a:avLst/>
          </a:prstGeom>
          <a:noFill/>
          <a:ln/>
        </p:spPr>
        <p:txBody>
          <a:bodyPr wrap="none" rtlCol="0" anchor="t"/>
          <a:lstStyle/>
          <a:p>
            <a:pPr marL="0" indent="0" algn="ctr">
              <a:lnSpc>
                <a:spcPts val="3412"/>
              </a:lnSpc>
              <a:buNone/>
            </a:pPr>
            <a:r>
              <a:rPr lang="en-US" sz="2000" b="1" dirty="0">
                <a:solidFill>
                  <a:srgbClr val="FF726D"/>
                </a:solidFill>
                <a:latin typeface="Inconsolata" pitchFamily="34" charset="0"/>
                <a:ea typeface="Inconsolata" pitchFamily="34" charset="-122"/>
                <a:cs typeface="Inconsolata" pitchFamily="34" charset="-120"/>
              </a:rPr>
              <a:t>5</a:t>
            </a:r>
            <a:endParaRPr lang="en-US" sz="2000" dirty="0"/>
          </a:p>
        </p:txBody>
      </p:sp>
      <p:sp>
        <p:nvSpPr>
          <p:cNvPr id="29" name="Text 27"/>
          <p:cNvSpPr/>
          <p:nvPr/>
        </p:nvSpPr>
        <p:spPr>
          <a:xfrm>
            <a:off x="2388513" y="1831201"/>
            <a:ext cx="3840480" cy="360998"/>
          </a:xfrm>
          <a:prstGeom prst="rect">
            <a:avLst/>
          </a:prstGeom>
          <a:noFill/>
          <a:ln/>
        </p:spPr>
        <p:txBody>
          <a:bodyPr wrap="none" rtlCol="0" anchor="t"/>
          <a:lstStyle/>
          <a:p>
            <a:pPr marL="0" indent="0" algn="l">
              <a:lnSpc>
                <a:spcPts val="2843"/>
              </a:lnSpc>
              <a:buNone/>
            </a:pPr>
            <a:r>
              <a:rPr lang="en-US" sz="2000" b="1" dirty="0">
                <a:solidFill>
                  <a:srgbClr val="FF726D"/>
                </a:solidFill>
                <a:latin typeface="Inconsolata" pitchFamily="34" charset="0"/>
                <a:ea typeface="Inconsolata" pitchFamily="34" charset="-122"/>
                <a:cs typeface="Inconsolata" pitchFamily="34" charset="-120"/>
              </a:rPr>
              <a:t>5. Communicate Your Findings</a:t>
            </a:r>
            <a:endParaRPr lang="en-US" sz="2000" dirty="0"/>
          </a:p>
        </p:txBody>
      </p:sp>
      <p:sp>
        <p:nvSpPr>
          <p:cNvPr id="30" name="Text 28"/>
          <p:cNvSpPr/>
          <p:nvPr/>
        </p:nvSpPr>
        <p:spPr>
          <a:xfrm>
            <a:off x="2388513" y="2414369"/>
            <a:ext cx="11408688" cy="399812"/>
          </a:xfrm>
          <a:prstGeom prst="rect">
            <a:avLst/>
          </a:prstGeom>
          <a:noFill/>
          <a:ln/>
        </p:spPr>
        <p:txBody>
          <a:bodyPr wrap="none" rtlCol="0" anchor="t"/>
          <a:lstStyle/>
          <a:p>
            <a:pPr marL="0" indent="0" algn="l">
              <a:lnSpc>
                <a:spcPts val="3149"/>
              </a:lnSpc>
              <a:buNone/>
            </a:pPr>
            <a:r>
              <a:rPr lang="en-US" sz="2000" dirty="0">
                <a:solidFill>
                  <a:srgbClr val="DAD1E6"/>
                </a:solidFill>
                <a:latin typeface="Fira Sans" pitchFamily="34" charset="0"/>
                <a:ea typeface="Fira Sans" pitchFamily="34" charset="-122"/>
                <a:cs typeface="Fira Sans" pitchFamily="34" charset="-120"/>
              </a:rPr>
              <a:t>Present your results clearly and effectively to stakeholders.</a:t>
            </a:r>
            <a:endParaRPr lang="en-US" sz="2000" dirty="0"/>
          </a:p>
        </p:txBody>
      </p:sp>
      <p:sp>
        <p:nvSpPr>
          <p:cNvPr id="31" name="Shape 29"/>
          <p:cNvSpPr/>
          <p:nvPr/>
        </p:nvSpPr>
        <p:spPr>
          <a:xfrm>
            <a:off x="1416427" y="4003735"/>
            <a:ext cx="777597" cy="15240"/>
          </a:xfrm>
          <a:prstGeom prst="rect">
            <a:avLst/>
          </a:prstGeom>
          <a:solidFill>
            <a:srgbClr val="FF6680"/>
          </a:solidFill>
          <a:ln/>
        </p:spPr>
      </p:sp>
      <p:sp>
        <p:nvSpPr>
          <p:cNvPr id="32" name="Shape 30"/>
          <p:cNvSpPr/>
          <p:nvPr/>
        </p:nvSpPr>
        <p:spPr>
          <a:xfrm>
            <a:off x="916484" y="3761442"/>
            <a:ext cx="499943" cy="499943"/>
          </a:xfrm>
          <a:prstGeom prst="roundRect">
            <a:avLst>
              <a:gd name="adj" fmla="val 13333"/>
            </a:avLst>
          </a:prstGeom>
          <a:solidFill>
            <a:srgbClr val="312140"/>
          </a:solidFill>
          <a:ln/>
        </p:spPr>
      </p:sp>
      <p:sp>
        <p:nvSpPr>
          <p:cNvPr id="33" name="Text 31"/>
          <p:cNvSpPr/>
          <p:nvPr/>
        </p:nvSpPr>
        <p:spPr>
          <a:xfrm>
            <a:off x="1082576" y="3794780"/>
            <a:ext cx="167640" cy="433149"/>
          </a:xfrm>
          <a:prstGeom prst="rect">
            <a:avLst/>
          </a:prstGeom>
          <a:noFill/>
          <a:ln/>
        </p:spPr>
        <p:txBody>
          <a:bodyPr wrap="none" rtlCol="0" anchor="t"/>
          <a:lstStyle/>
          <a:p>
            <a:pPr marL="0" indent="0" algn="ctr">
              <a:lnSpc>
                <a:spcPts val="3412"/>
              </a:lnSpc>
              <a:buNone/>
            </a:pPr>
            <a:r>
              <a:rPr lang="en-US" sz="2000" b="1" dirty="0">
                <a:solidFill>
                  <a:srgbClr val="FF726D"/>
                </a:solidFill>
                <a:latin typeface="Inconsolata" pitchFamily="34" charset="0"/>
                <a:ea typeface="Inconsolata" pitchFamily="34" charset="-122"/>
                <a:cs typeface="Inconsolata" pitchFamily="34" charset="-120"/>
              </a:rPr>
              <a:t>6</a:t>
            </a:r>
            <a:endParaRPr lang="en-US" sz="2000" dirty="0"/>
          </a:p>
        </p:txBody>
      </p:sp>
      <p:sp>
        <p:nvSpPr>
          <p:cNvPr id="34" name="Text 32"/>
          <p:cNvSpPr/>
          <p:nvPr/>
        </p:nvSpPr>
        <p:spPr>
          <a:xfrm>
            <a:off x="2388513" y="3830856"/>
            <a:ext cx="2221944" cy="360998"/>
          </a:xfrm>
          <a:prstGeom prst="rect">
            <a:avLst/>
          </a:prstGeom>
          <a:noFill/>
          <a:ln/>
        </p:spPr>
        <p:txBody>
          <a:bodyPr wrap="none" rtlCol="0" anchor="t"/>
          <a:lstStyle/>
          <a:p>
            <a:pPr marL="0" indent="0" algn="l">
              <a:lnSpc>
                <a:spcPts val="2843"/>
              </a:lnSpc>
              <a:buNone/>
            </a:pPr>
            <a:r>
              <a:rPr lang="en-US" sz="2000" b="1" dirty="0">
                <a:solidFill>
                  <a:srgbClr val="FF726D"/>
                </a:solidFill>
                <a:latin typeface="Inconsolata" pitchFamily="34" charset="0"/>
                <a:ea typeface="Inconsolata" pitchFamily="34" charset="-122"/>
                <a:cs typeface="Inconsolata" pitchFamily="34" charset="-120"/>
              </a:rPr>
              <a:t>6. Take Action</a:t>
            </a:r>
            <a:endParaRPr lang="en-US" sz="2000" dirty="0"/>
          </a:p>
        </p:txBody>
      </p:sp>
      <p:sp>
        <p:nvSpPr>
          <p:cNvPr id="35" name="Text 33"/>
          <p:cNvSpPr/>
          <p:nvPr/>
        </p:nvSpPr>
        <p:spPr>
          <a:xfrm>
            <a:off x="2388513" y="4414024"/>
            <a:ext cx="11408688" cy="399812"/>
          </a:xfrm>
          <a:prstGeom prst="rect">
            <a:avLst/>
          </a:prstGeom>
          <a:noFill/>
          <a:ln/>
        </p:spPr>
        <p:txBody>
          <a:bodyPr wrap="none" rtlCol="0" anchor="t"/>
          <a:lstStyle/>
          <a:p>
            <a:pPr marL="0" indent="0" algn="l">
              <a:lnSpc>
                <a:spcPts val="3149"/>
              </a:lnSpc>
              <a:buNone/>
            </a:pPr>
            <a:r>
              <a:rPr lang="en-US" sz="2000" dirty="0">
                <a:solidFill>
                  <a:srgbClr val="DAD1E6"/>
                </a:solidFill>
                <a:latin typeface="Fira Sans" pitchFamily="34" charset="0"/>
                <a:ea typeface="Fira Sans" pitchFamily="34" charset="-122"/>
                <a:cs typeface="Fira Sans" pitchFamily="34" charset="-120"/>
              </a:rPr>
              <a:t>Use your findings to make informed decisions and take action.</a:t>
            </a:r>
            <a:endParaRPr lang="en-US" sz="2000" dirty="0"/>
          </a:p>
        </p:txBody>
      </p:sp>
    </p:spTree>
    <p:extLst>
      <p:ext uri="{BB962C8B-B14F-4D97-AF65-F5344CB8AC3E}">
        <p14:creationId xmlns:p14="http://schemas.microsoft.com/office/powerpoint/2010/main" val="334883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833</Words>
  <Application>Microsoft Office PowerPoint</Application>
  <PresentationFormat>Custom</PresentationFormat>
  <Paragraphs>130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Collins Collins</cp:lastModifiedBy>
  <cp:revision>9</cp:revision>
  <dcterms:created xsi:type="dcterms:W3CDTF">2023-06-25T20:23:04Z</dcterms:created>
  <dcterms:modified xsi:type="dcterms:W3CDTF">2023-06-26T11:12:13Z</dcterms:modified>
</cp:coreProperties>
</file>