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79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2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8936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784066" y="380941"/>
            <a:ext cx="13166437" cy="27621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250"/>
              </a:lnSpc>
              <a:buNone/>
            </a:pPr>
            <a:r>
              <a:rPr lang="en-US" sz="800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Statistical Analysis</a:t>
            </a:r>
          </a:p>
          <a:p>
            <a:pPr marL="0" indent="0" algn="ctr">
              <a:lnSpc>
                <a:spcPts val="7250"/>
              </a:lnSpc>
              <a:buNone/>
            </a:pPr>
            <a:r>
              <a:rPr lang="en-US" sz="800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-</a:t>
            </a:r>
          </a:p>
          <a:p>
            <a:pPr marL="0" indent="0" algn="ctr">
              <a:lnSpc>
                <a:spcPts val="7250"/>
              </a:lnSpc>
              <a:buNone/>
            </a:pPr>
            <a:r>
              <a:rPr lang="en-US" sz="800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Free Tools and Techniques</a:t>
            </a:r>
            <a:endParaRPr lang="en-US" sz="8000" dirty="0"/>
          </a:p>
        </p:txBody>
      </p:sp>
      <p:sp>
        <p:nvSpPr>
          <p:cNvPr id="5" name="Text 2"/>
          <p:cNvSpPr/>
          <p:nvPr/>
        </p:nvSpPr>
        <p:spPr>
          <a:xfrm>
            <a:off x="784067" y="7674407"/>
            <a:ext cx="13166437" cy="4047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3346"/>
              </a:lnSpc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Gideon Alake</a:t>
            </a:r>
            <a:endParaRPr lang="en-US" sz="24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04172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8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8936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578734" y="1376364"/>
            <a:ext cx="13166437" cy="12858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250"/>
              </a:lnSpc>
              <a:buNone/>
            </a:pPr>
            <a:r>
              <a:rPr lang="en-US" sz="800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Welcome</a:t>
            </a:r>
            <a:endParaRPr lang="en-US" sz="8000" dirty="0"/>
          </a:p>
        </p:txBody>
      </p:sp>
      <p:sp>
        <p:nvSpPr>
          <p:cNvPr id="5" name="Text 2"/>
          <p:cNvSpPr/>
          <p:nvPr/>
        </p:nvSpPr>
        <p:spPr>
          <a:xfrm>
            <a:off x="578734" y="2954070"/>
            <a:ext cx="13166437" cy="16997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3346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Welcome to the workshop on statistical analysis! </a:t>
            </a:r>
          </a:p>
          <a:p>
            <a:pPr marL="342900" indent="-342900">
              <a:lnSpc>
                <a:spcPts val="3346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This session will cover the basics of using free tools for data analysis. </a:t>
            </a:r>
          </a:p>
          <a:p>
            <a:pPr marL="342900" indent="-342900">
              <a:lnSpc>
                <a:spcPts val="3346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We'll explore the capabilities of well-known tools like Excel, RStudio, and Python. </a:t>
            </a:r>
          </a:p>
          <a:p>
            <a:pPr marL="342900" indent="-342900">
              <a:lnSpc>
                <a:spcPts val="3346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Get started on your journey towards better decision-making with data!</a:t>
            </a:r>
            <a:endParaRPr lang="en-US" sz="24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04172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6555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849868" y="825817"/>
            <a:ext cx="6553200" cy="736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4461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Excel - Your Data Partner</a:t>
            </a:r>
            <a:endParaRPr lang="en-US" sz="4461" dirty="0"/>
          </a:p>
        </p:txBody>
      </p:sp>
      <p:sp>
        <p:nvSpPr>
          <p:cNvPr id="7" name="Shape 3"/>
          <p:cNvSpPr/>
          <p:nvPr/>
        </p:nvSpPr>
        <p:spPr>
          <a:xfrm>
            <a:off x="849868" y="2057995"/>
            <a:ext cx="509945" cy="509945"/>
          </a:xfrm>
          <a:prstGeom prst="roundRect">
            <a:avLst>
              <a:gd name="adj" fmla="val 80000"/>
            </a:avLst>
          </a:prstGeom>
          <a:solidFill>
            <a:srgbClr val="00002E"/>
          </a:solidFill>
          <a:ln w="28218">
            <a:solidFill>
              <a:srgbClr val="F2B42D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001911" y="2092047"/>
            <a:ext cx="205740" cy="4418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80"/>
              </a:lnSpc>
              <a:buNone/>
            </a:pPr>
            <a:r>
              <a:rPr lang="en-US" sz="267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77" dirty="0"/>
          </a:p>
        </p:txBody>
      </p:sp>
      <p:sp>
        <p:nvSpPr>
          <p:cNvPr id="9" name="Text 5"/>
          <p:cNvSpPr/>
          <p:nvPr/>
        </p:nvSpPr>
        <p:spPr>
          <a:xfrm>
            <a:off x="1586389" y="2128838"/>
            <a:ext cx="2266355" cy="368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231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Role</a:t>
            </a:r>
            <a:endParaRPr lang="en-US" sz="2231" dirty="0"/>
          </a:p>
        </p:txBody>
      </p:sp>
      <p:sp>
        <p:nvSpPr>
          <p:cNvPr id="10" name="Text 6"/>
          <p:cNvSpPr/>
          <p:nvPr/>
        </p:nvSpPr>
        <p:spPr>
          <a:xfrm>
            <a:off x="1586389" y="2723555"/>
            <a:ext cx="3422690" cy="20401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12"/>
              </a:lnSpc>
              <a:buNone/>
            </a:pPr>
            <a:r>
              <a:rPr lang="en-US" sz="17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Excel is an essential tool for data handling and analysis. It allows you to perform various operations on data like filtering, sorting, and searching.</a:t>
            </a:r>
            <a:endParaRPr lang="en-US" sz="1785" dirty="0"/>
          </a:p>
        </p:txBody>
      </p:sp>
      <p:sp>
        <p:nvSpPr>
          <p:cNvPr id="11" name="Shape 7"/>
          <p:cNvSpPr/>
          <p:nvPr/>
        </p:nvSpPr>
        <p:spPr>
          <a:xfrm>
            <a:off x="5235654" y="2057995"/>
            <a:ext cx="509945" cy="509945"/>
          </a:xfrm>
          <a:prstGeom prst="roundRect">
            <a:avLst>
              <a:gd name="adj" fmla="val 80000"/>
            </a:avLst>
          </a:prstGeom>
          <a:solidFill>
            <a:srgbClr val="00002E"/>
          </a:solidFill>
          <a:ln w="28218">
            <a:solidFill>
              <a:srgbClr val="D7425E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387697" y="2092047"/>
            <a:ext cx="205740" cy="4418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80"/>
              </a:lnSpc>
              <a:buNone/>
            </a:pPr>
            <a:r>
              <a:rPr lang="en-US" sz="267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77" dirty="0"/>
          </a:p>
        </p:txBody>
      </p:sp>
      <p:sp>
        <p:nvSpPr>
          <p:cNvPr id="13" name="Text 9"/>
          <p:cNvSpPr/>
          <p:nvPr/>
        </p:nvSpPr>
        <p:spPr>
          <a:xfrm>
            <a:off x="5972175" y="2128838"/>
            <a:ext cx="3422690" cy="7362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231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Understanding Excel's Capabilities</a:t>
            </a:r>
            <a:endParaRPr lang="en-US" sz="2231" dirty="0"/>
          </a:p>
        </p:txBody>
      </p:sp>
      <p:sp>
        <p:nvSpPr>
          <p:cNvPr id="14" name="Text 10"/>
          <p:cNvSpPr/>
          <p:nvPr/>
        </p:nvSpPr>
        <p:spPr>
          <a:xfrm>
            <a:off x="5972175" y="3091696"/>
            <a:ext cx="3422690" cy="24481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12"/>
              </a:lnSpc>
              <a:buNone/>
            </a:pPr>
            <a:r>
              <a:rPr lang="en-US" sz="17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You'll learn how to prepare data for analysis with Excel tools, including data validation, naming conventions, and transformations. Scraping data from the web is also a breeze with Excel!</a:t>
            </a:r>
            <a:endParaRPr lang="en-US" sz="1785" dirty="0"/>
          </a:p>
        </p:txBody>
      </p:sp>
      <p:sp>
        <p:nvSpPr>
          <p:cNvPr id="15" name="Shape 11"/>
          <p:cNvSpPr/>
          <p:nvPr/>
        </p:nvSpPr>
        <p:spPr>
          <a:xfrm>
            <a:off x="9621441" y="2057995"/>
            <a:ext cx="509945" cy="509945"/>
          </a:xfrm>
          <a:prstGeom prst="roundRect">
            <a:avLst>
              <a:gd name="adj" fmla="val 80000"/>
            </a:avLst>
          </a:prstGeom>
          <a:solidFill>
            <a:srgbClr val="00002E"/>
          </a:solidFill>
          <a:ln w="28218">
            <a:solidFill>
              <a:srgbClr val="DD785E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773483" y="2092047"/>
            <a:ext cx="205740" cy="4418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80"/>
              </a:lnSpc>
              <a:buNone/>
            </a:pPr>
            <a:r>
              <a:rPr lang="en-US" sz="267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77" dirty="0"/>
          </a:p>
        </p:txBody>
      </p:sp>
      <p:sp>
        <p:nvSpPr>
          <p:cNvPr id="17" name="Text 13"/>
          <p:cNvSpPr/>
          <p:nvPr/>
        </p:nvSpPr>
        <p:spPr>
          <a:xfrm>
            <a:off x="10357961" y="2128838"/>
            <a:ext cx="2266355" cy="368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231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Mapping in Excel</a:t>
            </a:r>
            <a:endParaRPr lang="en-US" sz="2231" dirty="0"/>
          </a:p>
        </p:txBody>
      </p:sp>
      <p:sp>
        <p:nvSpPr>
          <p:cNvPr id="18" name="Text 14"/>
          <p:cNvSpPr/>
          <p:nvPr/>
        </p:nvSpPr>
        <p:spPr>
          <a:xfrm>
            <a:off x="10357961" y="2723555"/>
            <a:ext cx="3422690" cy="16321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12"/>
              </a:lnSpc>
              <a:buNone/>
            </a:pPr>
            <a:r>
              <a:rPr lang="en-US" sz="17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Get an overview of how to build maps and charts with data to facilitate insights and highlight trends.</a:t>
            </a:r>
            <a:endParaRPr lang="en-US" sz="1785" dirty="0"/>
          </a:p>
        </p:txBody>
      </p:sp>
      <p:sp>
        <p:nvSpPr>
          <p:cNvPr id="19" name="Shape 15"/>
          <p:cNvSpPr/>
          <p:nvPr/>
        </p:nvSpPr>
        <p:spPr>
          <a:xfrm>
            <a:off x="849868" y="5922169"/>
            <a:ext cx="509945" cy="509945"/>
          </a:xfrm>
          <a:prstGeom prst="roundRect">
            <a:avLst>
              <a:gd name="adj" fmla="val 80000"/>
            </a:avLst>
          </a:prstGeom>
          <a:solidFill>
            <a:srgbClr val="00002E"/>
          </a:solidFill>
          <a:ln w="28218">
            <a:solidFill>
              <a:srgbClr val="48A8E2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1001911" y="5956221"/>
            <a:ext cx="205740" cy="4418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80"/>
              </a:lnSpc>
              <a:buNone/>
            </a:pPr>
            <a:r>
              <a:rPr lang="en-US" sz="267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677" dirty="0"/>
          </a:p>
        </p:txBody>
      </p:sp>
      <p:sp>
        <p:nvSpPr>
          <p:cNvPr id="21" name="Text 17"/>
          <p:cNvSpPr/>
          <p:nvPr/>
        </p:nvSpPr>
        <p:spPr>
          <a:xfrm>
            <a:off x="1586389" y="5993011"/>
            <a:ext cx="2266355" cy="368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231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Excel Add-ins</a:t>
            </a:r>
            <a:endParaRPr lang="en-US" sz="2231" dirty="0"/>
          </a:p>
        </p:txBody>
      </p:sp>
      <p:sp>
        <p:nvSpPr>
          <p:cNvPr id="22" name="Text 18"/>
          <p:cNvSpPr/>
          <p:nvPr/>
        </p:nvSpPr>
        <p:spPr>
          <a:xfrm>
            <a:off x="1586389" y="6587728"/>
            <a:ext cx="12194143" cy="8160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12"/>
              </a:lnSpc>
              <a:buNone/>
            </a:pPr>
            <a:r>
              <a:rPr lang="en-US" sz="17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Enhance your Excel experience with add-ins like Solver, which can help you solve complex optimization problems and create custom functions for your unique needs.</a:t>
            </a:r>
            <a:endParaRPr lang="en-US" sz="178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41315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19600" y="548525"/>
            <a:ext cx="9161007" cy="5370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29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RStudio - A Comprehensive Analysis Tool</a:t>
            </a:r>
            <a:endParaRPr lang="en-US" sz="3600" dirty="0"/>
          </a:p>
        </p:txBody>
      </p:sp>
      <p:sp>
        <p:nvSpPr>
          <p:cNvPr id="5" name="Shape 2"/>
          <p:cNvSpPr/>
          <p:nvPr/>
        </p:nvSpPr>
        <p:spPr>
          <a:xfrm>
            <a:off x="909399" y="2142173"/>
            <a:ext cx="2644140" cy="2644140"/>
          </a:xfrm>
          <a:prstGeom prst="roundRect">
            <a:avLst>
              <a:gd name="adj" fmla="val 3457867"/>
            </a:avLst>
          </a:prstGeom>
          <a:noFill/>
          <a:ln w="20598">
            <a:solidFill>
              <a:srgbClr val="F2B42D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99" y="2142173"/>
            <a:ext cx="2644140" cy="264414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046559" y="4951571"/>
            <a:ext cx="2369820" cy="2684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15"/>
              </a:lnSpc>
              <a:buNone/>
            </a:pPr>
            <a:r>
              <a:rPr lang="en-US" sz="200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Credentials and Features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619601" y="5385316"/>
            <a:ext cx="3223855" cy="11896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342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RStudio is a powerful free tool that utilizes the R programming language. Its features include importing data, computation, and visualization.</a:t>
            </a:r>
            <a:endParaRPr lang="en-US" sz="1600" dirty="0"/>
          </a:p>
        </p:txBody>
      </p:sp>
      <p:sp>
        <p:nvSpPr>
          <p:cNvPr id="9" name="Shape 5"/>
          <p:cNvSpPr/>
          <p:nvPr/>
        </p:nvSpPr>
        <p:spPr>
          <a:xfrm>
            <a:off x="4298513" y="2142173"/>
            <a:ext cx="2644140" cy="2644140"/>
          </a:xfrm>
          <a:prstGeom prst="roundRect">
            <a:avLst>
              <a:gd name="adj" fmla="val 3457867"/>
            </a:avLst>
          </a:prstGeom>
          <a:noFill/>
          <a:ln w="20598">
            <a:solidFill>
              <a:srgbClr val="D7425E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513" y="2142173"/>
            <a:ext cx="2644140" cy="264414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4008715" y="4951571"/>
            <a:ext cx="3223855" cy="5369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15"/>
              </a:lnSpc>
              <a:buNone/>
            </a:pPr>
            <a:r>
              <a:rPr lang="en-US" sz="2000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Basic and Advanced Data Analysis</a:t>
            </a:r>
            <a:endParaRPr lang="en-US" sz="2000" dirty="0"/>
          </a:p>
        </p:txBody>
      </p:sp>
      <p:sp>
        <p:nvSpPr>
          <p:cNvPr id="12" name="Text 7"/>
          <p:cNvSpPr/>
          <p:nvPr/>
        </p:nvSpPr>
        <p:spPr>
          <a:xfrm>
            <a:off x="4008715" y="5653802"/>
            <a:ext cx="3223855" cy="11896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342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RStudio uses an intuitive user interface for analyzing data. Experienced data analysts can carry out advanced analysis with the help of sophisticated algorithms.</a:t>
            </a:r>
            <a:endParaRPr lang="en-US" sz="1600" dirty="0"/>
          </a:p>
        </p:txBody>
      </p:sp>
      <p:sp>
        <p:nvSpPr>
          <p:cNvPr id="13" name="Shape 8"/>
          <p:cNvSpPr/>
          <p:nvPr/>
        </p:nvSpPr>
        <p:spPr>
          <a:xfrm>
            <a:off x="7687627" y="2142173"/>
            <a:ext cx="2644140" cy="2644140"/>
          </a:xfrm>
          <a:prstGeom prst="roundRect">
            <a:avLst>
              <a:gd name="adj" fmla="val 3457867"/>
            </a:avLst>
          </a:prstGeom>
          <a:noFill/>
          <a:ln w="20598">
            <a:solidFill>
              <a:srgbClr val="DD785E"/>
            </a:solidFill>
            <a:prstDash val="solid"/>
          </a:ln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7627" y="2142173"/>
            <a:ext cx="2644140" cy="264414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8087677" y="4951571"/>
            <a:ext cx="1844040" cy="2684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15"/>
              </a:lnSpc>
              <a:buNone/>
            </a:pPr>
            <a:r>
              <a:rPr lang="en-US" sz="2000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Linux Programming</a:t>
            </a:r>
            <a:endParaRPr lang="en-US" sz="2000" dirty="0"/>
          </a:p>
        </p:txBody>
      </p:sp>
      <p:sp>
        <p:nvSpPr>
          <p:cNvPr id="16" name="Text 10"/>
          <p:cNvSpPr/>
          <p:nvPr/>
        </p:nvSpPr>
        <p:spPr>
          <a:xfrm>
            <a:off x="7397829" y="5385316"/>
            <a:ext cx="3223855" cy="8922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342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Learn how to code with Linux in RStudio effortlessly. This feature helps to boost coding efficiency.</a:t>
            </a:r>
            <a:endParaRPr lang="en-US" sz="1600" dirty="0"/>
          </a:p>
        </p:txBody>
      </p:sp>
      <p:sp>
        <p:nvSpPr>
          <p:cNvPr id="17" name="Shape 11"/>
          <p:cNvSpPr/>
          <p:nvPr/>
        </p:nvSpPr>
        <p:spPr>
          <a:xfrm>
            <a:off x="11076742" y="2142173"/>
            <a:ext cx="2644140" cy="2644140"/>
          </a:xfrm>
          <a:prstGeom prst="roundRect">
            <a:avLst>
              <a:gd name="adj" fmla="val 3457867"/>
            </a:avLst>
          </a:prstGeom>
          <a:noFill/>
          <a:ln w="20598">
            <a:solidFill>
              <a:srgbClr val="48A8E2"/>
            </a:solidFill>
            <a:prstDash val="solid"/>
          </a:ln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6742" y="2142173"/>
            <a:ext cx="2644140" cy="2644140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10890052" y="4951571"/>
            <a:ext cx="3017520" cy="2684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15"/>
              </a:lnSpc>
              <a:buNone/>
            </a:pPr>
            <a:r>
              <a:rPr lang="en-US" sz="2000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Data Visualization with RStudio</a:t>
            </a:r>
            <a:endParaRPr lang="en-US" sz="2000" dirty="0"/>
          </a:p>
        </p:txBody>
      </p:sp>
      <p:sp>
        <p:nvSpPr>
          <p:cNvPr id="20" name="Text 13"/>
          <p:cNvSpPr/>
          <p:nvPr/>
        </p:nvSpPr>
        <p:spPr>
          <a:xfrm>
            <a:off x="10786943" y="5385316"/>
            <a:ext cx="3223855" cy="14870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342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RStudio has excellent data visualization capabilities. It facilitates the development of custom graphics, interactive charts, and visualizations that can aid understanding and communicate insights effectively.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8222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769747" y="467320"/>
            <a:ext cx="9189720" cy="7574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64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Good Practices for R Programming</a:t>
            </a:r>
            <a:endParaRPr lang="en-US" sz="4400" dirty="0"/>
          </a:p>
        </p:txBody>
      </p:sp>
      <p:sp>
        <p:nvSpPr>
          <p:cNvPr id="5" name="Shape 2"/>
          <p:cNvSpPr/>
          <p:nvPr/>
        </p:nvSpPr>
        <p:spPr>
          <a:xfrm>
            <a:off x="873919" y="4668322"/>
            <a:ext cx="12882563" cy="29051"/>
          </a:xfrm>
          <a:prstGeom prst="rect">
            <a:avLst/>
          </a:prstGeom>
          <a:solidFill>
            <a:srgbClr val="262654"/>
          </a:solidFill>
          <a:ln/>
        </p:spPr>
      </p:sp>
      <p:sp>
        <p:nvSpPr>
          <p:cNvPr id="6" name="Shape 3"/>
          <p:cNvSpPr/>
          <p:nvPr/>
        </p:nvSpPr>
        <p:spPr>
          <a:xfrm>
            <a:off x="4021693" y="4668322"/>
            <a:ext cx="29051" cy="815697"/>
          </a:xfrm>
          <a:prstGeom prst="rect">
            <a:avLst/>
          </a:prstGeom>
          <a:solidFill>
            <a:srgbClr val="F2B42D"/>
          </a:solidFill>
          <a:ln/>
        </p:spPr>
      </p:sp>
      <p:sp>
        <p:nvSpPr>
          <p:cNvPr id="7" name="Shape 4"/>
          <p:cNvSpPr/>
          <p:nvPr/>
        </p:nvSpPr>
        <p:spPr>
          <a:xfrm>
            <a:off x="3774043" y="4406146"/>
            <a:ext cx="524351" cy="524351"/>
          </a:xfrm>
          <a:prstGeom prst="roundRect">
            <a:avLst>
              <a:gd name="adj" fmla="val 80007"/>
            </a:avLst>
          </a:prstGeom>
          <a:solidFill>
            <a:srgbClr val="00002E"/>
          </a:solidFill>
          <a:ln w="29051">
            <a:solidFill>
              <a:srgbClr val="F2B42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929539" y="4441150"/>
            <a:ext cx="213360" cy="454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579"/>
              </a:lnSpc>
              <a:buNone/>
            </a:pPr>
            <a:r>
              <a:rPr lang="en-US" sz="280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2001679" y="5717024"/>
            <a:ext cx="4069080" cy="37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2"/>
              </a:lnSpc>
              <a:buNone/>
            </a:pPr>
            <a:r>
              <a:rPr lang="en-US" sz="240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Object-Oriented Programming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1106924" y="6328767"/>
            <a:ext cx="5858708" cy="12587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303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RStudio facilitates object-oriented programming and allows for the reusability of code for efficient programming.</a:t>
            </a:r>
            <a:endParaRPr lang="en-US" sz="2000" dirty="0"/>
          </a:p>
        </p:txBody>
      </p:sp>
      <p:sp>
        <p:nvSpPr>
          <p:cNvPr id="11" name="Shape 8"/>
          <p:cNvSpPr/>
          <p:nvPr/>
        </p:nvSpPr>
        <p:spPr>
          <a:xfrm>
            <a:off x="7300555" y="3852624"/>
            <a:ext cx="29051" cy="815697"/>
          </a:xfrm>
          <a:prstGeom prst="rect">
            <a:avLst/>
          </a:prstGeom>
          <a:solidFill>
            <a:srgbClr val="D7425E"/>
          </a:solidFill>
          <a:ln/>
        </p:spPr>
      </p:sp>
      <p:sp>
        <p:nvSpPr>
          <p:cNvPr id="12" name="Shape 9"/>
          <p:cNvSpPr/>
          <p:nvPr/>
        </p:nvSpPr>
        <p:spPr>
          <a:xfrm>
            <a:off x="7052905" y="4406146"/>
            <a:ext cx="524351" cy="524351"/>
          </a:xfrm>
          <a:prstGeom prst="roundRect">
            <a:avLst>
              <a:gd name="adj" fmla="val 80007"/>
            </a:avLst>
          </a:prstGeom>
          <a:solidFill>
            <a:srgbClr val="00002E"/>
          </a:solidFill>
          <a:ln w="29051">
            <a:solidFill>
              <a:srgbClr val="D7425E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08401" y="4441150"/>
            <a:ext cx="213360" cy="454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579"/>
              </a:lnSpc>
              <a:buNone/>
            </a:pPr>
            <a:r>
              <a:rPr lang="en-US" sz="2800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5227201" y="1749147"/>
            <a:ext cx="4175760" cy="37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2"/>
              </a:lnSpc>
              <a:buNone/>
            </a:pPr>
            <a:r>
              <a:rPr lang="en-US" sz="2400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Data Import and Preprocessing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4385786" y="2360890"/>
            <a:ext cx="5858708" cy="12587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303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Learn how to import and preprocess data in RStudio. These are vital aspects of data analysis and can affect the quality of the final results.</a:t>
            </a:r>
            <a:endParaRPr lang="en-US" sz="2000" dirty="0"/>
          </a:p>
        </p:txBody>
      </p:sp>
      <p:sp>
        <p:nvSpPr>
          <p:cNvPr id="16" name="Shape 13"/>
          <p:cNvSpPr/>
          <p:nvPr/>
        </p:nvSpPr>
        <p:spPr>
          <a:xfrm>
            <a:off x="10579537" y="4668322"/>
            <a:ext cx="29051" cy="815697"/>
          </a:xfrm>
          <a:prstGeom prst="rect">
            <a:avLst/>
          </a:prstGeom>
          <a:solidFill>
            <a:srgbClr val="DD785E"/>
          </a:solidFill>
          <a:ln/>
        </p:spPr>
      </p:sp>
      <p:sp>
        <p:nvSpPr>
          <p:cNvPr id="17" name="Shape 14"/>
          <p:cNvSpPr/>
          <p:nvPr/>
        </p:nvSpPr>
        <p:spPr>
          <a:xfrm>
            <a:off x="10331887" y="4406146"/>
            <a:ext cx="524351" cy="524351"/>
          </a:xfrm>
          <a:prstGeom prst="roundRect">
            <a:avLst>
              <a:gd name="adj" fmla="val 80007"/>
            </a:avLst>
          </a:prstGeom>
          <a:solidFill>
            <a:srgbClr val="00002E"/>
          </a:solidFill>
          <a:ln w="29051">
            <a:solidFill>
              <a:srgbClr val="DD785E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0487382" y="4441150"/>
            <a:ext cx="213360" cy="454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579"/>
              </a:lnSpc>
              <a:buNone/>
            </a:pPr>
            <a:r>
              <a:rPr lang="en-US" sz="2800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800" dirty="0"/>
          </a:p>
        </p:txBody>
      </p:sp>
      <p:sp>
        <p:nvSpPr>
          <p:cNvPr id="19" name="Text 16"/>
          <p:cNvSpPr/>
          <p:nvPr/>
        </p:nvSpPr>
        <p:spPr>
          <a:xfrm>
            <a:off x="9054822" y="5717024"/>
            <a:ext cx="3078480" cy="37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2"/>
              </a:lnSpc>
              <a:buNone/>
            </a:pPr>
            <a:r>
              <a:rPr lang="en-US" sz="2400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Packages and Libraries</a:t>
            </a:r>
            <a:endParaRPr lang="en-US" sz="2400" dirty="0"/>
          </a:p>
        </p:txBody>
      </p:sp>
      <p:sp>
        <p:nvSpPr>
          <p:cNvPr id="20" name="Text 17"/>
          <p:cNvSpPr/>
          <p:nvPr/>
        </p:nvSpPr>
        <p:spPr>
          <a:xfrm>
            <a:off x="7664648" y="6328767"/>
            <a:ext cx="5858828" cy="12587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303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RStudio has a large community of developers who have created packages and libraries that can extend its functionality, so there's no need to reinvent the wheel.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8936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85230" y="1009661"/>
            <a:ext cx="12070080" cy="7672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42"/>
              </a:lnSpc>
              <a:buNone/>
            </a:pPr>
            <a:r>
              <a:rPr lang="en-US" sz="464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Further Enhancements with RStudio Add-ins</a:t>
            </a:r>
            <a:endParaRPr lang="en-US" sz="4647" dirty="0"/>
          </a:p>
        </p:txBody>
      </p:sp>
      <p:sp>
        <p:nvSpPr>
          <p:cNvPr id="5" name="Shape 2"/>
          <p:cNvSpPr/>
          <p:nvPr/>
        </p:nvSpPr>
        <p:spPr>
          <a:xfrm>
            <a:off x="885230" y="2825472"/>
            <a:ext cx="4129326" cy="3699986"/>
          </a:xfrm>
          <a:prstGeom prst="roundRect">
            <a:avLst>
              <a:gd name="adj" fmla="val 11485"/>
            </a:avLst>
          </a:prstGeom>
          <a:solidFill>
            <a:srgbClr val="00002E"/>
          </a:solidFill>
          <a:ln w="29408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150620" y="3090863"/>
            <a:ext cx="2360771" cy="3836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21"/>
              </a:lnSpc>
              <a:buNone/>
            </a:pPr>
            <a:r>
              <a:rPr lang="en-US" sz="240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Code Snippets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1150620" y="3710464"/>
            <a:ext cx="3598545" cy="16997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46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RStudio code snippets facilitate efficient coding with pre-defined templates for repeated code blocks.</a:t>
            </a:r>
            <a:endParaRPr lang="en-US" sz="2000" dirty="0"/>
          </a:p>
        </p:txBody>
      </p:sp>
      <p:sp>
        <p:nvSpPr>
          <p:cNvPr id="8" name="Shape 5"/>
          <p:cNvSpPr/>
          <p:nvPr/>
        </p:nvSpPr>
        <p:spPr>
          <a:xfrm>
            <a:off x="5250537" y="2825472"/>
            <a:ext cx="4129326" cy="3699986"/>
          </a:xfrm>
          <a:prstGeom prst="roundRect">
            <a:avLst>
              <a:gd name="adj" fmla="val 11485"/>
            </a:avLst>
          </a:prstGeom>
          <a:solidFill>
            <a:srgbClr val="00002E"/>
          </a:solidFill>
          <a:ln w="29408">
            <a:solidFill>
              <a:srgbClr val="D7425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515928" y="3090863"/>
            <a:ext cx="2360771" cy="3836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21"/>
              </a:lnSpc>
              <a:buNone/>
            </a:pPr>
            <a:r>
              <a:rPr lang="en-US" sz="2400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Shiny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5515928" y="3710464"/>
            <a:ext cx="3598545" cy="25496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46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web application framework for R, Shiny can help you create interactive apps effortlessly. Without needing to use web technologies like HTML, CSS, or JavaScript.</a:t>
            </a:r>
            <a:endParaRPr lang="en-US" sz="2000" dirty="0"/>
          </a:p>
        </p:txBody>
      </p:sp>
      <p:sp>
        <p:nvSpPr>
          <p:cNvPr id="11" name="Shape 8"/>
          <p:cNvSpPr/>
          <p:nvPr/>
        </p:nvSpPr>
        <p:spPr>
          <a:xfrm>
            <a:off x="9615845" y="2825472"/>
            <a:ext cx="4129326" cy="3699986"/>
          </a:xfrm>
          <a:prstGeom prst="roundRect">
            <a:avLst>
              <a:gd name="adj" fmla="val 11485"/>
            </a:avLst>
          </a:prstGeom>
          <a:solidFill>
            <a:srgbClr val="00002E"/>
          </a:solidFill>
          <a:ln w="29408">
            <a:solidFill>
              <a:srgbClr val="DD785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81235" y="3090863"/>
            <a:ext cx="2360771" cy="3836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21"/>
              </a:lnSpc>
              <a:buNone/>
            </a:pPr>
            <a:r>
              <a:rPr lang="en-US" sz="2400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 Inside Tableau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9881235" y="3710464"/>
            <a:ext cx="3598545" cy="21246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46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Using R Inside Tableau, you can create interactive and comprehensive data visualizations in Tableau's drag-and-drop interface.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7269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60584" y="373356"/>
            <a:ext cx="7741920" cy="7458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73"/>
              </a:lnSpc>
              <a:buNone/>
            </a:pPr>
            <a:r>
              <a:rPr lang="en-US" sz="451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Integrating Python in RStudio</a:t>
            </a:r>
            <a:endParaRPr lang="en-US" sz="4518" dirty="0"/>
          </a:p>
        </p:txBody>
      </p:sp>
      <p:sp>
        <p:nvSpPr>
          <p:cNvPr id="5" name="Shape 2"/>
          <p:cNvSpPr/>
          <p:nvPr/>
        </p:nvSpPr>
        <p:spPr>
          <a:xfrm>
            <a:off x="1443871" y="1721048"/>
            <a:ext cx="2983468" cy="2983468"/>
          </a:xfrm>
          <a:prstGeom prst="roundRect">
            <a:avLst>
              <a:gd name="adj" fmla="val 3064583"/>
            </a:avLst>
          </a:prstGeom>
          <a:noFill/>
          <a:ln w="28575">
            <a:solidFill>
              <a:srgbClr val="F2B42D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871" y="1721048"/>
            <a:ext cx="2983468" cy="298346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2505" y="4933950"/>
            <a:ext cx="3886200" cy="3727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37"/>
              </a:lnSpc>
              <a:buNone/>
            </a:pPr>
            <a:r>
              <a:rPr lang="en-US" sz="240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Features of Python in RStudio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860584" y="5536168"/>
            <a:ext cx="4150162" cy="20657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Learn how to use Python with RStudio to enable a comprehensive analysis experience. Features include easy integration, machine learning, and data visualization.</a:t>
            </a:r>
            <a:endParaRPr lang="en-US" sz="2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466" y="1721048"/>
            <a:ext cx="2983468" cy="298346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539740" y="4933950"/>
            <a:ext cx="3550920" cy="3727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37"/>
              </a:lnSpc>
              <a:buNone/>
            </a:pPr>
            <a:r>
              <a:rPr lang="en-US" sz="2400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Python Libraries in RStudio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5240179" y="5536168"/>
            <a:ext cx="4150162" cy="16525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There are a multitude of well-documented Python libraries that can expand the capabilities of RStudio, including Pandas, Numpy, and Scikit-learn.</a:t>
            </a:r>
            <a:endParaRPr lang="en-US" sz="2000" dirty="0"/>
          </a:p>
        </p:txBody>
      </p:sp>
      <p:sp>
        <p:nvSpPr>
          <p:cNvPr id="12" name="Shape 7"/>
          <p:cNvSpPr/>
          <p:nvPr/>
        </p:nvSpPr>
        <p:spPr>
          <a:xfrm>
            <a:off x="10203061" y="1721048"/>
            <a:ext cx="2983468" cy="2983468"/>
          </a:xfrm>
          <a:prstGeom prst="roundRect">
            <a:avLst>
              <a:gd name="adj" fmla="val 3064583"/>
            </a:avLst>
          </a:prstGeom>
          <a:noFill/>
          <a:ln w="28575">
            <a:solidFill>
              <a:srgbClr val="DD785E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061" y="1721048"/>
            <a:ext cx="2983468" cy="298346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029825" y="4933950"/>
            <a:ext cx="3329940" cy="3727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37"/>
              </a:lnSpc>
              <a:buNone/>
            </a:pPr>
            <a:r>
              <a:rPr lang="en-US" sz="2400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Python Web Frameworks</a:t>
            </a:r>
            <a:endParaRPr lang="en-US" sz="2400" dirty="0"/>
          </a:p>
        </p:txBody>
      </p:sp>
      <p:sp>
        <p:nvSpPr>
          <p:cNvPr id="15" name="Text 9"/>
          <p:cNvSpPr/>
          <p:nvPr/>
        </p:nvSpPr>
        <p:spPr>
          <a:xfrm>
            <a:off x="9619774" y="5536168"/>
            <a:ext cx="4150162" cy="12394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Learn to integrate Python web frameworks like Django and Flask for developing web applications within RStudio.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8936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794385" y="1117877"/>
            <a:ext cx="4721662" cy="7672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42"/>
              </a:lnSpc>
              <a:buNone/>
            </a:pPr>
            <a:r>
              <a:rPr lang="en-US" sz="464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Final thoughts</a:t>
            </a:r>
            <a:endParaRPr lang="en-US" sz="4647" dirty="0"/>
          </a:p>
        </p:txBody>
      </p:sp>
      <p:sp>
        <p:nvSpPr>
          <p:cNvPr id="5" name="Shape 2"/>
          <p:cNvSpPr/>
          <p:nvPr/>
        </p:nvSpPr>
        <p:spPr>
          <a:xfrm>
            <a:off x="885230" y="2685187"/>
            <a:ext cx="531138" cy="531138"/>
          </a:xfrm>
          <a:prstGeom prst="roundRect">
            <a:avLst>
              <a:gd name="adj" fmla="val 80009"/>
            </a:avLst>
          </a:prstGeom>
          <a:solidFill>
            <a:srgbClr val="00002E"/>
          </a:solidFill>
          <a:ln w="29408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44059" y="2720548"/>
            <a:ext cx="213360" cy="4602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625"/>
              </a:lnSpc>
              <a:buNone/>
            </a:pPr>
            <a:r>
              <a:rPr lang="en-US" sz="200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1652349" y="2758886"/>
            <a:ext cx="2651760" cy="3836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21"/>
              </a:lnSpc>
              <a:buNone/>
            </a:pPr>
            <a:r>
              <a:rPr lang="en-US" sz="200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Think Beyond Excel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1652349" y="3378488"/>
            <a:ext cx="3362206" cy="16997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46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Free tools like RStudio and Python can enable a much more comprehensive analysis and visualization experience.</a:t>
            </a:r>
            <a:endParaRPr lang="en-US" sz="2000" dirty="0"/>
          </a:p>
        </p:txBody>
      </p:sp>
      <p:sp>
        <p:nvSpPr>
          <p:cNvPr id="9" name="Shape 6"/>
          <p:cNvSpPr/>
          <p:nvPr/>
        </p:nvSpPr>
        <p:spPr>
          <a:xfrm>
            <a:off x="5250537" y="2685187"/>
            <a:ext cx="531138" cy="531138"/>
          </a:xfrm>
          <a:prstGeom prst="roundRect">
            <a:avLst>
              <a:gd name="adj" fmla="val 80009"/>
            </a:avLst>
          </a:prstGeom>
          <a:solidFill>
            <a:srgbClr val="00002E"/>
          </a:solidFill>
          <a:ln w="29408">
            <a:solidFill>
              <a:srgbClr val="D7425E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409367" y="2720548"/>
            <a:ext cx="213360" cy="4602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625"/>
              </a:lnSpc>
              <a:buNone/>
            </a:pPr>
            <a:r>
              <a:rPr lang="en-US" sz="2000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6017657" y="2758886"/>
            <a:ext cx="3362206" cy="7672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21"/>
              </a:lnSpc>
              <a:buNone/>
            </a:pPr>
            <a:r>
              <a:rPr lang="en-US" sz="2000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Make Full Use of Libraries and Add-ins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6017657" y="3762107"/>
            <a:ext cx="3362206" cy="21246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46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There's no need to create everything from scratch; plenty of libraries and add-ins can provide extended functionality to your existing setup.</a:t>
            </a:r>
            <a:endParaRPr lang="en-US" sz="2000" dirty="0"/>
          </a:p>
        </p:txBody>
      </p:sp>
      <p:sp>
        <p:nvSpPr>
          <p:cNvPr id="13" name="Shape 10"/>
          <p:cNvSpPr/>
          <p:nvPr/>
        </p:nvSpPr>
        <p:spPr>
          <a:xfrm>
            <a:off x="9615845" y="2685187"/>
            <a:ext cx="531138" cy="531138"/>
          </a:xfrm>
          <a:prstGeom prst="roundRect">
            <a:avLst>
              <a:gd name="adj" fmla="val 80009"/>
            </a:avLst>
          </a:prstGeom>
          <a:solidFill>
            <a:srgbClr val="00002E"/>
          </a:solidFill>
          <a:ln w="29408">
            <a:solidFill>
              <a:srgbClr val="DD785E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774674" y="2720548"/>
            <a:ext cx="213360" cy="4602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625"/>
              </a:lnSpc>
              <a:buNone/>
            </a:pPr>
            <a:r>
              <a:rPr lang="en-US" sz="2000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10382964" y="2758886"/>
            <a:ext cx="3362206" cy="7672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21"/>
              </a:lnSpc>
              <a:buNone/>
            </a:pPr>
            <a:r>
              <a:rPr lang="en-US" sz="2000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Always Practice Good Data Preparation</a:t>
            </a:r>
            <a:endParaRPr lang="en-US" sz="2000" dirty="0"/>
          </a:p>
        </p:txBody>
      </p:sp>
      <p:sp>
        <p:nvSpPr>
          <p:cNvPr id="16" name="Text 13"/>
          <p:cNvSpPr/>
          <p:nvPr/>
        </p:nvSpPr>
        <p:spPr>
          <a:xfrm>
            <a:off x="10382964" y="3762107"/>
            <a:ext cx="3362206" cy="25496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46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Good preparation is the foundation of good analysis, so make sure you take your time with data validation, naming conventions, and transformations.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636</Words>
  <Application>Microsoft Office PowerPoint</Application>
  <PresentationFormat>Custom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Collins Collins</cp:lastModifiedBy>
  <cp:revision>9</cp:revision>
  <dcterms:created xsi:type="dcterms:W3CDTF">2023-06-25T02:00:33Z</dcterms:created>
  <dcterms:modified xsi:type="dcterms:W3CDTF">2023-06-25T02:16:47Z</dcterms:modified>
</cp:coreProperties>
</file>