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73" r:id="rId2"/>
    <p:sldId id="374" r:id="rId3"/>
    <p:sldId id="377" r:id="rId4"/>
    <p:sldId id="358" r:id="rId5"/>
    <p:sldId id="378" r:id="rId6"/>
    <p:sldId id="379" r:id="rId7"/>
    <p:sldId id="375" r:id="rId8"/>
    <p:sldId id="376" r:id="rId9"/>
    <p:sldId id="380" r:id="rId10"/>
    <p:sldId id="384" r:id="rId11"/>
    <p:sldId id="383" r:id="rId12"/>
    <p:sldId id="381" r:id="rId13"/>
    <p:sldId id="382" r:id="rId14"/>
    <p:sldId id="38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50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9E7FF"/>
    <a:srgbClr val="C5EEFF"/>
    <a:srgbClr val="74839F"/>
    <a:srgbClr val="B0CFE5"/>
    <a:srgbClr val="E5EFF6"/>
    <a:srgbClr val="E5F5FC"/>
    <a:srgbClr val="19468E"/>
    <a:srgbClr val="19468D"/>
    <a:srgbClr val="009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3" autoAdjust="0"/>
    <p:restoredTop sz="89029" autoAdjust="0"/>
  </p:normalViewPr>
  <p:slideViewPr>
    <p:cSldViewPr snapToGrid="0" showGuides="1">
      <p:cViewPr>
        <p:scale>
          <a:sx n="60" d="100"/>
          <a:sy n="60" d="100"/>
        </p:scale>
        <p:origin x="-1530" y="-198"/>
      </p:cViewPr>
      <p:guideLst>
        <p:guide orient="horz" pos="2160"/>
        <p:guide orient="horz" pos="50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278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06DC0-8C51-4163-AA34-F3D9AA192B0F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0609C-A282-4A80-83DC-0D3EABDB7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67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D97BA-13F7-4748-A5AE-C898927CED76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26FB1-3AB0-4AFE-AF64-20CFD1566F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80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time_continue=51&amp;v=yWZUxnRYIS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26FB1-3AB0-4AFE-AF64-20CFD1566FD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90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המון דאטה</a:t>
            </a:r>
          </a:p>
          <a:p>
            <a:r>
              <a:rPr lang="he-IL" baseline="0" dirty="0" smtClean="0"/>
              <a:t>תכתובות, קישורים, היסטוריה, שיחות</a:t>
            </a:r>
          </a:p>
          <a:p>
            <a:r>
              <a:rPr lang="he-IL" baseline="0" dirty="0" err="1" smtClean="0"/>
              <a:t>התפקסנו</a:t>
            </a:r>
            <a:r>
              <a:rPr lang="he-IL" baseline="0" dirty="0" smtClean="0"/>
              <a:t> על שלושה גורמים שמעידים על רוע – </a:t>
            </a:r>
            <a:r>
              <a:rPr lang="he-IL" baseline="0" smtClean="0"/>
              <a:t>תלונות, הפסד וסגירת חשבונות</a:t>
            </a:r>
            <a:endParaRPr lang="he-IL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D62CE-D218-440B-ABF0-A3ABFF608F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9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Manual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D62CE-D218-440B-ABF0-A3ABFF608F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9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חוקים הם מסובכים?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D62CE-D218-440B-ABF0-A3ABFF608F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9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D62CE-D218-440B-ABF0-A3ABFF608F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9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D62CE-D218-440B-ABF0-A3ABFF608F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9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D62CE-D218-440B-ABF0-A3ABFF608F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9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דורה תחתונה עדיף תיוג, זאת למידה הרבה יותר </a:t>
            </a:r>
            <a:r>
              <a:rPr lang="he-IL" dirty="0" err="1" smtClean="0"/>
              <a:t>מדוייקת</a:t>
            </a:r>
            <a:r>
              <a:rPr lang="he-IL" dirty="0" smtClean="0"/>
              <a:t>, לא סתם</a:t>
            </a:r>
            <a:r>
              <a:rPr lang="he-IL" baseline="0" dirty="0" smtClean="0"/>
              <a:t> מנסים למנף את התיוג בכל השיטות האלו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D62CE-D218-440B-ABF0-A3ABFF608F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9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https://www.youtube.com/watch?time_continue=51&amp;v=yWZUxnRYISs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D62CE-D218-440B-ABF0-A3ABFF608F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9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מטלה קלה במידה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D62CE-D218-440B-ABF0-A3ABFF608F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9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בעולם של ביג דאטה – קשה</a:t>
            </a:r>
            <a:r>
              <a:rPr lang="he-IL" baseline="0" dirty="0" smtClean="0"/>
              <a:t> לבודד ולהבין מה גורם לחשבון להיות רע.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D62CE-D218-440B-ABF0-A3ABFF608F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9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מודל העסקי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D62CE-D218-440B-ABF0-A3ABFF608F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9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1917700"/>
            <a:ext cx="860409" cy="101835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34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2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457200">
              <a:defRPr/>
            </a:pPr>
            <a:r>
              <a:rPr lang="en-US" sz="700" dirty="0">
                <a:solidFill>
                  <a:srgbClr val="A7A8A9"/>
                </a:solidFill>
                <a:cs typeface="Arial"/>
                <a:sym typeface="Futura Std Book" charset="0"/>
              </a:rPr>
              <a:t>© 2014 PayPal Inc. All rights reserved. Confidential and proprietary.</a:t>
            </a:r>
            <a:endParaRPr lang="en-US" sz="700" dirty="0">
              <a:solidFill>
                <a:srgbClr val="A7A8A9"/>
              </a:solidFill>
              <a:cs typeface="Arial"/>
            </a:endParaRPr>
          </a:p>
          <a:p>
            <a:pPr defTabSz="457200">
              <a:defRPr/>
            </a:pPr>
            <a:r>
              <a:rPr lang="en-US" sz="700" dirty="0">
                <a:solidFill>
                  <a:srgbClr val="A7A8A9"/>
                </a:solidFill>
                <a:cs typeface="Arial"/>
                <a:sym typeface="Futura Std Book" charset="0"/>
              </a:rPr>
              <a:t> </a:t>
            </a:r>
            <a:endParaRPr lang="en-US" sz="700" dirty="0">
              <a:solidFill>
                <a:srgbClr val="A7A8A9"/>
              </a:solidFill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4" y="6373286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pPr defTabSz="457200"/>
            <a:fld id="{392A089F-6FA7-E74D-8B91-14056D11BB2D}" type="slidenum">
              <a:rPr lang="en-US" smtClean="0"/>
              <a:pPr defTabSz="457200"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54690" y="328420"/>
            <a:ext cx="8229600" cy="357381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i="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Arial Bold 24pt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190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1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5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960" userDrawn="1">
          <p15:clr>
            <a:srgbClr val="FBAE40"/>
          </p15:clr>
        </p15:guide>
        <p15:guide id="2" orient="horz" pos="80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6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2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960" userDrawn="1">
          <p15:clr>
            <a:srgbClr val="FBAE40"/>
          </p15:clr>
        </p15:guide>
        <p15:guide id="2" orient="horz" pos="80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9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80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710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0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777" r:id="rId3"/>
    <p:sldLayoutId id="2147483650" r:id="rId4"/>
    <p:sldLayoutId id="2147483778" r:id="rId5"/>
    <p:sldLayoutId id="2147483772" r:id="rId6"/>
    <p:sldLayoutId id="2147483779" r:id="rId7"/>
    <p:sldLayoutId id="2147483702" r:id="rId8"/>
    <p:sldLayoutId id="2147483775" r:id="rId9"/>
    <p:sldLayoutId id="2147483780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38" userDrawn="1">
          <p15:clr>
            <a:srgbClr val="F26B43"/>
          </p15:clr>
        </p15:guide>
        <p15:guide id="2" pos="5524" userDrawn="1">
          <p15:clr>
            <a:srgbClr val="F26B43"/>
          </p15:clr>
        </p15:guide>
        <p15:guide id="3" orient="horz" pos="4002" userDrawn="1">
          <p15:clr>
            <a:srgbClr val="F26B43"/>
          </p15:clr>
        </p15:guide>
        <p15:guide id="6" orient="horz" pos="3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Defining </a:t>
            </a:r>
            <a:r>
              <a:rPr lang="en-US" sz="4800" dirty="0" smtClean="0"/>
              <a:t>The </a:t>
            </a:r>
            <a:r>
              <a:rPr lang="en-US" sz="4800" dirty="0"/>
              <a:t>R</a:t>
            </a:r>
            <a:r>
              <a:rPr lang="en-US" sz="4800" dirty="0" smtClean="0"/>
              <a:t>ight </a:t>
            </a:r>
            <a:r>
              <a:rPr lang="en-US" sz="4800" dirty="0"/>
              <a:t>L</a:t>
            </a:r>
            <a:r>
              <a:rPr lang="en-US" sz="4800" dirty="0" smtClean="0"/>
              <a:t>abel</a:t>
            </a:r>
            <a:endParaRPr lang="en-US" sz="48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Smart setting of population tag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 Adi Nesher | Sep 2016</a:t>
            </a:r>
            <a:endParaRPr lang="en-US" dirty="0"/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gray">
          <a:xfrm>
            <a:off x="-2258365" y="0"/>
            <a:ext cx="21336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gray">
          <a:xfrm>
            <a:off x="-2182165" y="69649"/>
            <a:ext cx="1981200" cy="2802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rPr>
              <a:t>Usage Guidelines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gray">
          <a:xfrm>
            <a:off x="-2157984" y="471487"/>
            <a:ext cx="1957019" cy="565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en-US" sz="10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Slide Description:</a:t>
            </a:r>
            <a:r>
              <a:rPr kumimoji="0" lang="en-US" sz="10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/>
            </a:r>
            <a:br>
              <a:rPr kumimoji="0" lang="en-US" sz="10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en-US" sz="10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Title Slide</a:t>
            </a: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1000" dirty="0" smtClean="0">
                <a:solidFill>
                  <a:schemeClr val="bg1"/>
                </a:solidFill>
              </a:rPr>
              <a:t>Heading: PayPal </a:t>
            </a:r>
            <a:r>
              <a:rPr lang="en-US" sz="1000" dirty="0">
                <a:solidFill>
                  <a:schemeClr val="bg1"/>
                </a:solidFill>
              </a:rPr>
              <a:t>Sans </a:t>
            </a:r>
            <a:r>
              <a:rPr lang="en-US" sz="1000" dirty="0" smtClean="0">
                <a:solidFill>
                  <a:schemeClr val="bg1"/>
                </a:solidFill>
              </a:rPr>
              <a:t>Big Thin 48pt</a:t>
            </a:r>
            <a:br>
              <a:rPr lang="en-US" sz="1000" dirty="0" smtClean="0">
                <a:solidFill>
                  <a:schemeClr val="bg1"/>
                </a:solidFill>
              </a:rPr>
            </a:br>
            <a:r>
              <a:rPr lang="en-US" sz="1000" dirty="0" smtClean="0">
                <a:solidFill>
                  <a:schemeClr val="bg1"/>
                </a:solidFill>
              </a:rPr>
              <a:t>Subheading: PayPal </a:t>
            </a:r>
            <a:r>
              <a:rPr lang="en-US" sz="1000" dirty="0">
                <a:solidFill>
                  <a:schemeClr val="bg1"/>
                </a:solidFill>
              </a:rPr>
              <a:t>Sans Big </a:t>
            </a:r>
            <a:r>
              <a:rPr lang="en-US" sz="1000" dirty="0" smtClean="0">
                <a:solidFill>
                  <a:schemeClr val="bg1"/>
                </a:solidFill>
              </a:rPr>
              <a:t>Light 24pt/16pt</a:t>
            </a:r>
            <a:r>
              <a:rPr lang="en-US" sz="1000" dirty="0">
                <a:solidFill>
                  <a:schemeClr val="bg1"/>
                </a:solidFill>
              </a:rPr>
              <a:t/>
            </a:r>
            <a:br>
              <a:rPr lang="en-US" sz="1000" dirty="0">
                <a:solidFill>
                  <a:schemeClr val="bg1"/>
                </a:solidFill>
              </a:rPr>
            </a:br>
            <a:endParaRPr lang="en-US" sz="1000" dirty="0" smtClean="0">
              <a:solidFill>
                <a:schemeClr val="bg1"/>
              </a:solidFill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ts val="1200"/>
              </a:spcAft>
            </a:pPr>
            <a:r>
              <a:rPr kumimoji="0" lang="en-US" sz="10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Usage:</a:t>
            </a:r>
            <a:br>
              <a:rPr kumimoji="0" lang="en-US" sz="10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</a:br>
            <a:r>
              <a:rPr lang="en-US" sz="1000" dirty="0">
                <a:solidFill>
                  <a:schemeClr val="bg1"/>
                </a:solidFill>
              </a:rPr>
              <a:t>This is the default cover slide for all branded presentations.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-2177166" y="6430357"/>
            <a:ext cx="1981200" cy="218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This box will not be visible in</a:t>
            </a:r>
            <a:r>
              <a:rPr kumimoji="0" lang="en-US" sz="9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br>
              <a:rPr kumimoji="0" lang="en-US" sz="9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lang="en-US" sz="900" dirty="0" smtClean="0">
                <a:solidFill>
                  <a:schemeClr val="bg1"/>
                </a:solidFill>
              </a:rPr>
              <a:t>S</a:t>
            </a:r>
            <a:r>
              <a:rPr kumimoji="0" lang="en-US" sz="9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lide</a:t>
            </a:r>
            <a:r>
              <a:rPr kumimoji="0" lang="en-US" sz="9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sz="900" dirty="0" smtClean="0">
                <a:solidFill>
                  <a:schemeClr val="bg1"/>
                </a:solidFill>
              </a:rPr>
              <a:t>S</a:t>
            </a:r>
            <a:r>
              <a:rPr kumimoji="0" lang="en-US" sz="9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how</a:t>
            </a:r>
            <a:r>
              <a:rPr kumimoji="0" lang="en-US" sz="9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mode </a:t>
            </a:r>
            <a:r>
              <a:rPr lang="en-US" sz="900" dirty="0" smtClean="0">
                <a:solidFill>
                  <a:schemeClr val="bg1"/>
                </a:solidFill>
              </a:rPr>
              <a:t>or when printed.</a:t>
            </a:r>
            <a:endParaRPr kumimoji="0" lang="en-US" sz="9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AutoShape 4" descr="Image result for lab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1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PayPal Risk Product in a Nutshell</a:t>
            </a:r>
            <a:endParaRPr lang="en-US" b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392A089F-6FA7-E74D-8B91-14056D11BB2D}" type="slidenum">
              <a:rPr lang="en-US" smtClean="0">
                <a:latin typeface="+mj-lt"/>
              </a:rPr>
              <a:pPr defTabSz="457200"/>
              <a:t>10</a:t>
            </a:fld>
            <a:endParaRPr lang="en-US" dirty="0">
              <a:latin typeface="+mj-lt"/>
            </a:endParaRPr>
          </a:p>
        </p:txBody>
      </p:sp>
      <p:sp>
        <p:nvSpPr>
          <p:cNvPr id="4" name="AutoShape 4" descr="Image result for crowdflow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crowdflow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6" name="Picture 4" descr="Image result for Ba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4051300"/>
            <a:ext cx="1881812" cy="182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Image result for credit car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849" y="3822699"/>
            <a:ext cx="2168525" cy="216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2" descr="Image result for shopper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4" descr="Image result for shopper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6" descr="Image result for shopper ico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8" descr="Image result for shopper icon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20" descr="Image result for shopper icon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22" descr="Image result for shopper icon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24" descr="Image result for shopper icon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217" name="Picture 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280" y="1752600"/>
            <a:ext cx="1363662" cy="136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27" descr="Image result for vendor icon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220" name="Picture 2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426368"/>
            <a:ext cx="18764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22" name="Picture 30" descr="Image result for paypal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5" y="1735137"/>
            <a:ext cx="1393825" cy="137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>
            <a:endCxn id="8222" idx="3"/>
          </p:cNvCxnSpPr>
          <p:nvPr/>
        </p:nvCxnSpPr>
        <p:spPr>
          <a:xfrm flipH="1">
            <a:off x="5118100" y="2422293"/>
            <a:ext cx="9017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6996111" y="3192462"/>
            <a:ext cx="1" cy="4397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933700" y="2434431"/>
            <a:ext cx="9017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220" idx="2"/>
          </p:cNvCxnSpPr>
          <p:nvPr/>
        </p:nvCxnSpPr>
        <p:spPr>
          <a:xfrm>
            <a:off x="1703388" y="3302793"/>
            <a:ext cx="2693" cy="4270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118100" y="2247900"/>
            <a:ext cx="9017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148512" y="3192462"/>
            <a:ext cx="0" cy="4397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Multiply 33"/>
          <p:cNvSpPr/>
          <p:nvPr/>
        </p:nvSpPr>
        <p:spPr>
          <a:xfrm>
            <a:off x="7251700" y="1964530"/>
            <a:ext cx="381000" cy="3429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49" name="Multiply 48"/>
          <p:cNvSpPr/>
          <p:nvPr/>
        </p:nvSpPr>
        <p:spPr>
          <a:xfrm>
            <a:off x="6314280" y="2262981"/>
            <a:ext cx="381000" cy="3429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10292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Label in situations of uncertainty</a:t>
            </a:r>
            <a:endParaRPr lang="en-US" b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1800" dirty="0" smtClean="0"/>
              <a:t>PayP</a:t>
            </a:r>
            <a:r>
              <a:rPr lang="en-US" sz="1800" dirty="0" smtClean="0"/>
              <a:t>al’s use case: </a:t>
            </a:r>
            <a:r>
              <a:rPr lang="en-US" sz="1800" b="1" dirty="0" smtClean="0"/>
              <a:t>who is a bad client? </a:t>
            </a:r>
            <a:r>
              <a:rPr lang="en-US" sz="1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What is fraud?</a:t>
            </a:r>
            <a:endParaRPr lang="en-US" sz="18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30238" lvl="1">
              <a:lnSpc>
                <a:spcPct val="200000"/>
              </a:lnSpc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392A089F-6FA7-E74D-8B91-14056D11BB2D}" type="slidenum">
              <a:rPr lang="en-US" smtClean="0">
                <a:latin typeface="+mj-lt"/>
              </a:rPr>
              <a:pPr defTabSz="457200"/>
              <a:t>11</a:t>
            </a:fld>
            <a:endParaRPr lang="en-US" dirty="0">
              <a:latin typeface="+mj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4" descr="Image result for crowdflow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crowdflow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ma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699" y="2513804"/>
            <a:ext cx="200977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972300" y="3229784"/>
            <a:ext cx="20193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b="1" dirty="0" smtClean="0">
                <a:solidFill>
                  <a:srgbClr val="FF0000"/>
                </a:solidFill>
              </a:rPr>
              <a:t> Claims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$500 net loss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1034" name="Picture 10" descr="Image result for business person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50" y="2535232"/>
            <a:ext cx="19431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03500" y="3229784"/>
            <a:ext cx="20193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5 Claims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$100 net loss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0562" y="4829221"/>
            <a:ext cx="286067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Lifetime transactions: 7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Selling iPhone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6 didn’t reach destination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60031" y="4829221"/>
            <a:ext cx="282191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Lifetime transactions: 39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Selling furniture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1 order had a broken tip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27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Label in situations of uncertainty</a:t>
            </a:r>
            <a:endParaRPr lang="en-US" b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83130" y="1350962"/>
            <a:ext cx="8390336" cy="4824413"/>
          </a:xfrm>
        </p:spPr>
        <p:txBody>
          <a:bodyPr/>
          <a:lstStyle/>
          <a:p>
            <a:pPr marL="285750" indent="-285750">
              <a:lnSpc>
                <a:spcPct val="250000"/>
              </a:lnSpc>
              <a:buFont typeface="Arial" charset="0"/>
              <a:buChar char="•"/>
            </a:pPr>
            <a:r>
              <a:rPr lang="en-US" sz="2000" dirty="0" smtClean="0"/>
              <a:t>different approaches:</a:t>
            </a:r>
          </a:p>
          <a:p>
            <a:pPr marL="630238" lvl="1">
              <a:lnSpc>
                <a:spcPct val="250000"/>
              </a:lnSpc>
              <a:buFont typeface="Arial" charset="0"/>
              <a:buChar char="•"/>
            </a:pPr>
            <a:r>
              <a:rPr lang="en-US" sz="2000" dirty="0"/>
              <a:t>Logically define </a:t>
            </a:r>
            <a:r>
              <a:rPr lang="en-US" sz="2000" dirty="0" smtClean="0"/>
              <a:t>thresholds</a:t>
            </a:r>
            <a:endParaRPr lang="en-US" sz="2000" dirty="0"/>
          </a:p>
          <a:p>
            <a:pPr marL="630238" lvl="1">
              <a:lnSpc>
                <a:spcPct val="250000"/>
              </a:lnSpc>
              <a:buFont typeface="Arial" charset="0"/>
              <a:buChar char="•"/>
            </a:pPr>
            <a:r>
              <a:rPr lang="en-US" sz="2000" dirty="0"/>
              <a:t>Business definition that would keep us margin positive (if exist)</a:t>
            </a:r>
          </a:p>
          <a:p>
            <a:pPr marL="630238" lvl="1">
              <a:lnSpc>
                <a:spcPct val="250000"/>
              </a:lnSpc>
              <a:buFont typeface="Arial" charset="0"/>
              <a:buChar char="•"/>
            </a:pPr>
            <a:r>
              <a:rPr lang="en-US" sz="2000" dirty="0"/>
              <a:t>Create a learning model on absolute ‘</a:t>
            </a:r>
            <a:r>
              <a:rPr lang="en-US" sz="2000" dirty="0" err="1"/>
              <a:t>bads</a:t>
            </a:r>
            <a:r>
              <a:rPr lang="en-US" sz="2000" dirty="0" smtClean="0"/>
              <a:t>’</a:t>
            </a:r>
          </a:p>
          <a:p>
            <a:pPr marL="857250" lvl="2">
              <a:lnSpc>
                <a:spcPct val="250000"/>
              </a:lnSpc>
              <a:buFont typeface="Arial" charset="0"/>
              <a:buChar char="•"/>
            </a:pPr>
            <a:r>
              <a:rPr lang="en-US" sz="1600" dirty="0" smtClean="0"/>
              <a:t>Regression or classification model to apply the right thresholds for </a:t>
            </a:r>
            <a:r>
              <a:rPr lang="en-US" sz="1600" dirty="0" err="1" smtClean="0"/>
              <a:t>bads</a:t>
            </a:r>
            <a:endParaRPr lang="en-US" sz="1600" dirty="0" smtClean="0"/>
          </a:p>
          <a:p>
            <a:pPr lvl="1" indent="0">
              <a:lnSpc>
                <a:spcPct val="250000"/>
              </a:lnSpc>
              <a:buNone/>
            </a:pPr>
            <a:endParaRPr lang="en-US" sz="1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392A089F-6FA7-E74D-8B91-14056D11BB2D}" type="slidenum">
              <a:rPr lang="en-US" smtClean="0">
                <a:latin typeface="+mj-lt"/>
              </a:rPr>
              <a:pPr defTabSz="457200"/>
              <a:t>12</a:t>
            </a:fld>
            <a:endParaRPr lang="en-US" dirty="0">
              <a:latin typeface="+mj-lt"/>
            </a:endParaRPr>
          </a:p>
        </p:txBody>
      </p:sp>
      <p:sp>
        <p:nvSpPr>
          <p:cNvPr id="4" name="AutoShape 4" descr="Image result for crowdflow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crowdflow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" descr="Image result for one bad apple spoils the bunch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Image result for one bad apple spoils the bunch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Image result for one bad apple spoils the bun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320" y="5454874"/>
            <a:ext cx="2773626" cy="120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8" descr="Image result for business man icon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 descr="Image result for business man icon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14" t="77390"/>
          <a:stretch/>
        </p:blipFill>
        <p:spPr bwMode="auto">
          <a:xfrm>
            <a:off x="95032" y="1935713"/>
            <a:ext cx="1068661" cy="107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Image result for business man icon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14" t="48341" b="23191"/>
          <a:stretch/>
        </p:blipFill>
        <p:spPr bwMode="auto">
          <a:xfrm>
            <a:off x="4874" y="2965231"/>
            <a:ext cx="1068661" cy="135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Image result for business man icon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" t="51922" r="76392" b="26360"/>
          <a:stretch/>
        </p:blipFill>
        <p:spPr bwMode="auto">
          <a:xfrm>
            <a:off x="79266" y="4215569"/>
            <a:ext cx="1132161" cy="103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70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Label in situations of uncertainty</a:t>
            </a:r>
            <a:endParaRPr lang="en-US" b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800" dirty="0" smtClean="0"/>
              <a:t>Best practice:</a:t>
            </a:r>
          </a:p>
          <a:p>
            <a:pPr marL="630238" lvl="1">
              <a:lnSpc>
                <a:spcPct val="150000"/>
              </a:lnSpc>
              <a:buFont typeface="Arial" charset="0"/>
              <a:buChar char="•"/>
            </a:pPr>
            <a:r>
              <a:rPr lang="en-US" sz="1800" dirty="0" smtClean="0"/>
              <a:t>Explain the factor we try to optimize (loss in our case)</a:t>
            </a:r>
          </a:p>
          <a:p>
            <a:pPr marL="630238" lvl="1">
              <a:lnSpc>
                <a:spcPct val="150000"/>
              </a:lnSpc>
              <a:buFont typeface="Arial" charset="0"/>
              <a:buChar char="•"/>
            </a:pPr>
            <a:r>
              <a:rPr lang="en-US" sz="1800" dirty="0" smtClean="0"/>
              <a:t>Avoid gray population in future training</a:t>
            </a:r>
          </a:p>
          <a:p>
            <a:pPr marL="630238" lvl="1">
              <a:lnSpc>
                <a:spcPct val="150000"/>
              </a:lnSpc>
              <a:buFont typeface="Arial" charset="0"/>
              <a:buChar char="•"/>
            </a:pPr>
            <a:r>
              <a:rPr lang="en-US" sz="1800" dirty="0" smtClean="0"/>
              <a:t>Occam's razor : Keep it </a:t>
            </a:r>
            <a:r>
              <a:rPr lang="en-US" sz="1800" dirty="0" smtClean="0"/>
              <a:t>simple, even if not with perfect accuracy</a:t>
            </a:r>
            <a:endParaRPr lang="en-US" sz="1800" dirty="0" smtClean="0"/>
          </a:p>
          <a:p>
            <a:pPr marL="630238" lvl="1">
              <a:lnSpc>
                <a:spcPct val="150000"/>
              </a:lnSpc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392A089F-6FA7-E74D-8B91-14056D11BB2D}" type="slidenum">
              <a:rPr lang="en-US" smtClean="0">
                <a:latin typeface="+mj-lt"/>
              </a:rPr>
              <a:pPr defTabSz="457200"/>
              <a:t>13</a:t>
            </a:fld>
            <a:endParaRPr lang="en-US" dirty="0">
              <a:latin typeface="+mj-lt"/>
            </a:endParaRPr>
          </a:p>
        </p:txBody>
      </p:sp>
      <p:sp>
        <p:nvSpPr>
          <p:cNvPr id="4" name="AutoShape 4" descr="Image result for crowdflow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crowdflow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" descr="Image result for one bad apple spoils the bunch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Image result for one bad apple spoils the bunch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 descr="Image result for good bad and unknow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299" y="4187908"/>
            <a:ext cx="3378201" cy="253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ultiply 10"/>
          <p:cNvSpPr/>
          <p:nvPr/>
        </p:nvSpPr>
        <p:spPr>
          <a:xfrm>
            <a:off x="6991350" y="4884296"/>
            <a:ext cx="1003300" cy="934413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218814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Image result for mario question mark 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235743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03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600" dirty="0" smtClean="0"/>
              <a:t>Why do we need a </a:t>
            </a:r>
            <a:r>
              <a:rPr lang="en-US" sz="1600" dirty="0" smtClean="0"/>
              <a:t>Label?</a:t>
            </a:r>
            <a:endParaRPr lang="en-US" sz="16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1600" dirty="0" smtClean="0"/>
              <a:t>Supervised and </a:t>
            </a:r>
            <a:r>
              <a:rPr lang="en-US" sz="1600" dirty="0" smtClean="0"/>
              <a:t>Unsupervised </a:t>
            </a:r>
            <a:r>
              <a:rPr lang="en-US" sz="1600" dirty="0" smtClean="0"/>
              <a:t>learning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dirty="0" smtClean="0"/>
              <a:t>Semi supervised </a:t>
            </a:r>
            <a:r>
              <a:rPr lang="en-US" sz="1600" dirty="0" smtClean="0"/>
              <a:t>learning</a:t>
            </a:r>
          </a:p>
          <a:p>
            <a:r>
              <a:rPr lang="en-US" sz="1600" dirty="0" smtClean="0"/>
              <a:t>Manual labeling</a:t>
            </a:r>
            <a:endParaRPr lang="en-US" sz="1600" dirty="0" smtClean="0"/>
          </a:p>
          <a:p>
            <a:r>
              <a:rPr lang="en-US" sz="1600" dirty="0" smtClean="0"/>
              <a:t>Situations </a:t>
            </a:r>
            <a:r>
              <a:rPr lang="en-US" sz="1600" dirty="0" smtClean="0"/>
              <a:t>where a tag is not </a:t>
            </a:r>
            <a:r>
              <a:rPr lang="en-US" sz="1600" dirty="0" smtClean="0"/>
              <a:t>obvious – PayPal use case</a:t>
            </a:r>
            <a:endParaRPr lang="en-US" sz="16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1600" dirty="0" smtClean="0"/>
              <a:t>Different approached for affective labeling</a:t>
            </a:r>
            <a:endParaRPr lang="en-US" sz="16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1600" dirty="0" smtClean="0"/>
              <a:t>Best practices</a:t>
            </a:r>
            <a:endParaRPr lang="en-US" sz="1600" dirty="0" smtClean="0"/>
          </a:p>
          <a:p>
            <a:endParaRPr lang="en-US" sz="1600" dirty="0" smtClean="0"/>
          </a:p>
          <a:p>
            <a:pPr marL="342900" indent="-342900">
              <a:buFont typeface="Arial" charset="0"/>
              <a:buChar char="•"/>
            </a:pPr>
            <a:endParaRPr lang="en-US" sz="1600" dirty="0" smtClean="0"/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gray">
          <a:xfrm>
            <a:off x="-2258365" y="0"/>
            <a:ext cx="21336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gray">
          <a:xfrm>
            <a:off x="-2182165" y="69649"/>
            <a:ext cx="1981200" cy="2802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rPr>
              <a:t>Usage Guidelines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-2177166" y="6430357"/>
            <a:ext cx="1981200" cy="218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This box will not be visible in</a:t>
            </a:r>
            <a:r>
              <a:rPr kumimoji="0" lang="en-US" sz="9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br>
              <a:rPr kumimoji="0" lang="en-US" sz="9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lang="en-US" sz="900" dirty="0" smtClean="0">
                <a:solidFill>
                  <a:schemeClr val="bg1"/>
                </a:solidFill>
              </a:rPr>
              <a:t>S</a:t>
            </a:r>
            <a:r>
              <a:rPr kumimoji="0" lang="en-US" sz="9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lide</a:t>
            </a:r>
            <a:r>
              <a:rPr kumimoji="0" lang="en-US" sz="9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sz="900" dirty="0" smtClean="0">
                <a:solidFill>
                  <a:schemeClr val="bg1"/>
                </a:solidFill>
              </a:rPr>
              <a:t>S</a:t>
            </a:r>
            <a:r>
              <a:rPr kumimoji="0" lang="en-US" sz="9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how</a:t>
            </a:r>
            <a:r>
              <a:rPr kumimoji="0" lang="en-US" sz="900" b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mode </a:t>
            </a:r>
            <a:r>
              <a:rPr lang="en-US" sz="900" dirty="0" smtClean="0">
                <a:solidFill>
                  <a:schemeClr val="bg1"/>
                </a:solidFill>
              </a:rPr>
              <a:t>or when printed.</a:t>
            </a:r>
            <a:endParaRPr kumimoji="0" lang="en-US" sz="9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gray">
          <a:xfrm>
            <a:off x="-2157984" y="471487"/>
            <a:ext cx="1957019" cy="565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en-US" sz="10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Slide Description:</a:t>
            </a:r>
            <a:r>
              <a:rPr kumimoji="0" lang="en-US" sz="10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/>
            </a:r>
            <a:br>
              <a:rPr kumimoji="0" lang="en-US" sz="1000" b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en-US" sz="10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Table</a:t>
            </a:r>
            <a:r>
              <a:rPr kumimoji="0" lang="en-US" sz="100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10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of</a:t>
            </a:r>
            <a:r>
              <a:rPr kumimoji="0" lang="en-US" sz="100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10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Contents</a:t>
            </a: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1000" dirty="0" smtClean="0">
                <a:solidFill>
                  <a:schemeClr val="bg1"/>
                </a:solidFill>
              </a:rPr>
              <a:t>Heading: PayPal </a:t>
            </a:r>
            <a:r>
              <a:rPr lang="en-US" sz="1000" dirty="0">
                <a:solidFill>
                  <a:schemeClr val="bg1"/>
                </a:solidFill>
              </a:rPr>
              <a:t>Sans Big </a:t>
            </a:r>
            <a:r>
              <a:rPr lang="en-US" sz="1000" dirty="0" smtClean="0">
                <a:solidFill>
                  <a:schemeClr val="bg1"/>
                </a:solidFill>
              </a:rPr>
              <a:t>27pt</a:t>
            </a:r>
            <a:br>
              <a:rPr lang="en-US" sz="1000" dirty="0" smtClean="0">
                <a:solidFill>
                  <a:schemeClr val="bg1"/>
                </a:solidFill>
              </a:rPr>
            </a:br>
            <a:r>
              <a:rPr kumimoji="0" lang="en-US" sz="10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Body:</a:t>
            </a:r>
            <a:r>
              <a:rPr kumimoji="0" lang="en-US" sz="100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PayPal </a:t>
            </a:r>
            <a:r>
              <a:rPr lang="en-US" sz="1000" dirty="0">
                <a:solidFill>
                  <a:schemeClr val="bg1"/>
                </a:solidFill>
              </a:rPr>
              <a:t>Sans Big </a:t>
            </a:r>
            <a:r>
              <a:rPr lang="en-US" sz="1000" dirty="0" smtClean="0">
                <a:solidFill>
                  <a:schemeClr val="bg1"/>
                </a:solidFill>
              </a:rPr>
              <a:t>20pt/</a:t>
            </a:r>
            <a:br>
              <a:rPr lang="en-US" sz="1000" dirty="0" smtClean="0">
                <a:solidFill>
                  <a:schemeClr val="bg1"/>
                </a:solidFill>
              </a:rPr>
            </a:br>
            <a:r>
              <a:rPr lang="en-US" sz="1000" dirty="0" smtClean="0">
                <a:solidFill>
                  <a:schemeClr val="bg1"/>
                </a:solidFill>
              </a:rPr>
              <a:t>PayPal Sans Big Light 18pt</a:t>
            </a: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ts val="1200"/>
              </a:spcAft>
            </a:pPr>
            <a:r>
              <a:rPr kumimoji="0" lang="en-US" sz="10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Usage:</a:t>
            </a:r>
            <a:r>
              <a:rPr lang="en-US" sz="1000" dirty="0" smtClean="0">
                <a:solidFill>
                  <a:schemeClr val="bg1"/>
                </a:solidFill>
              </a:rPr>
              <a:t/>
            </a:r>
            <a:br>
              <a:rPr lang="en-US" sz="1000" dirty="0" smtClean="0">
                <a:solidFill>
                  <a:schemeClr val="bg1"/>
                </a:solidFill>
              </a:rPr>
            </a:br>
            <a:r>
              <a:rPr lang="en-US" sz="1000" dirty="0" smtClean="0">
                <a:solidFill>
                  <a:schemeClr val="bg1"/>
                </a:solidFill>
              </a:rPr>
              <a:t>The TOC slide </a:t>
            </a:r>
            <a:r>
              <a:rPr lang="en-US" sz="1000" dirty="0">
                <a:solidFill>
                  <a:schemeClr val="bg1"/>
                </a:solidFill>
              </a:rPr>
              <a:t>is used to describe/outline the contents of the presentation. Try </a:t>
            </a:r>
            <a:r>
              <a:rPr lang="en-US" sz="1000" dirty="0" smtClean="0">
                <a:solidFill>
                  <a:schemeClr val="bg1"/>
                </a:solidFill>
              </a:rPr>
              <a:t>keeping items </a:t>
            </a:r>
            <a:r>
              <a:rPr lang="en-US" sz="1000" dirty="0">
                <a:solidFill>
                  <a:schemeClr val="bg1"/>
                </a:solidFill>
              </a:rPr>
              <a:t>short and descriptive.</a:t>
            </a: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1000" dirty="0">
                <a:solidFill>
                  <a:schemeClr val="bg1"/>
                </a:solidFill>
              </a:rPr>
              <a:t>The </a:t>
            </a:r>
            <a:r>
              <a:rPr lang="en-US" sz="1000" dirty="0" smtClean="0">
                <a:solidFill>
                  <a:schemeClr val="bg1"/>
                </a:solidFill>
              </a:rPr>
              <a:t>TOC slide </a:t>
            </a:r>
            <a:r>
              <a:rPr lang="en-US" sz="1000" dirty="0">
                <a:solidFill>
                  <a:schemeClr val="bg1"/>
                </a:solidFill>
              </a:rPr>
              <a:t>may also </a:t>
            </a:r>
            <a:r>
              <a:rPr lang="en-US" sz="1000" dirty="0" smtClean="0">
                <a:solidFill>
                  <a:schemeClr val="bg1"/>
                </a:solidFill>
              </a:rPr>
              <a:t>be used as a summary slide</a:t>
            </a:r>
            <a:r>
              <a:rPr lang="en-US" sz="1000" dirty="0">
                <a:solidFill>
                  <a:schemeClr val="bg1"/>
                </a:solidFill>
              </a:rPr>
              <a:t>. </a:t>
            </a:r>
            <a:r>
              <a:rPr lang="en-US" sz="1000" dirty="0" smtClean="0">
                <a:solidFill>
                  <a:schemeClr val="bg1"/>
                </a:solidFill>
              </a:rPr>
              <a:t>Place </a:t>
            </a:r>
            <a:r>
              <a:rPr lang="en-US" sz="1000" dirty="0">
                <a:solidFill>
                  <a:schemeClr val="bg1"/>
                </a:solidFill>
              </a:rPr>
              <a:t>your summary slide at (or near) the end of the presentation. </a:t>
            </a:r>
          </a:p>
        </p:txBody>
      </p:sp>
      <p:pic>
        <p:nvPicPr>
          <p:cNvPr id="13" name="Picture 6" descr="Image result for lab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10" y="2864897"/>
            <a:ext cx="2867965" cy="202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15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accent1"/>
                </a:solidFill>
                <a:latin typeface="+mj-lt"/>
              </a:rPr>
              <a:t>Why do we need a label?</a:t>
            </a:r>
            <a:endParaRPr lang="en-US" b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8618" y="1135062"/>
            <a:ext cx="8390336" cy="482441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Label </a:t>
            </a:r>
            <a:r>
              <a:rPr lang="en-US" sz="2000" dirty="0" smtClean="0"/>
              <a:t>is the predicted </a:t>
            </a:r>
            <a:r>
              <a:rPr lang="en-US" sz="2000" dirty="0" smtClean="0"/>
              <a:t>value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Sometimes </a:t>
            </a:r>
            <a:r>
              <a:rPr lang="en-US" sz="2000" dirty="0" smtClean="0"/>
              <a:t>it’s obvious definition your data will generate: </a:t>
            </a:r>
            <a:endParaRPr lang="en-US" sz="2000" dirty="0" smtClean="0"/>
          </a:p>
          <a:p>
            <a:pPr marL="687388" lvl="1" indent="-342900">
              <a:buFont typeface="Arial" charset="0"/>
              <a:buChar char="•"/>
            </a:pPr>
            <a:r>
              <a:rPr lang="en-US" sz="2000" dirty="0"/>
              <a:t>J</a:t>
            </a:r>
            <a:r>
              <a:rPr lang="en-US" sz="2000" dirty="0" smtClean="0"/>
              <a:t>ob failed/succeeded </a:t>
            </a:r>
          </a:p>
          <a:p>
            <a:pPr marL="687388" lvl="1" indent="-342900">
              <a:buFont typeface="Arial" charset="0"/>
              <a:buChar char="•"/>
            </a:pPr>
            <a:r>
              <a:rPr lang="en-US" sz="2000" dirty="0" smtClean="0"/>
              <a:t>Weather temp </a:t>
            </a:r>
          </a:p>
          <a:p>
            <a:pPr marL="687388" lvl="1" indent="-342900">
              <a:buFont typeface="Arial" charset="0"/>
              <a:buChar char="•"/>
            </a:pPr>
            <a:r>
              <a:rPr lang="en-US" sz="2000" dirty="0"/>
              <a:t>C</a:t>
            </a:r>
            <a:r>
              <a:rPr lang="en-US" sz="2000" dirty="0" smtClean="0"/>
              <a:t>onversion Rate</a:t>
            </a:r>
          </a:p>
          <a:p>
            <a:pPr marL="687388" lvl="1" indent="-342900">
              <a:buFont typeface="Arial" charset="0"/>
              <a:buChar char="•"/>
            </a:pPr>
            <a:r>
              <a:rPr lang="en-US" sz="2000" dirty="0" smtClean="0"/>
              <a:t>Patient </a:t>
            </a:r>
            <a:r>
              <a:rPr lang="en-US" sz="2000" dirty="0" smtClean="0"/>
              <a:t>dead or </a:t>
            </a:r>
            <a:r>
              <a:rPr lang="en-US" sz="2000" dirty="0" smtClean="0"/>
              <a:t>alive</a:t>
            </a:r>
          </a:p>
          <a:p>
            <a:pPr marL="687388" lvl="1" indent="-342900">
              <a:buFont typeface="Arial" charset="0"/>
              <a:buChar char="•"/>
            </a:pPr>
            <a:endParaRPr lang="en-US" sz="20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S</a:t>
            </a:r>
            <a:r>
              <a:rPr lang="en-US" sz="2000" dirty="0" smtClean="0"/>
              <a:t>ometime </a:t>
            </a:r>
            <a:r>
              <a:rPr lang="en-US" sz="2000" dirty="0" smtClean="0"/>
              <a:t>it’s not obvious at </a:t>
            </a:r>
            <a:r>
              <a:rPr lang="en-US" sz="2000" dirty="0" smtClean="0"/>
              <a:t>all:</a:t>
            </a:r>
          </a:p>
          <a:p>
            <a:pPr marL="687388" lvl="1" indent="-342900">
              <a:buFont typeface="Arial" charset="0"/>
              <a:buChar char="•"/>
            </a:pPr>
            <a:r>
              <a:rPr lang="en-US" sz="2000" dirty="0"/>
              <a:t>G</a:t>
            </a:r>
            <a:r>
              <a:rPr lang="en-US" sz="2000" dirty="0" smtClean="0"/>
              <a:t>ood/bad client </a:t>
            </a:r>
          </a:p>
          <a:p>
            <a:pPr marL="687388" lvl="1" indent="-342900">
              <a:buFont typeface="Arial" charset="0"/>
              <a:buChar char="•"/>
            </a:pPr>
            <a:r>
              <a:rPr lang="en-US" sz="2000" dirty="0"/>
              <a:t>M</a:t>
            </a:r>
            <a:r>
              <a:rPr lang="en-US" sz="2000" dirty="0" smtClean="0"/>
              <a:t>ovie </a:t>
            </a:r>
            <a:r>
              <a:rPr lang="en-US" sz="2000" dirty="0" smtClean="0"/>
              <a:t>category </a:t>
            </a:r>
          </a:p>
          <a:p>
            <a:pPr marL="687388" lvl="1" indent="-342900">
              <a:buFont typeface="Arial" charset="0"/>
              <a:buChar char="•"/>
            </a:pPr>
            <a:r>
              <a:rPr lang="en-US" sz="2000" dirty="0"/>
              <a:t>P</a:t>
            </a:r>
            <a:r>
              <a:rPr lang="en-US" sz="2000" dirty="0" smtClean="0"/>
              <a:t>icture meaning</a:t>
            </a:r>
            <a:r>
              <a:rPr lang="en-US" sz="2000" dirty="0"/>
              <a:t> </a:t>
            </a: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392A089F-6FA7-E74D-8B91-14056D11BB2D}" type="slidenum">
              <a:rPr lang="en-US" smtClean="0">
                <a:latin typeface="+mj-lt"/>
              </a:rPr>
              <a:pPr defTabSz="457200"/>
              <a:t>3</a:t>
            </a:fld>
            <a:endParaRPr lang="en-US" dirty="0">
              <a:latin typeface="+mj-lt"/>
            </a:endParaRPr>
          </a:p>
        </p:txBody>
      </p:sp>
      <p:pic>
        <p:nvPicPr>
          <p:cNvPr id="3074" name="Picture 2" descr="Image result for rorschach t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282" y="2644912"/>
            <a:ext cx="4114691" cy="301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51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accent1"/>
                </a:solidFill>
                <a:latin typeface="+mj-lt"/>
              </a:rPr>
              <a:t>Supervised and Unsupervised learning</a:t>
            </a:r>
            <a:endParaRPr lang="en-US" b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392A089F-6FA7-E74D-8B91-14056D11BB2D}" type="slidenum">
              <a:rPr lang="en-US" smtClean="0">
                <a:latin typeface="+mj-lt"/>
              </a:rPr>
              <a:pPr defTabSz="457200"/>
              <a:t>4</a:t>
            </a:fld>
            <a:endParaRPr lang="en-US" dirty="0">
              <a:latin typeface="+mj-lt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3"/>
          <a:stretch/>
        </p:blipFill>
        <p:spPr bwMode="auto">
          <a:xfrm>
            <a:off x="567026" y="2028825"/>
            <a:ext cx="3497389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926" y="1881508"/>
            <a:ext cx="3497389" cy="3271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ontent Placeholder 4"/>
          <p:cNvSpPr>
            <a:spLocks noGrp="1"/>
          </p:cNvSpPr>
          <p:nvPr>
            <p:ph idx="1"/>
          </p:nvPr>
        </p:nvSpPr>
        <p:spPr>
          <a:xfrm>
            <a:off x="397668" y="5424487"/>
            <a:ext cx="8390336" cy="493713"/>
          </a:xfrm>
        </p:spPr>
        <p:txBody>
          <a:bodyPr/>
          <a:lstStyle/>
          <a:p>
            <a:r>
              <a:rPr lang="en-US" sz="1800" dirty="0" smtClean="0"/>
              <a:t>Different problems require different algorithms</a:t>
            </a: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306070" y="1320702"/>
            <a:ext cx="20193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Supervised learning</a:t>
            </a:r>
            <a:endParaRPr lang="en-US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58970" y="1331494"/>
            <a:ext cx="20193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nsupervised learning</a:t>
            </a:r>
            <a:endParaRPr lang="en-US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72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accent1"/>
                </a:solidFill>
                <a:latin typeface="+mj-lt"/>
              </a:rPr>
              <a:t>Supervised and Unsupervised learning</a:t>
            </a:r>
            <a:endParaRPr lang="en-US" b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392A089F-6FA7-E74D-8B91-14056D11BB2D}" type="slidenum">
              <a:rPr lang="en-US" smtClean="0">
                <a:latin typeface="+mj-lt"/>
              </a:rPr>
              <a:pPr defTabSz="457200"/>
              <a:t>5</a:t>
            </a:fld>
            <a:endParaRPr lang="en-US" dirty="0">
              <a:latin typeface="+mj-lt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3"/>
          <a:stretch/>
        </p:blipFill>
        <p:spPr bwMode="auto">
          <a:xfrm>
            <a:off x="567026" y="2028825"/>
            <a:ext cx="3497389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926" y="1881508"/>
            <a:ext cx="3497389" cy="3271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8" r="2089"/>
          <a:stretch/>
        </p:blipFill>
        <p:spPr bwMode="auto">
          <a:xfrm>
            <a:off x="584615" y="2051073"/>
            <a:ext cx="3403185" cy="309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926" y="1881508"/>
            <a:ext cx="3497390" cy="3271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4"/>
          <p:cNvSpPr txBox="1">
            <a:spLocks/>
          </p:cNvSpPr>
          <p:nvPr/>
        </p:nvSpPr>
        <p:spPr>
          <a:xfrm>
            <a:off x="397668" y="5424487"/>
            <a:ext cx="8390336" cy="4937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125"/>
              </a:spcBef>
              <a:buClr>
                <a:schemeClr val="accent1"/>
              </a:buClr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Different problems require different algorithms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1306070" y="1320702"/>
            <a:ext cx="20193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Supervised learning</a:t>
            </a:r>
            <a:endParaRPr lang="en-US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58970" y="1331494"/>
            <a:ext cx="20193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nsupervised learning</a:t>
            </a:r>
            <a:endParaRPr lang="en-US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66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accent1"/>
                </a:solidFill>
                <a:latin typeface="+mj-lt"/>
              </a:rPr>
              <a:t>Semi Supervised learning</a:t>
            </a:r>
            <a:endParaRPr lang="en-US" b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392A089F-6FA7-E74D-8B91-14056D11BB2D}" type="slidenum">
              <a:rPr lang="en-US" smtClean="0">
                <a:latin typeface="+mj-lt"/>
              </a:rPr>
              <a:pPr defTabSz="457200"/>
              <a:t>6</a:t>
            </a:fld>
            <a:endParaRPr lang="en-US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60926" y="1025525"/>
            <a:ext cx="3497389" cy="3124200"/>
            <a:chOff x="2560926" y="2028825"/>
            <a:chExt cx="3497389" cy="3124200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03"/>
            <a:stretch/>
          </p:blipFill>
          <p:spPr bwMode="auto">
            <a:xfrm>
              <a:off x="2560926" y="2028825"/>
              <a:ext cx="3497389" cy="312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15" t="52251" r="41771" b="29406"/>
            <a:stretch/>
          </p:blipFill>
          <p:spPr bwMode="auto">
            <a:xfrm>
              <a:off x="3615998" y="3606691"/>
              <a:ext cx="1028700" cy="600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5" t="22069" r="16351" b="59685"/>
            <a:stretch/>
          </p:blipFill>
          <p:spPr bwMode="auto">
            <a:xfrm>
              <a:off x="4394200" y="2603501"/>
              <a:ext cx="1104900" cy="59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13" t="55066" r="74455" b="22806"/>
            <a:stretch/>
          </p:blipFill>
          <p:spPr bwMode="auto">
            <a:xfrm>
              <a:off x="3086100" y="3695700"/>
              <a:ext cx="368300" cy="723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Content Placeholder 4"/>
          <p:cNvSpPr txBox="1">
            <a:spLocks/>
          </p:cNvSpPr>
          <p:nvPr/>
        </p:nvSpPr>
        <p:spPr>
          <a:xfrm>
            <a:off x="402232" y="4268786"/>
            <a:ext cx="8390336" cy="4937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125"/>
              </a:spcBef>
              <a:buClr>
                <a:schemeClr val="accent1"/>
              </a:buClr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Many methods of leveraging the label data to help classify the whole population: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Self training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Generative models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S3VMs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Many More… 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6420" y="2061557"/>
            <a:ext cx="20193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Semi Supervised learning</a:t>
            </a:r>
            <a:endParaRPr lang="en-US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5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accent1"/>
                </a:solidFill>
                <a:latin typeface="+mj-lt"/>
              </a:rPr>
              <a:t>Manual Labeling</a:t>
            </a:r>
            <a:endParaRPr lang="en-US" b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8618" y="1211262"/>
            <a:ext cx="8390336" cy="4824413"/>
          </a:xfrm>
        </p:spPr>
        <p:txBody>
          <a:bodyPr/>
          <a:lstStyle/>
          <a:p>
            <a:r>
              <a:rPr lang="en-US" dirty="0" smtClean="0"/>
              <a:t> Google image labeler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392A089F-6FA7-E74D-8B91-14056D11BB2D}" type="slidenum">
              <a:rPr lang="en-US" smtClean="0">
                <a:latin typeface="+mj-lt"/>
              </a:rPr>
              <a:pPr defTabSz="457200"/>
              <a:t>7</a:t>
            </a:fld>
            <a:endParaRPr lang="en-US" dirty="0"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57" y="1740581"/>
            <a:ext cx="6425973" cy="351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078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Labeling</a:t>
            </a:r>
            <a:endParaRPr lang="en-US" b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/>
              <a:t>Expensive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/>
              <a:t>Limited scale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/>
              <a:t>Subjective? 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/>
              <a:t>Popular outsource platforms:</a:t>
            </a:r>
          </a:p>
          <a:p>
            <a:pPr marL="630238" lvl="1">
              <a:lnSpc>
                <a:spcPct val="200000"/>
              </a:lnSpc>
              <a:buFont typeface="Arial" charset="0"/>
              <a:buChar char="•"/>
            </a:pPr>
            <a:r>
              <a:rPr lang="en-US" dirty="0"/>
              <a:t>Amazon Mechanical Turk</a:t>
            </a:r>
          </a:p>
          <a:p>
            <a:pPr marL="630238" lvl="1">
              <a:lnSpc>
                <a:spcPct val="200000"/>
              </a:lnSpc>
              <a:buFont typeface="Arial" charset="0"/>
              <a:buChar char="•"/>
            </a:pPr>
            <a:r>
              <a:rPr lang="en-US" dirty="0" err="1"/>
              <a:t>Crowdflower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/>
              <a:t>Might be the new age </a:t>
            </a:r>
            <a:r>
              <a:rPr lang="en-US" dirty="0" smtClean="0"/>
              <a:t>blue </a:t>
            </a:r>
            <a:r>
              <a:rPr lang="en-US" dirty="0" smtClean="0"/>
              <a:t>collar job</a:t>
            </a:r>
          </a:p>
          <a:p>
            <a:pPr marL="630238" lvl="1">
              <a:lnSpc>
                <a:spcPct val="200000"/>
              </a:lnSpc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392A089F-6FA7-E74D-8B91-14056D11BB2D}" type="slidenum">
              <a:rPr lang="en-US" smtClean="0">
                <a:latin typeface="+mj-lt"/>
              </a:rPr>
              <a:pPr defTabSz="457200"/>
              <a:t>8</a:t>
            </a:fld>
            <a:endParaRPr lang="en-US" dirty="0">
              <a:latin typeface="+mj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390" y="3326781"/>
            <a:ext cx="28194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 descr="Image result for crowdflow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crowdflow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8" name="Picture 8" descr="Image result for crowdflow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532" y="4307519"/>
            <a:ext cx="1136258" cy="87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55576" y="1466193"/>
            <a:ext cx="8805578" cy="4303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45" y="1994297"/>
            <a:ext cx="8653178" cy="3068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8" name="Picture 2" descr="Image result for human erro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502" y="1845025"/>
            <a:ext cx="3351228" cy="230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19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Label in situations of uncertainty</a:t>
            </a:r>
            <a:endParaRPr lang="en-US" b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1800" dirty="0" smtClean="0"/>
              <a:t>PayP</a:t>
            </a:r>
            <a:r>
              <a:rPr lang="en-US" sz="1800" dirty="0" smtClean="0"/>
              <a:t>al’s use case: </a:t>
            </a:r>
          </a:p>
          <a:p>
            <a:pPr>
              <a:lnSpc>
                <a:spcPct val="200000"/>
              </a:lnSpc>
            </a:pPr>
            <a:r>
              <a:rPr lang="en-US" sz="1800" b="1" dirty="0"/>
              <a:t>	</a:t>
            </a:r>
            <a:r>
              <a:rPr lang="en-US" sz="2000" b="1" dirty="0"/>
              <a:t>W</a:t>
            </a:r>
            <a:r>
              <a:rPr lang="en-US" sz="2000" b="1" dirty="0" smtClean="0"/>
              <a:t>ho is a bad client?                             </a:t>
            </a:r>
            <a:endParaRPr lang="en-US" sz="18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30238" lvl="1">
              <a:lnSpc>
                <a:spcPct val="200000"/>
              </a:lnSpc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392A089F-6FA7-E74D-8B91-14056D11BB2D}" type="slidenum">
              <a:rPr lang="en-US" smtClean="0">
                <a:latin typeface="+mj-lt"/>
              </a:rPr>
              <a:pPr defTabSz="457200"/>
              <a:t>9</a:t>
            </a:fld>
            <a:endParaRPr lang="en-US" dirty="0">
              <a:latin typeface="+mj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4" descr="Image result for crowdflow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crowdflow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Image result for nutshe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442" y="2990453"/>
            <a:ext cx="2476896" cy="247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paypa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2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589" y="3838977"/>
            <a:ext cx="1041697" cy="102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ontent Placeholder 4"/>
          <p:cNvSpPr txBox="1">
            <a:spLocks/>
          </p:cNvSpPr>
          <p:nvPr/>
        </p:nvSpPr>
        <p:spPr>
          <a:xfrm>
            <a:off x="373358" y="152350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125"/>
              </a:spcBef>
              <a:buClr>
                <a:schemeClr val="accent1"/>
              </a:buClr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en-US" sz="1800" b="1" dirty="0" smtClean="0"/>
          </a:p>
          <a:p>
            <a:pPr>
              <a:lnSpc>
                <a:spcPct val="200000"/>
              </a:lnSpc>
            </a:pPr>
            <a:r>
              <a:rPr lang="en-US" sz="1800" b="1" dirty="0" smtClean="0"/>
              <a:t>	                                                              </a:t>
            </a:r>
            <a:r>
              <a:rPr lang="en-US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What is fraud?</a:t>
            </a:r>
          </a:p>
          <a:p>
            <a:pPr marL="630238" lvl="1">
              <a:lnSpc>
                <a:spcPct val="200000"/>
              </a:lnSpc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1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PYL29051_template_4x3</Template>
  <TotalTime>25830</TotalTime>
  <Words>474</Words>
  <Application>Microsoft Office PowerPoint</Application>
  <PresentationFormat>On-screen Show (4:3)</PresentationFormat>
  <Paragraphs>134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Blue Gradient Section</vt:lpstr>
      <vt:lpstr>Defining The Right Label</vt:lpstr>
      <vt:lpstr>Table of contents</vt:lpstr>
      <vt:lpstr>Why do we need a label?</vt:lpstr>
      <vt:lpstr>Supervised and Unsupervised learning</vt:lpstr>
      <vt:lpstr>Supervised and Unsupervised learning</vt:lpstr>
      <vt:lpstr>Semi Supervised learning</vt:lpstr>
      <vt:lpstr>Manual Labeling</vt:lpstr>
      <vt:lpstr>Manual Labeling</vt:lpstr>
      <vt:lpstr>Creating a Label in situations of uncertainty</vt:lpstr>
      <vt:lpstr>PayPal Risk Product in a Nutshell</vt:lpstr>
      <vt:lpstr>Creating a Label in situations of uncertainty</vt:lpstr>
      <vt:lpstr>Creating a Label in situations of uncertainty</vt:lpstr>
      <vt:lpstr>Creating a Label in situations of uncertainty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AriesW</dc:creator>
  <cp:lastModifiedBy>Nesher, Adi</cp:lastModifiedBy>
  <cp:revision>132</cp:revision>
  <dcterms:created xsi:type="dcterms:W3CDTF">2015-09-08T20:01:19Z</dcterms:created>
  <dcterms:modified xsi:type="dcterms:W3CDTF">2016-09-22T08:32:58Z</dcterms:modified>
</cp:coreProperties>
</file>