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67" r:id="rId4"/>
    <p:sldId id="368" r:id="rId5"/>
    <p:sldId id="369" r:id="rId6"/>
    <p:sldId id="376" r:id="rId7"/>
    <p:sldId id="339" r:id="rId8"/>
    <p:sldId id="383" r:id="rId9"/>
    <p:sldId id="304" r:id="rId10"/>
    <p:sldId id="343" r:id="rId11"/>
    <p:sldId id="344" r:id="rId12"/>
    <p:sldId id="340" r:id="rId13"/>
    <p:sldId id="345" r:id="rId14"/>
    <p:sldId id="348" r:id="rId15"/>
    <p:sldId id="342" r:id="rId16"/>
    <p:sldId id="257" r:id="rId17"/>
    <p:sldId id="261" r:id="rId18"/>
    <p:sldId id="349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84" r:id="rId30"/>
    <p:sldId id="362" r:id="rId31"/>
    <p:sldId id="390" r:id="rId32"/>
    <p:sldId id="386" r:id="rId33"/>
    <p:sldId id="364" r:id="rId34"/>
    <p:sldId id="388" r:id="rId35"/>
    <p:sldId id="389" r:id="rId36"/>
    <p:sldId id="347" r:id="rId37"/>
    <p:sldId id="277" r:id="rId38"/>
    <p:sldId id="318" r:id="rId39"/>
    <p:sldId id="319" r:id="rId40"/>
    <p:sldId id="316" r:id="rId41"/>
    <p:sldId id="395" r:id="rId42"/>
    <p:sldId id="281" r:id="rId43"/>
    <p:sldId id="308" r:id="rId44"/>
    <p:sldId id="328" r:id="rId45"/>
    <p:sldId id="333" r:id="rId46"/>
    <p:sldId id="282" r:id="rId47"/>
    <p:sldId id="324" r:id="rId48"/>
    <p:sldId id="325" r:id="rId49"/>
    <p:sldId id="326" r:id="rId50"/>
    <p:sldId id="334" r:id="rId51"/>
    <p:sldId id="330" r:id="rId52"/>
    <p:sldId id="337" r:id="rId53"/>
    <p:sldId id="338" r:id="rId54"/>
    <p:sldId id="285" r:id="rId55"/>
    <p:sldId id="377" r:id="rId56"/>
    <p:sldId id="379" r:id="rId57"/>
    <p:sldId id="380" r:id="rId58"/>
    <p:sldId id="382" r:id="rId59"/>
    <p:sldId id="381" r:id="rId60"/>
    <p:sldId id="311" r:id="rId61"/>
    <p:sldId id="287" r:id="rId62"/>
    <p:sldId id="366" r:id="rId63"/>
    <p:sldId id="370" r:id="rId64"/>
    <p:sldId id="288" r:id="rId65"/>
    <p:sldId id="289" r:id="rId66"/>
    <p:sldId id="392" r:id="rId67"/>
    <p:sldId id="391" r:id="rId68"/>
    <p:sldId id="393" r:id="rId69"/>
    <p:sldId id="394" r:id="rId70"/>
    <p:sldId id="371" r:id="rId71"/>
    <p:sldId id="372" r:id="rId72"/>
    <p:sldId id="374" r:id="rId73"/>
    <p:sldId id="375" r:id="rId74"/>
    <p:sldId id="290" r:id="rId75"/>
    <p:sldId id="293" r:id="rId76"/>
    <p:sldId id="309" r:id="rId77"/>
    <p:sldId id="258" r:id="rId78"/>
    <p:sldId id="262" r:id="rId79"/>
    <p:sldId id="378" r:id="rId80"/>
    <p:sldId id="286" r:id="rId8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2292" autoAdjust="0"/>
  </p:normalViewPr>
  <p:slideViewPr>
    <p:cSldViewPr snapToGrid="0">
      <p:cViewPr varScale="1">
        <p:scale>
          <a:sx n="79" d="100"/>
          <a:sy n="79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0D37-8A9D-43EA-B852-67B772D0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31CA8-56F7-478A-BEE6-D35C0CFB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5594-3884-429C-8B34-BD9F51A2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A2EF-7712-415F-A95A-A5CB6FA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A2C-DFDA-49BB-BFC9-254E01F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0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B06D-4DAA-4CAF-BF3E-36B79015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F4212-8BC8-4652-8827-AC9EFEF0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6D22-D59A-41EB-8929-7F24E75B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6EB8-64B3-428D-B041-D32A7FA2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FB4B-83B2-43AF-A3E4-39CB6BA5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60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F8610-5086-4AE4-8038-2D9C94A9E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90C73-A3B6-41E0-8826-56E7BAC4E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9B43-FD4C-4F4A-A921-0A5CB52C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AD93-8C14-4F82-8721-52748201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BB50-E1B5-4C00-85BF-6C71013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6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ED5F-0A63-4B49-9240-5EDB71C2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B93A-DB5B-4EAB-A08B-6C6A1ED8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EC52-DC29-4DFE-8D89-AB441C99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F948-5271-4604-A87D-F5B8AB0E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4376-43D8-46C4-AC48-05D3350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8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217F-494E-415A-8B9E-928DDAE4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8B9A-D029-496B-B0C1-D4B87849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63A6-D06F-4E6A-BF3B-EABC9BA1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C832-AA9E-4033-8E1A-8C660772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AA5A-EE1B-402A-91FB-12BD0FC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4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9034-AA3E-4DF9-94F3-53613326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A051-066D-4B61-98AC-ACD4729F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B870-40B4-47A2-9E96-36E8A219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73E3A-C900-4743-8CAC-B7DE5C63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2CF8-FDF7-4B23-8ED7-5244F444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90BF8-BA4E-4A58-9F48-816AB118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74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23A3-9052-4EF7-806B-E4DBAD97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1D8D1-288A-4FBB-BE01-334EFCDE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3982-20A2-40B9-86F1-05EBD58C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ACE4-4F82-49F4-908D-30EC6F85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35C9F-25D8-43E6-BA99-1DC68F562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64868-2FF5-4499-AB66-F02EBCA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5545B-1E45-478C-A0A6-3DE6A85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9638F-A3A5-4DAE-A298-B88E0000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3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5F93-F012-4C7B-867D-23B9D316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C60F-FBA8-4F8A-B40E-668B98ED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E8384-2CE5-4BEE-B71A-71F9D916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BBE-80DC-4F9B-8F38-6CC22BC1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1BA98-1BFF-40CE-88B6-F869FBF4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77903-A5D9-4A93-94AA-52251C84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8E8E-B885-4649-8E5D-B39995D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3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21C3-8FF5-4B0F-9616-C70882FF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4059-757F-44BE-ABC5-B11F6149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A0E94-1AAE-47B7-9893-2BF44474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D04F-FDFA-4EF4-BF5E-1DD39CB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39FB8-F499-4FEE-BDFA-F776D697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D94D9-B5BC-4034-B3D8-C7F4C79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5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6C75-6474-4861-820B-7F54C280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DE5F4-AB4D-4E45-950B-EF24E100A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9CDF-1D04-4742-A20E-226F5013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BA7E-16F9-4AAA-909B-D9D688A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A9B1-933B-42BC-9048-B1209485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9956-C1D8-453C-B511-8BE68AB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32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749CA-31BE-48A8-80C7-C40F53B2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2C13B-635B-4739-B923-B7D4CE2F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74B0-4073-4445-9A28-4F271F3B1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FCA1-019F-4411-9737-36106AB8FFE7}" type="datetimeFigureOut">
              <a:rPr lang="he-IL" smtClean="0"/>
              <a:t>כ"ד/סיון/תש"ף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A42C-4F0E-403B-8387-0717F3FCB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67092-6DBD-4FD3-AF25-65358F53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746-10B1-4853-82B7-A43C53F051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8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klindernoren/PyTorch-GAN/tree/master/implementatio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49c6/c08709d3cbf4b58477375d7c04bcd4da4520.pdf" TargetMode="External"/><Relationship Id="rId13" Type="http://schemas.openxmlformats.org/officeDocument/2006/relationships/hyperlink" Target="https://arxiv.org/abs/1112.5745" TargetMode="External"/><Relationship Id="rId3" Type="http://schemas.openxmlformats.org/officeDocument/2006/relationships/hyperlink" Target="http://bayesiandeeplearning.org/2016/slides/nips16bayesdeep.pdf" TargetMode="External"/><Relationship Id="rId7" Type="http://schemas.openxmlformats.org/officeDocument/2006/relationships/hyperlink" Target="https://www.coursera.org/lecture/bayesian-methods-in-machine-learning/bayesian-neural-networks-HI8ta" TargetMode="External"/><Relationship Id="rId12" Type="http://schemas.openxmlformats.org/officeDocument/2006/relationships/hyperlink" Target="https://arxiv.org/pdf/1806.10317.pdf" TargetMode="External"/><Relationship Id="rId2" Type="http://schemas.openxmlformats.org/officeDocument/2006/relationships/hyperlink" Target="http://www.quretec.com/u/vilo/edu/2003-04/DM_seminar_2003_II/Bayes/lampinen01bayesia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nripal.github.io/blog/langevin" TargetMode="External"/><Relationship Id="rId11" Type="http://schemas.openxmlformats.org/officeDocument/2006/relationships/hyperlink" Target="https://arxiv.org/pdf/1704.00028.pdf" TargetMode="External"/><Relationship Id="rId5" Type="http://schemas.openxmlformats.org/officeDocument/2006/relationships/hyperlink" Target="https://arxiv.org/pdf/1505.05424.pdf" TargetMode="External"/><Relationship Id="rId10" Type="http://schemas.openxmlformats.org/officeDocument/2006/relationships/hyperlink" Target="https://arxiv.org/pdf/1701.07875.pdf" TargetMode="External"/><Relationship Id="rId4" Type="http://schemas.openxmlformats.org/officeDocument/2006/relationships/hyperlink" Target="https://pdfs.semanticscholar.org/b0f2/433c088591d265891231f1c22424047f1bc1.pdf?_ga=2.47068911.9935516.1543231280-34044526.1542095209" TargetMode="External"/><Relationship Id="rId9" Type="http://schemas.openxmlformats.org/officeDocument/2006/relationships/hyperlink" Target="https://pdfs.semanticscholar.org/579d/308b610da58266dbfa3574ba9c234ff1da13.pdf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citeseerx.ist.psu.edu/viewdoc/download?doi=10.1.1.446.9306&amp;rep=rep1&amp;type=pdf" TargetMode="External"/><Relationship Id="rId13" Type="http://schemas.openxmlformats.org/officeDocument/2006/relationships/hyperlink" Target="http://edwardlib.org/tutorials/bayesian-neural-network" TargetMode="External"/><Relationship Id="rId18" Type="http://schemas.openxmlformats.org/officeDocument/2006/relationships/hyperlink" Target="https://medium.com/@jonathan_hui/gan-why-it-is-so-hard-to-train-generative-advisory-networks-819a86b3750b" TargetMode="External"/><Relationship Id="rId3" Type="http://schemas.openxmlformats.org/officeDocument/2006/relationships/hyperlink" Target="https://www.cs.ox.ac.uk/people/yarin.gal/website/thesis/thesis.pdf" TargetMode="External"/><Relationship Id="rId7" Type="http://schemas.openxmlformats.org/officeDocument/2006/relationships/hyperlink" Target="https://pdfs.semanticscholar.org/49c6/c08709d3cbf4b58477375d7c04bcd4da4520.pdf" TargetMode="External"/><Relationship Id="rId12" Type="http://schemas.openxmlformats.org/officeDocument/2006/relationships/hyperlink" Target="https://www.math.wustl.edu/~sawyer/hmhandouts/MetropHastingsEtc.pdf" TargetMode="External"/><Relationship Id="rId17" Type="http://schemas.openxmlformats.org/officeDocument/2006/relationships/hyperlink" Target="https://pdfs.semanticscholar.org/34dd/d8865569c2c32dec9bf7ffc817ff42faaa01.pdf" TargetMode="External"/><Relationship Id="rId2" Type="http://schemas.openxmlformats.org/officeDocument/2006/relationships/hyperlink" Target="https://www.ics.uci.edu/~welling/publications/papers/stoclangevin_v6.pdf" TargetMode="External"/><Relationship Id="rId16" Type="http://schemas.openxmlformats.org/officeDocument/2006/relationships/hyperlink" Target="https://arxiv.org/pdf/1701.048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206.1901.pdf" TargetMode="External"/><Relationship Id="rId11" Type="http://schemas.openxmlformats.org/officeDocument/2006/relationships/hyperlink" Target="https://danieltakeshi.github.io/2017/11/26/basics-of-bayesian-neural-networks/" TargetMode="External"/><Relationship Id="rId5" Type="http://schemas.openxmlformats.org/officeDocument/2006/relationships/hyperlink" Target="https://theclevermachine.wordpress.com/2012/11/18/mcmc-hamiltonian-monte-carlo-a-k-a-hybrid-monte-carlo/" TargetMode="External"/><Relationship Id="rId15" Type="http://schemas.openxmlformats.org/officeDocument/2006/relationships/hyperlink" Target="https://henripal.github.io/blog/langevin" TargetMode="External"/><Relationship Id="rId10" Type="http://schemas.openxmlformats.org/officeDocument/2006/relationships/hyperlink" Target="https://www.cs.toronto.edu/~graves/nips_2011.pdf" TargetMode="External"/><Relationship Id="rId4" Type="http://schemas.openxmlformats.org/officeDocument/2006/relationships/hyperlink" Target="http://arogozhnikov.github.io/2016/12/19/markov_chain_monte_carlo.html" TargetMode="External"/><Relationship Id="rId9" Type="http://schemas.openxmlformats.org/officeDocument/2006/relationships/hyperlink" Target="https://papers.nips.cc/paper/4329-practical-variational-inference-for-neural-networks.pdf" TargetMode="External"/><Relationship Id="rId14" Type="http://schemas.openxmlformats.org/officeDocument/2006/relationships/hyperlink" Target="http://physics.gu.se/~frtbm/joomla/media/mydocs/LennartSjogren/kap6.pdf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F24B-F0D6-4EDB-8B10-7CA874A5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7755"/>
          </a:xfrm>
        </p:spPr>
        <p:txBody>
          <a:bodyPr/>
          <a:lstStyle/>
          <a:p>
            <a:r>
              <a:rPr lang="en-US" dirty="0"/>
              <a:t>Adversarial Distillation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3AE6A-8E92-49AF-887F-268923B73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Natan.katz@gmail.com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312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2E8-4642-4ACF-B957-18538A20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Uncertainty Types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59A7-92BD-4492-A656-AD991E54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7030A0"/>
                </a:solidFill>
              </a:rPr>
              <a:t>Epistemic Uncertainty 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Episteme= Knowledge</a:t>
            </a:r>
          </a:p>
          <a:p>
            <a:pPr marL="457200" lvl="1" indent="0">
              <a:buNone/>
            </a:pPr>
            <a:r>
              <a:rPr lang="en-US" sz="2800" dirty="0"/>
              <a:t>Uncertainty that theoretically we can remove:</a:t>
            </a:r>
          </a:p>
          <a:p>
            <a:pPr lvl="1"/>
            <a:r>
              <a:rPr lang="en-US" sz="2800" dirty="0"/>
              <a:t>Model is incorrect</a:t>
            </a:r>
          </a:p>
          <a:p>
            <a:pPr lvl="1"/>
            <a:r>
              <a:rPr lang="en-US" sz="2800" dirty="0"/>
              <a:t>Absence of data   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We can use the notion “reducible” too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2E8-4642-4ACF-B957-18538A20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Uncertainty Types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59A7-92BD-4492-A656-AD991E54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7030A0"/>
                </a:solidFill>
              </a:rPr>
              <a:t>Aleatoric Uncertainty :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Aleator</a:t>
            </a:r>
            <a:r>
              <a:rPr lang="en-US" sz="2800" dirty="0">
                <a:solidFill>
                  <a:srgbClr val="FF0000"/>
                </a:solidFill>
              </a:rPr>
              <a:t> = Dice Player</a:t>
            </a:r>
          </a:p>
          <a:p>
            <a:pPr marL="457200" lvl="1" indent="0">
              <a:buNone/>
            </a:pPr>
            <a:r>
              <a:rPr lang="en-US" sz="2800" dirty="0"/>
              <a:t>Uncertainty that we cannot solve: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/>
              <a:t>stochasity</a:t>
            </a:r>
            <a:r>
              <a:rPr lang="en-US" sz="2800" dirty="0"/>
              <a:t> of a dice</a:t>
            </a:r>
          </a:p>
          <a:p>
            <a:pPr lvl="1"/>
            <a:r>
              <a:rPr lang="en-US" sz="2800" dirty="0"/>
              <a:t>Noisy data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The notion “irreducible” uncertainty is often used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2D9C-9755-428A-9FC1-5644199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r>
              <a:rPr lang="en-US" dirty="0"/>
              <a:t>                      DL &amp; Uncertainty    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5537-FB8E-4716-ACFF-F31DBB9A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DL Framework</a:t>
            </a:r>
          </a:p>
          <a:p>
            <a:pPr marL="0" indent="0">
              <a:buNone/>
            </a:pPr>
            <a:r>
              <a:rPr lang="en-US" dirty="0"/>
              <a:t>DL focuses mainly on prediction</a:t>
            </a:r>
          </a:p>
          <a:p>
            <a:pPr marL="0" indent="0">
              <a:buNone/>
            </a:pPr>
            <a:r>
              <a:rPr lang="en-US" dirty="0"/>
              <a:t>We hardly ever ask questions such as 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Are the weights correct?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What should be the weights’ distribution?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DL focuses on training deterministic functions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Is uncertainty important 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Images of dogs and cats are nice anecdote……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about MRI? Melanoma?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×ª××¦××ª ×ª××× × ×¢×××¨ âªyarin gal uncertaintyâ¬â">
            <a:extLst>
              <a:ext uri="{FF2B5EF4-FFF2-40B4-BE49-F238E27FC236}">
                <a16:creationId xmlns:a16="http://schemas.microsoft.com/office/drawing/2014/main" id="{A59C129C-712C-47FF-8F18-887C1E89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61728"/>
            <a:ext cx="10905066" cy="49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5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9021-C59C-4853-BF29-E5E4DE08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BNN &amp; Uncertainty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911A-0964-4BF7-A897-508A5B07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Yarin Gal  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Uncertainty modelling can be studied using BNN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9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C567-0076-4EAD-A13D-F17B074A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BNN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9AD0-CE26-4A53-8603-ABC1EB84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neural network  with weight </a:t>
            </a:r>
            <a:r>
              <a:rPr lang="en-US" dirty="0">
                <a:solidFill>
                  <a:srgbClr val="7030A0"/>
                </a:solidFill>
              </a:rPr>
              <a:t>W</a:t>
            </a:r>
          </a:p>
          <a:p>
            <a:r>
              <a:rPr lang="en-US" dirty="0"/>
              <a:t>We place a prior distribution over the weights</a:t>
            </a:r>
          </a:p>
          <a:p>
            <a:r>
              <a:rPr lang="en-US" dirty="0"/>
              <a:t>We have data (X,Y)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study the </a:t>
            </a:r>
            <a:r>
              <a:rPr lang="en-US" b="1" dirty="0">
                <a:solidFill>
                  <a:srgbClr val="0070C0"/>
                </a:solidFill>
              </a:rPr>
              <a:t>posterior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Distribution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7450-7463-4788-A8B3-6A4E93A4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6" y="4249271"/>
            <a:ext cx="7576865" cy="16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6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0E0E-E1E7-4AFD-96E7-49FADD32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DL Vs. BNN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0FC3-207C-4A52-BA43-03A00289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Loss is prediction driven  </a:t>
            </a:r>
            <a:r>
              <a:rPr lang="en-US" dirty="0">
                <a:solidFill>
                  <a:srgbClr val="FF0000"/>
                </a:solidFill>
              </a:rPr>
              <a:t>P(Y|X,W)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weights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point-wise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Bayesian NN</a:t>
            </a:r>
          </a:p>
          <a:p>
            <a:pPr marL="914400" lvl="1" indent="-457200">
              <a:buAutoNum type="arabicPeriod"/>
            </a:pPr>
            <a:r>
              <a:rPr lang="en-US" dirty="0"/>
              <a:t> Loss is posterior driven </a:t>
            </a:r>
            <a:r>
              <a:rPr lang="en-US" dirty="0">
                <a:solidFill>
                  <a:srgbClr val="FF0000"/>
                </a:solidFill>
              </a:rPr>
              <a:t>P(W|X,Y)</a:t>
            </a:r>
          </a:p>
          <a:p>
            <a:pPr marL="914400" lvl="1" indent="-457200">
              <a:buAutoNum type="arabicPeriod"/>
            </a:pPr>
            <a:r>
              <a:rPr lang="en-US" dirty="0"/>
              <a:t>Study weights distribution  (prior assumption is given)</a:t>
            </a:r>
          </a:p>
          <a:p>
            <a:pPr marL="514350" indent="-514350">
              <a:buFont typeface="+mj-lt"/>
              <a:buAutoNum type="arabicPeriod"/>
            </a:pP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319903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BA62-C8FD-42B5-A5D3-DED5A9A2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BNN-Inference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257F8-155D-4A80-9DEC-181B33FD5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Training Process -Inference </a:t>
                </a:r>
              </a:p>
              <a:p>
                <a:pPr marL="0" indent="0">
                  <a:buNone/>
                </a:pPr>
                <a:r>
                  <a:rPr lang="en-US" dirty="0"/>
                  <a:t>As in any NN we get an input x’ and aim to predict y’ 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</a:t>
                </a:r>
                <a:r>
                  <a:rPr lang="en-US" sz="3200" dirty="0">
                    <a:solidFill>
                      <a:srgbClr val="7030A0"/>
                    </a:solidFill>
                  </a:rPr>
                  <a:t>P(y’| x’)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dirty="0">
                                <a:solidFill>
                                  <a:srgbClr val="7030A0"/>
                                </a:solidFill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200" dirty="0">
                                <a:solidFill>
                                  <a:srgbClr val="7030A0"/>
                                </a:solidFill>
                              </a:rPr>
                              <m:t>’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endParaRPr lang="en-US" sz="32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dirty="0"/>
                  <a:t>This can be rewritten as:</a:t>
                </a:r>
                <a:r>
                  <a:rPr lang="en-US" sz="3200" dirty="0">
                    <a:solidFill>
                      <a:srgbClr val="7030A0"/>
                    </a:solidFill>
                  </a:rPr>
                  <a:t>                     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7030A0"/>
                    </a:solidFill>
                  </a:rPr>
                  <a:t> 	              P(y’| x’)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7030A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  <m:e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D={(X,Y)}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Don’t get confused with DL inference, here inference can take place in training time too</a:t>
                </a:r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257F8-155D-4A80-9DEC-181B33FD5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241" b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AF7F-7856-4B5B-BE03-342759F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Common tools to solve the integral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7B19-D581-478B-A82E-C0F6C186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MCMC –Sampling (Metropolis –Hastings, Gibbs)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Variational</a:t>
            </a:r>
            <a:r>
              <a:rPr lang="en-US" sz="3200" dirty="0"/>
              <a:t>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HMC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SGLD  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51051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76C3-2FE1-418F-8939-C23F8686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332"/>
          </a:xfrm>
        </p:spPr>
        <p:txBody>
          <a:bodyPr/>
          <a:lstStyle/>
          <a:p>
            <a:r>
              <a:rPr lang="en-US" dirty="0"/>
              <a:t>          What is Hamiltonian?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E4EB2-F9CB-4AF9-A4DC-A47A151A8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458"/>
                <a:ext cx="10515600" cy="4696505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11200" dirty="0"/>
                  <a:t>Operator that measures the total energy of a system  </a:t>
                </a:r>
              </a:p>
              <a:p>
                <a:pPr marL="0" indent="0">
                  <a:buNone/>
                </a:pPr>
                <a:r>
                  <a:rPr lang="en-US" sz="11200" dirty="0"/>
                  <a:t> </a:t>
                </a:r>
                <a:r>
                  <a:rPr lang="en-US" sz="11200" u="sng" dirty="0"/>
                  <a:t>Two sets of coordinates</a:t>
                </a:r>
              </a:p>
              <a:p>
                <a:pPr marL="0" indent="0">
                  <a:buNone/>
                </a:pPr>
                <a:r>
                  <a:rPr lang="en-US" sz="11200" dirty="0"/>
                  <a:t>  q  -State coordinates (generalized coordinates) </a:t>
                </a:r>
              </a:p>
              <a:p>
                <a:pPr marL="0" indent="0">
                  <a:buNone/>
                </a:pPr>
                <a:r>
                  <a:rPr lang="en-US" sz="11200" dirty="0"/>
                  <a:t>   p- Momentum 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                     </a:t>
                </a:r>
                <a:r>
                  <a:rPr lang="en-US" sz="11200" dirty="0">
                    <a:solidFill>
                      <a:srgbClr val="FF0000"/>
                    </a:solidFill>
                  </a:rPr>
                  <a:t>H(p, q) =U(q) +K(p)</a:t>
                </a:r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:r>
                  <a:rPr lang="en-US" sz="9600" dirty="0">
                    <a:solidFill>
                      <a:srgbClr val="FF0000"/>
                    </a:solidFill>
                  </a:rPr>
                  <a:t>                                  U(q)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9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9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l-GR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sz="9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9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9600" dirty="0"/>
                  <a:t>   </a:t>
                </a:r>
                <a:r>
                  <a:rPr lang="en-US" sz="9600" dirty="0">
                    <a:solidFill>
                      <a:srgbClr val="FF0000"/>
                    </a:solidFill>
                  </a:rPr>
                  <a:t>K(P)=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9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9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9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12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                  U-Potential energy, K –Kinetic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sz="12800" dirty="0"/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</m:oMath>
                </a14:m>
                <a:r>
                  <a:rPr lang="en-US" sz="12800" dirty="0"/>
                  <a:t>  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12800" dirty="0"/>
                  <a:t>  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</m:oMath>
                </a14:m>
                <a:r>
                  <a:rPr lang="en-US" sz="12800" dirty="0"/>
                  <a:t>   = -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800" dirty="0"/>
                  <a:t>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600" b="1" dirty="0">
                  <a:solidFill>
                    <a:srgbClr val="7030A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E4EB2-F9CB-4AF9-A4DC-A47A151A8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458"/>
                <a:ext cx="10515600" cy="4696505"/>
              </a:xfrm>
              <a:blipFill>
                <a:blip r:embed="rId2"/>
                <a:stretch>
                  <a:fillRect l="-1043" t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43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183-4FC2-4CDE-BD1E-10CD2259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100"/>
          </a:xfrm>
        </p:spPr>
        <p:txBody>
          <a:bodyPr/>
          <a:lstStyle/>
          <a:p>
            <a:r>
              <a:rPr lang="en-US" dirty="0"/>
              <a:t>   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DB3F-BE08-4A4A-AADD-13061A95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226"/>
            <a:ext cx="10515600" cy="50777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What is distillation?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MCMC and why we wish to distill it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BNN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Generative Models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GAN –From foundation to Wasserstein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ADP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845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10D-88F5-4A85-9417-13D8CD2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Hamiltonian Monte Carlo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7AA31-2B3E-41E0-BA3F-74F57AD8A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Hamiltonians satisfy the following properties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They are Volume preserved (Liouville’s Theorem)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invariant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reversible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Hamiltonians offer a deterministic vector field (with trajectories….)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3300" b="1" dirty="0">
                    <a:solidFill>
                      <a:srgbClr val="FF0000"/>
                    </a:solidFill>
                  </a:rPr>
                  <a:t>We can therefore use it for sampling needs, if we take distribution that depends solely in the Hamiltonian!!</a:t>
                </a:r>
              </a:p>
              <a:p>
                <a:pPr marL="0" indent="0">
                  <a:buNone/>
                </a:pPr>
                <a:r>
                  <a:rPr lang="en-US" sz="33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3300" dirty="0"/>
                  <a:t>                                   </a:t>
                </a:r>
                <a:r>
                  <a:rPr lang="en-US" sz="3300" dirty="0">
                    <a:solidFill>
                      <a:srgbClr val="FF0000"/>
                    </a:solidFill>
                  </a:rPr>
                  <a:t>P(</a:t>
                </a:r>
                <a:r>
                  <a:rPr lang="en-US" sz="3300" dirty="0" err="1">
                    <a:solidFill>
                      <a:srgbClr val="FF0000"/>
                    </a:solidFill>
                  </a:rPr>
                  <a:t>x,y</a:t>
                </a:r>
                <a:r>
                  <a:rPr lang="en-US" sz="3300" dirty="0">
                    <a:solidFill>
                      <a:srgbClr val="FF0000"/>
                    </a:solidFill>
                  </a:rPr>
                  <a:t>)   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5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  </a:t>
                </a:r>
                <a:endParaRPr lang="he-IL" sz="3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7AA31-2B3E-41E0-BA3F-74F57AD8A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4536-4E7B-4417-B1F2-167A1D9E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dirty="0"/>
              <a:t>                            Hybrid - MC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1F3A2-A39E-4156-A868-44B3BE4E2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1"/>
                <a:ext cx="10515600" cy="4783592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11200" dirty="0"/>
                  <a:t>We have the “state space” </a:t>
                </a:r>
                <a:r>
                  <a:rPr lang="en-US" sz="11200" b="1" dirty="0">
                    <a:solidFill>
                      <a:srgbClr val="7030A0"/>
                    </a:solidFill>
                  </a:rPr>
                  <a:t>x</a:t>
                </a:r>
              </a:p>
              <a:p>
                <a:r>
                  <a:rPr lang="en-US" sz="11200" dirty="0"/>
                  <a:t>We can add “momentum” and use Hamiltonian mechanism</a:t>
                </a:r>
              </a:p>
              <a:p>
                <a:pPr marL="0" indent="0">
                  <a:buNone/>
                </a:pPr>
                <a:r>
                  <a:rPr lang="en-US" sz="11200" dirty="0"/>
                  <a:t> </a:t>
                </a:r>
                <a:r>
                  <a:rPr lang="en-US" sz="11200" u="sng" dirty="0">
                    <a:solidFill>
                      <a:srgbClr val="FF0000"/>
                    </a:solidFill>
                  </a:rPr>
                  <a:t>Leap Frog Algorithm</a:t>
                </a:r>
              </a:p>
              <a:p>
                <a:pPr marL="0" indent="0">
                  <a:buNone/>
                </a:pPr>
                <a:r>
                  <a:rPr lang="en-US" sz="11200" dirty="0"/>
                  <a:t> We set a time interval </a:t>
                </a:r>
                <a:r>
                  <a:rPr lang="el-GR" sz="11200" dirty="0">
                    <a:solidFill>
                      <a:srgbClr val="FF0000"/>
                    </a:solidFill>
                  </a:rPr>
                  <a:t>δ</a:t>
                </a:r>
                <a:r>
                  <a:rPr lang="en-US" sz="11200" dirty="0"/>
                  <a:t>, For each step </a:t>
                </a:r>
                <a:r>
                  <a:rPr lang="en-US" sz="11200" dirty="0" err="1"/>
                  <a:t>i</a:t>
                </a:r>
                <a:r>
                  <a:rPr lang="en-US" sz="11200" dirty="0"/>
                  <a:t> 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srgbClr val="0070C0"/>
                    </a:solidFill>
                  </a:rPr>
                  <a:t>(t+0.5</a:t>
                </a:r>
                <a:r>
                  <a:rPr lang="el-GR" sz="11200" dirty="0">
                    <a:solidFill>
                      <a:srgbClr val="0070C0"/>
                    </a:solidFill>
                  </a:rPr>
                  <a:t> δ</a:t>
                </a:r>
                <a:r>
                  <a:rPr lang="en-US" sz="11200" dirty="0">
                    <a:solidFill>
                      <a:srgbClr val="0070C0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srgbClr val="0070C0"/>
                    </a:solidFill>
                  </a:rPr>
                  <a:t>(t) –</a:t>
                </a:r>
                <a:r>
                  <a:rPr lang="el-GR" sz="1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1200" dirty="0">
                    <a:solidFill>
                      <a:srgbClr val="0070C0"/>
                    </a:solidFill>
                  </a:rPr>
                  <a:t>(</a:t>
                </a:r>
                <a:r>
                  <a:rPr lang="el-GR" sz="11200" dirty="0">
                    <a:solidFill>
                      <a:srgbClr val="0070C0"/>
                    </a:solidFill>
                  </a:rPr>
                  <a:t>δ</a:t>
                </a:r>
                <a:r>
                  <a:rPr lang="en-US" sz="11200" dirty="0">
                    <a:solidFill>
                      <a:srgbClr val="0070C0"/>
                    </a:solidFill>
                  </a:rPr>
                  <a:t>/2)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1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1200" dirty="0">
                  <a:solidFill>
                    <a:srgbClr val="0070C0"/>
                  </a:solidFill>
                </a:endParaRPr>
              </a:p>
              <a:p>
                <a:pPr marL="514350" indent="-514350">
                  <a:buAutoNum type="arabicPlain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srgbClr val="0070C0"/>
                    </a:solidFill>
                  </a:rPr>
                  <a:t>(t+</a:t>
                </a:r>
                <a:r>
                  <a:rPr lang="el-GR" sz="11200" dirty="0">
                    <a:solidFill>
                      <a:srgbClr val="0070C0"/>
                    </a:solidFill>
                  </a:rPr>
                  <a:t> δ</a:t>
                </a:r>
                <a:r>
                  <a:rPr lang="en-US" sz="11200" dirty="0">
                    <a:solidFill>
                      <a:srgbClr val="0070C0"/>
                    </a:solidFill>
                  </a:rPr>
                  <a:t> 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srgbClr val="0070C0"/>
                    </a:solidFill>
                  </a:rPr>
                  <a:t>(t) + </a:t>
                </a:r>
                <a:r>
                  <a:rPr lang="el-GR" sz="11200" dirty="0">
                    <a:solidFill>
                      <a:srgbClr val="0070C0"/>
                    </a:solidFill>
                  </a:rPr>
                  <a:t>δ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𝑑𝐾</m:t>
                        </m:r>
                      </m:num>
                      <m:den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l-GR" sz="11200" dirty="0">
                            <a:solidFill>
                              <a:srgbClr val="0070C0"/>
                            </a:solidFill>
                          </a:rPr>
                          <m:t>δ</m:t>
                        </m:r>
                        <m:r>
                          <a:rPr lang="en-US" sz="11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1200" dirty="0">
                  <a:solidFill>
                    <a:srgbClr val="0070C0"/>
                  </a:solidFill>
                </a:endParaRPr>
              </a:p>
              <a:p>
                <a:pPr marL="514350" indent="-514350">
                  <a:buAutoNum type="arabicPlain" startAt="2"/>
                </a:pPr>
                <a:endParaRPr lang="en-US" sz="11200" dirty="0">
                  <a:solidFill>
                    <a:srgbClr val="0070C0"/>
                  </a:solidFill>
                </a:endParaRPr>
              </a:p>
              <a:p>
                <a:pPr marL="514350" indent="-514350">
                  <a:buAutoNum type="arabicPlain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srgbClr val="0070C0"/>
                    </a:solidFill>
                  </a:rPr>
                  <a:t>(t+</a:t>
                </a:r>
                <a:r>
                  <a:rPr lang="el-GR" sz="11200" dirty="0">
                    <a:solidFill>
                      <a:srgbClr val="0070C0"/>
                    </a:solidFill>
                  </a:rPr>
                  <a:t> δ</a:t>
                </a:r>
                <a:r>
                  <a:rPr lang="en-US" sz="11200" dirty="0">
                    <a:solidFill>
                      <a:srgbClr val="0070C0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srgbClr val="0070C0"/>
                    </a:solidFill>
                  </a:rPr>
                  <a:t>(t+0.5</a:t>
                </a:r>
                <a:r>
                  <a:rPr lang="el-GR" sz="11200" dirty="0">
                    <a:solidFill>
                      <a:srgbClr val="0070C0"/>
                    </a:solidFill>
                  </a:rPr>
                  <a:t> δ</a:t>
                </a:r>
                <a:r>
                  <a:rPr lang="en-US" sz="11200" dirty="0">
                    <a:solidFill>
                      <a:srgbClr val="0070C0"/>
                    </a:solidFill>
                  </a:rPr>
                  <a:t>) -</a:t>
                </a:r>
                <a:r>
                  <a:rPr lang="el-GR" sz="1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1200" dirty="0">
                    <a:solidFill>
                      <a:srgbClr val="0070C0"/>
                    </a:solidFill>
                  </a:rPr>
                  <a:t>(</a:t>
                </a:r>
                <a:r>
                  <a:rPr lang="el-GR" sz="11200" dirty="0">
                    <a:solidFill>
                      <a:srgbClr val="0070C0"/>
                    </a:solidFill>
                  </a:rPr>
                  <a:t>δ</a:t>
                </a:r>
                <a:r>
                  <a:rPr lang="en-US" sz="11200" dirty="0">
                    <a:solidFill>
                      <a:srgbClr val="0070C0"/>
                    </a:solidFill>
                  </a:rPr>
                  <a:t>/2)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11200" dirty="0">
                            <a:solidFill>
                              <a:srgbClr val="0070C0"/>
                            </a:solidFill>
                          </a:rPr>
                          <m:t>δ</m:t>
                        </m:r>
                        <m:r>
                          <a:rPr lang="en-US" sz="11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1200" dirty="0">
                  <a:solidFill>
                    <a:srgbClr val="0070C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112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1F3A2-A39E-4156-A868-44B3BE4E2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1"/>
                <a:ext cx="10515600" cy="4783592"/>
              </a:xfrm>
              <a:blipFill>
                <a:blip r:embed="rId2"/>
                <a:stretch>
                  <a:fillRect l="-1043" t="-3571" b="-15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79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77CE-D3F3-4FCB-818F-CC676B34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                           HMC  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DD0F-D6E7-4988-BA55-68B2FB965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6192"/>
                <a:ext cx="10515600" cy="53273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Algorithm (</a:t>
                </a:r>
                <a:r>
                  <a:rPr lang="en-US" u="sng" dirty="0">
                    <a:solidFill>
                      <a:srgbClr val="0070C0"/>
                    </a:solidFill>
                  </a:rPr>
                  <a:t>Neal 1995, 2012, Duane 1987</a:t>
                </a:r>
                <a:r>
                  <a:rPr lang="en-US" u="sng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3600" dirty="0"/>
                  <a:t>from our prior </a:t>
                </a:r>
              </a:p>
              <a:p>
                <a:pPr marL="0" indent="0">
                  <a:buNone/>
                </a:pPr>
                <a:r>
                  <a:rPr lang="en-US" sz="3600" dirty="0"/>
                  <a:t>    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600" dirty="0"/>
                  <a:t>from standard normal dist.</a:t>
                </a:r>
              </a:p>
              <a:p>
                <a:pPr marL="0" indent="0">
                  <a:buNone/>
                </a:pPr>
                <a:r>
                  <a:rPr lang="en-US" sz="3600" dirty="0"/>
                  <a:t>2. Perform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L</a:t>
                </a:r>
                <a:r>
                  <a:rPr lang="en-US" sz="3600" dirty="0"/>
                  <a:t> steps of leapfrog 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endParaRPr lang="en-US" sz="3600" dirty="0"/>
              </a:p>
              <a:p>
                <a:pPr marL="742950" indent="-742950">
                  <a:buAutoNum type="arabicPlain" startAt="3"/>
                </a:pPr>
                <a:r>
                  <a:rPr lang="en-US" sz="3600" dirty="0"/>
                  <a:t>Pick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3600" dirty="0"/>
                  <a:t>  upon M.H step</a:t>
                </a: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min [ 1,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exp</a:t>
                </a:r>
                <a:r>
                  <a:rPr lang="en-US" sz="3600" dirty="0">
                    <a:solidFill>
                      <a:srgbClr val="FF0000"/>
                    </a:solidFill>
                  </a:rPr>
                  <a:t>(−U(q ∗ ) + U(q) − K(p ∗ ) + K(p))]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DD0F-D6E7-4988-BA55-68B2FB965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6192"/>
                <a:ext cx="10515600" cy="5327373"/>
              </a:xfrm>
              <a:blipFill>
                <a:blip r:embed="rId2"/>
                <a:stretch>
                  <a:fillRect l="-1797" t="-18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6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CB030-CD3E-4EBD-AE3B-114B80D39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986" y="375134"/>
            <a:ext cx="8513379" cy="63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58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0D71-8192-4D61-A22F-CBA8A0A2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–Pros &amp; Cons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199E-0570-4F48-8A7D-E8EA419E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Pros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It takes points from a wider domains  therefore we can describe the </a:t>
            </a:r>
            <a:r>
              <a:rPr lang="en-US" dirty="0">
                <a:solidFill>
                  <a:srgbClr val="FF0000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distribution better and converges faster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It may take points with lower density</a:t>
            </a:r>
          </a:p>
          <a:p>
            <a:r>
              <a:rPr lang="en-US" dirty="0">
                <a:solidFill>
                  <a:srgbClr val="0070C0"/>
                </a:solidFill>
              </a:rPr>
              <a:t>Faster than MCMC</a:t>
            </a:r>
          </a:p>
          <a:p>
            <a:r>
              <a:rPr lang="en-US" dirty="0">
                <a:solidFill>
                  <a:srgbClr val="0070C0"/>
                </a:solidFill>
              </a:rPr>
              <a:t>Ergodicity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C000"/>
                </a:solidFill>
              </a:rPr>
              <a:t>Cons</a:t>
            </a:r>
          </a:p>
          <a:p>
            <a:r>
              <a:rPr lang="en-US" dirty="0">
                <a:solidFill>
                  <a:srgbClr val="FFC000"/>
                </a:solidFill>
              </a:rPr>
              <a:t>It may suffer from low energy barrier </a:t>
            </a:r>
          </a:p>
          <a:p>
            <a:r>
              <a:rPr lang="en-US" dirty="0">
                <a:solidFill>
                  <a:srgbClr val="FFC000"/>
                </a:solidFill>
              </a:rPr>
              <a:t>No minibatch </a:t>
            </a:r>
          </a:p>
          <a:p>
            <a:r>
              <a:rPr lang="en-US" b="1" dirty="0">
                <a:solidFill>
                  <a:srgbClr val="FFC000"/>
                </a:solidFill>
              </a:rPr>
              <a:t>It has to  calculate gradients for the entire data!!! Bad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478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9E0E-A60A-4136-82D1-141BB170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then?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37EF-6B6D-41BF-A94C-9D498172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allows sub-sampling</a:t>
            </a:r>
          </a:p>
          <a:p>
            <a:endParaRPr lang="en-US" dirty="0"/>
          </a:p>
          <a:p>
            <a:r>
              <a:rPr lang="en-US" dirty="0"/>
              <a:t>Fewer Gradients </a:t>
            </a:r>
          </a:p>
          <a:p>
            <a:endParaRPr lang="en-US" dirty="0"/>
          </a:p>
          <a:p>
            <a:r>
              <a:rPr lang="en-US" dirty="0"/>
              <a:t> Keen knowledge about extremums and escape rooms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181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EAF4-70E0-4B61-A5C6-7DD58734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SGLD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CFB0-15DB-4061-BF5C-E04B8A3C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A combination of two tools:</a:t>
            </a:r>
          </a:p>
          <a:p>
            <a:pPr lvl="1"/>
            <a:r>
              <a:rPr lang="en-US" sz="3600" dirty="0"/>
              <a:t>Stochastic approximation (Robbins &amp; Monro)</a:t>
            </a:r>
          </a:p>
          <a:p>
            <a:pPr lvl="1"/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dirty="0"/>
              <a:t>Langevin Equation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967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08E8-C8B8-4B7B-9888-6F30D510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Robbins &amp; Monro (Stoch. Optimization 1951)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688F9-3C74-4F8D-A9A2-D0408D92B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0000"/>
                    </a:solidFill>
                  </a:rPr>
                  <a:t>F </a:t>
                </a:r>
                <a:r>
                  <a:rPr lang="en-US" dirty="0"/>
                  <a:t>a function and </a:t>
                </a:r>
                <a:r>
                  <a:rPr lang="el-GR" dirty="0">
                    <a:solidFill>
                      <a:srgbClr val="7030A0"/>
                    </a:solidFill>
                  </a:rPr>
                  <a:t>θ</a:t>
                </a:r>
                <a:r>
                  <a:rPr lang="en-US" dirty="0">
                    <a:solidFill>
                      <a:srgbClr val="7030A0"/>
                    </a:solidFill>
                  </a:rPr>
                  <a:t>  </a:t>
                </a:r>
                <a:r>
                  <a:rPr lang="en-US" dirty="0"/>
                  <a:t>a number  </a:t>
                </a:r>
              </a:p>
              <a:p>
                <a:r>
                  <a:rPr lang="en-US" dirty="0"/>
                  <a:t>There exists a unique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 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) = </a:t>
                </a:r>
                <a:r>
                  <a:rPr lang="el-GR" dirty="0">
                    <a:solidFill>
                      <a:srgbClr val="7030A0"/>
                    </a:solidFill>
                  </a:rPr>
                  <a:t>θ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Let’s assume that </a:t>
                </a:r>
                <a:r>
                  <a:rPr lang="en-US" dirty="0">
                    <a:solidFill>
                      <a:srgbClr val="FF0000"/>
                    </a:solidFill>
                  </a:rPr>
                  <a:t>F </a:t>
                </a:r>
                <a:r>
                  <a:rPr lang="en-US" dirty="0"/>
                  <a:t>is unknown but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x we can measure</a:t>
                </a:r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:r>
                  <a:rPr lang="en-US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/>
                  <a:t>(x)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 =0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688F9-3C74-4F8D-A9A2-D0408D92B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0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5D893-196B-40AE-8A05-B8DF1253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E"/>
                </a:solidFill>
              </a:rPr>
              <a:t>Robbins &amp; Monro (cont)</a:t>
            </a:r>
            <a:endParaRPr lang="he-IL" sz="3600">
              <a:solidFill>
                <a:srgbClr val="FFFFF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A2799-CE51-4C9E-BC4B-D5CA03B44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7425" y="797594"/>
                <a:ext cx="6602895" cy="239336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following algorithm converges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he-IL" sz="1800" dirty="0"/>
              </a:p>
              <a:p>
                <a:endParaRPr lang="he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A2799-CE51-4C9E-BC4B-D5CA03B44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7425" y="797594"/>
                <a:ext cx="6602895" cy="2393369"/>
              </a:xfrm>
              <a:blipFill>
                <a:blip r:embed="rId2"/>
                <a:stretch>
                  <a:fillRect l="-1939" t="-89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6AFC0-D504-4A92-90C7-220DC4F3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75" y="3988557"/>
            <a:ext cx="5956764" cy="170580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308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21A0-561F-4992-9A03-AA1379BC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Robbins &amp; Monro in our Scenario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C3F7-1DA4-4F19-BA94-6CB30A84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mini-batches rather entire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posterior we get the form: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7BE3-82AC-41D0-8139-C394E437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3682517"/>
            <a:ext cx="8785861" cy="18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9FFF-46CF-4A91-8517-CF2FF7C8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   Knowledge Distillation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3D0C-7FD3-4162-9475-B33D1551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18"/>
            <a:ext cx="10515600" cy="5190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>
                <a:solidFill>
                  <a:srgbClr val="7030A0"/>
                </a:solidFill>
              </a:rPr>
              <a:t>What is it?</a:t>
            </a:r>
            <a:endParaRPr lang="en-US" sz="3600" u="sng" dirty="0"/>
          </a:p>
          <a:p>
            <a:pPr marL="0" indent="0">
              <a:buNone/>
            </a:pPr>
            <a:r>
              <a:rPr lang="en-US" sz="3600" dirty="0"/>
              <a:t>Distillation- Given a complex model , we wish to train a significantly simpler model to have its “knowledge”</a:t>
            </a:r>
          </a:p>
          <a:p>
            <a:pPr marL="0" indent="0">
              <a:buNone/>
            </a:pPr>
            <a:r>
              <a:rPr lang="en-US" sz="3600" u="sng" dirty="0">
                <a:solidFill>
                  <a:srgbClr val="7030A0"/>
                </a:solidFill>
              </a:rPr>
              <a:t>A common use case</a:t>
            </a:r>
          </a:p>
          <a:p>
            <a:pPr marL="0" indent="0">
              <a:buNone/>
            </a:pPr>
            <a:r>
              <a:rPr lang="en-US" sz="3600" dirty="0"/>
              <a:t>Assume that we wish to use </a:t>
            </a:r>
            <a:r>
              <a:rPr lang="en-US" sz="3600" dirty="0" err="1"/>
              <a:t>GoogleNet</a:t>
            </a:r>
            <a:r>
              <a:rPr lang="en-US" sz="3600" dirty="0"/>
              <a:t> in our own mobile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Distillation differs from transfer learning since we reduce the complexity and not copy the model’s weights</a:t>
            </a:r>
            <a:endParaRPr lang="he-IL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4092-231C-4658-BCE7-4F55738D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Langevin Equation</a:t>
            </a:r>
            <a:endParaRPr lang="he-I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563EF-647D-49D6-B37F-DF5F1DAA6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Langevin Equation describes the motion of pollen grain in water: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/>
                  <a:t>        </a:t>
                </a:r>
                <a:r>
                  <a:rPr lang="en-US" sz="3600" dirty="0">
                    <a:solidFill>
                      <a:srgbClr val="7030A0"/>
                    </a:solidFill>
                  </a:rPr>
                  <a:t>F -</a:t>
                </a:r>
                <a:r>
                  <a:rPr lang="el-GR" sz="3600" dirty="0">
                    <a:solidFill>
                      <a:srgbClr val="7030A0"/>
                    </a:solidFill>
                  </a:rPr>
                  <a:t>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=0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0" i="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The Brownian Force represents the collisions with the water molecules 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       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563EF-647D-49D6-B37F-DF5F1DAA6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r="-12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9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4092-231C-4658-BCE7-4F55738D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Langevin Equation</a:t>
            </a:r>
            <a:endParaRPr lang="he-I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563EF-647D-49D6-B37F-DF5F1DAA6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notations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F=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(X) =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̇"/>
                        <m:ctrlPr>
                          <a:rPr lang="en-US" sz="3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func>
                      <m:funcPr>
                        <m:ctrlPr>
                          <a:rPr lang="en-US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/>
                  <a:t>The equilibrium of this equation is the posterior dist.</a:t>
                </a: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       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563EF-647D-49D6-B37F-DF5F1DAA6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797" t="-28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358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E6EC-8B76-43A8-B495-CF1F1E9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Langevin Eq.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06914-18D6-4EE1-AA86-5DFF8D40E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discretize the eq.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+</a:t>
                </a:r>
                <a:r>
                  <a:rPr lang="el-GR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rad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600" dirty="0"/>
                  <a:t> ~</a:t>
                </a:r>
                <a:r>
                  <a:rPr lang="en-US" sz="3600" dirty="0">
                    <a:solidFill>
                      <a:srgbClr val="FF0000"/>
                    </a:solidFill>
                  </a:rPr>
                  <a:t>N(0,1)</a:t>
                </a:r>
                <a:r>
                  <a:rPr lang="en-US" sz="3600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We can replace the posterior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by comb of prior and likelihood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+</a:t>
                </a:r>
                <a:r>
                  <a:rPr lang="el-GR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</a:rPr>
                      <m:t> </m:t>
                    </m:r>
                    <m:func>
                      <m:funcPr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rad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Looks familiar, no?</a:t>
                </a:r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06914-18D6-4EE1-AA86-5DFF8D40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50EA-FAC5-4BED-AFE5-02C668C0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1756-0181-47C8-BD79-BFA4B914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We have a tool that knows to find posterior </a:t>
            </a:r>
          </a:p>
          <a:p>
            <a:pPr marL="0" indent="0">
              <a:buNone/>
            </a:pP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</a:rPr>
              <a:t>We have a tool that knows to preserve posterior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Let’s date both sisters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E2B3-DE98-4956-8CB4-9705B397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1882588"/>
            <a:ext cx="11080376" cy="4335331"/>
          </a:xfrm>
        </p:spPr>
        <p:txBody>
          <a:bodyPr anchor="t">
            <a:normAutofit/>
          </a:bodyPr>
          <a:lstStyle/>
          <a:p>
            <a:r>
              <a:rPr lang="en-US" dirty="0"/>
              <a:t>We add Robbins and Monro a stochastic noise </a:t>
            </a:r>
          </a:p>
          <a:p>
            <a:endParaRPr lang="en-US" dirty="0"/>
          </a:p>
          <a:p>
            <a:r>
              <a:rPr lang="en-US" dirty="0"/>
              <a:t>At the beginning R &amp; M will take us to the domain of the Posterior.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will approach there the learning rate decays (following Robbins and Monro)  and we will surround the posterior rather collapse there.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02009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41AEB6-F725-4497-9C99-A3A3A3BE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9" y="1272989"/>
            <a:ext cx="1073906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1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A05-0FBF-4F87-A06C-02EC1A27E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Wasserstein Gan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333F-621F-46EF-9082-0C668600E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012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84C2-DA7F-416E-A189-AAC85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What is Generative Models?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dirty="0">
                <a:solidFill>
                  <a:srgbClr val="002060"/>
                </a:solidFill>
              </a:rPr>
              <a:t>What it is not</a:t>
            </a:r>
            <a:r>
              <a:rPr lang="en-US" dirty="0"/>
              <a:t>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85E2-C781-4464-9A28-0A40B4E0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Discriminative models</a:t>
            </a:r>
            <a:r>
              <a:rPr lang="en-US" dirty="0"/>
              <a:t> </a:t>
            </a:r>
          </a:p>
          <a:p>
            <a:pPr lvl="1"/>
            <a:r>
              <a:rPr lang="en-US" sz="3200" dirty="0"/>
              <a:t>We study the conditional distribution </a:t>
            </a:r>
            <a:r>
              <a:rPr lang="en-US" sz="3200" dirty="0">
                <a:solidFill>
                  <a:srgbClr val="FF0000"/>
                </a:solidFill>
              </a:rPr>
              <a:t>P(Y=</a:t>
            </a:r>
            <a:r>
              <a:rPr lang="en-US" sz="3200" dirty="0" err="1">
                <a:solidFill>
                  <a:srgbClr val="FF0000"/>
                </a:solidFill>
              </a:rPr>
              <a:t>c|X</a:t>
            </a:r>
            <a:r>
              <a:rPr lang="en-US" sz="3200" dirty="0">
                <a:solidFill>
                  <a:srgbClr val="FF0000"/>
                </a:solidFill>
              </a:rPr>
              <a:t>=x)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</a:t>
            </a:r>
            <a:r>
              <a:rPr lang="en-US" sz="3200" dirty="0">
                <a:solidFill>
                  <a:srgbClr val="7030A0"/>
                </a:solidFill>
              </a:rPr>
              <a:t>c-class, x-features vector</a:t>
            </a:r>
          </a:p>
          <a:p>
            <a:pPr lvl="1"/>
            <a:r>
              <a:rPr lang="en-US" sz="3200" dirty="0"/>
              <a:t>These models are trained for prediction tasks </a:t>
            </a:r>
          </a:p>
          <a:p>
            <a:pPr lvl="1"/>
            <a:r>
              <a:rPr lang="en-US" sz="3200" dirty="0"/>
              <a:t>Most of the DL renaissance occurred in this framework</a:t>
            </a: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3334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398-B16D-4355-9CB1-5E15592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 in Supervised Framework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9AA1-E9A0-4523-9785-2142FA06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rgbClr val="002060"/>
                </a:solidFill>
              </a:rPr>
              <a:t>Generative models  Supervised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We construct the joint dis </a:t>
            </a:r>
            <a:r>
              <a:rPr lang="en-US" sz="3200" dirty="0">
                <a:solidFill>
                  <a:srgbClr val="FF0000"/>
                </a:solidFill>
              </a:rPr>
              <a:t>P(X,Y)   </a:t>
            </a:r>
            <a:r>
              <a:rPr lang="en-US" sz="3200" dirty="0"/>
              <a:t>using</a:t>
            </a: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/>
              <a:t>parameter estimations of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P(Y) </a:t>
            </a:r>
            <a:r>
              <a:rPr lang="en-US" sz="3200" dirty="0"/>
              <a:t>,and </a:t>
            </a:r>
            <a:r>
              <a:rPr lang="en-US" sz="3200" dirty="0">
                <a:solidFill>
                  <a:srgbClr val="FF0000"/>
                </a:solidFill>
              </a:rPr>
              <a:t>P(X|Y)</a:t>
            </a:r>
          </a:p>
          <a:p>
            <a:pPr marL="457200" lvl="1" indent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common tool is Naïve Bayes</a:t>
            </a:r>
            <a:endParaRPr lang="en-US" sz="3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55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BE35-8988-49F5-9367-638E274E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Generative Models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C2B0-FAA0-46F6-8A46-12F1A880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Unsupervised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don’t have target that guides us how to classify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 train a generating deterministic function 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3600" dirty="0">
                <a:solidFill>
                  <a:srgbClr val="FF0000"/>
                </a:solidFill>
              </a:rPr>
              <a:t> x= f(z,</a:t>
            </a:r>
            <a:r>
              <a:rPr lang="el-GR" sz="3600" dirty="0">
                <a:solidFill>
                  <a:srgbClr val="FF0000"/>
                </a:solidFill>
              </a:rPr>
              <a:t>θ</a:t>
            </a:r>
            <a:r>
              <a:rPr lang="en-US" sz="3600" dirty="0">
                <a:solidFill>
                  <a:srgbClr val="FF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f –</a:t>
            </a:r>
            <a:r>
              <a:rPr lang="en-US" sz="3200" dirty="0"/>
              <a:t>deterministic,</a:t>
            </a:r>
            <a:r>
              <a:rPr lang="en-US" sz="3200" dirty="0">
                <a:solidFill>
                  <a:srgbClr val="FF0000"/>
                </a:solidFill>
              </a:rPr>
              <a:t> z –</a:t>
            </a:r>
            <a:r>
              <a:rPr lang="en-US" sz="3200" dirty="0"/>
              <a:t>hidden variable </a:t>
            </a:r>
            <a:r>
              <a:rPr lang="el-GR" sz="3200" dirty="0">
                <a:solidFill>
                  <a:srgbClr val="FF0000"/>
                </a:solidFill>
              </a:rPr>
              <a:t>θ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-parameters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We use MLE or ELBO as loss function.</a:t>
            </a:r>
            <a:endParaRPr lang="he-IL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E282-9060-420B-B357-78753F3E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 –Terminology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5BDA-C5D5-4A5D-AF41-2A34E131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Teacher  model\cumbersome model </a:t>
            </a:r>
            <a:r>
              <a:rPr lang="en-US" dirty="0"/>
              <a:t>– The big model that knows”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Student\distilled model</a:t>
            </a:r>
            <a:r>
              <a:rPr lang="en-US" dirty="0"/>
              <a:t> – The small model that is trained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6724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DBA1-05B2-4493-9B81-ED1E9E16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/>
          <a:lstStyle/>
          <a:p>
            <a:r>
              <a:rPr lang="en-US" dirty="0"/>
              <a:t>        What are Adversarial samples?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598C-AD70-44B0-AB76-51C429F6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48681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70C0"/>
                </a:solidFill>
              </a:rPr>
              <a:t>Adversarial are simply perturbed inputs that may cause NN to misclassify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They are often generated intentionally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They are located outside the data manifold (kind of noise)</a:t>
            </a:r>
          </a:p>
          <a:p>
            <a:pPr marL="0" indent="0">
              <a:buNone/>
            </a:pPr>
            <a:endParaRPr lang="en-US" sz="4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600" u="sng" dirty="0">
                <a:solidFill>
                  <a:srgbClr val="FF0000"/>
                </a:solidFill>
              </a:rPr>
              <a:t>Goodfellow -Explaining &amp; Harnessing Adv. Ex.</a:t>
            </a:r>
          </a:p>
          <a:p>
            <a:pPr marL="457200" lvl="1" indent="0">
              <a:buNone/>
            </a:pPr>
            <a:r>
              <a:rPr lang="en-US" sz="4600" dirty="0"/>
              <a:t> He aimed to train DNN  by introducing adversarial examples.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46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600" dirty="0">
                <a:solidFill>
                  <a:srgbClr val="0070C0"/>
                </a:solidFill>
              </a:rPr>
              <a:t>GAN  was born</a:t>
            </a:r>
            <a:r>
              <a:rPr lang="en-US" sz="46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89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F2188E-4606-4C64-9B80-ADB2801A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535625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6598-417A-4108-B645-D6BC3EDE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Goodfellow’s Network -GAN </a:t>
            </a:r>
            <a:br>
              <a:rPr lang="en-US" dirty="0"/>
            </a:br>
            <a:endParaRPr lang="he-IL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A2F6-A708-4C14-B7C9-04A9F896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4400" u="sng" dirty="0"/>
              <a:t>Discriminator </a:t>
            </a:r>
          </a:p>
          <a:p>
            <a:pPr marL="0" indent="0">
              <a:buNone/>
            </a:pPr>
            <a:r>
              <a:rPr lang="en-US" sz="14400" dirty="0"/>
              <a:t>     A Common neural net (DNN\CNN )</a:t>
            </a:r>
          </a:p>
          <a:p>
            <a:pPr marL="457200" lvl="1" indent="0">
              <a:buNone/>
            </a:pPr>
            <a:r>
              <a:rPr lang="en-US" sz="14400" u="sng" dirty="0">
                <a:solidFill>
                  <a:srgbClr val="FF0000"/>
                </a:solidFill>
              </a:rPr>
              <a:t>Input:</a:t>
            </a:r>
            <a:r>
              <a:rPr lang="en-US" sz="14400" dirty="0"/>
              <a:t> Real and randomized data  </a:t>
            </a:r>
          </a:p>
          <a:p>
            <a:pPr marL="457200" lvl="1" indent="0">
              <a:buNone/>
            </a:pPr>
            <a:endParaRPr lang="en-US" sz="14400" dirty="0"/>
          </a:p>
          <a:p>
            <a:pPr marL="457200" lvl="1" indent="0">
              <a:buNone/>
            </a:pPr>
            <a:r>
              <a:rPr lang="en-US" sz="14400" u="sng" dirty="0">
                <a:solidFill>
                  <a:srgbClr val="FF0000"/>
                </a:solidFill>
              </a:rPr>
              <a:t>Output:</a:t>
            </a:r>
            <a:r>
              <a:rPr lang="en-US" sz="14400" dirty="0"/>
              <a:t> The probability that the data is real data and not “fake”</a:t>
            </a:r>
          </a:p>
          <a:p>
            <a:pPr marL="457200" lvl="1" indent="0">
              <a:buNone/>
            </a:pPr>
            <a:endParaRPr lang="en-US" sz="14400" dirty="0"/>
          </a:p>
          <a:p>
            <a:pPr marL="457200" lvl="1" indent="0">
              <a:buNone/>
            </a:pPr>
            <a:r>
              <a:rPr lang="en-US" sz="14400" u="sng" dirty="0">
                <a:solidFill>
                  <a:srgbClr val="FF0000"/>
                </a:solidFill>
              </a:rPr>
              <a:t>Labels:</a:t>
            </a:r>
            <a:r>
              <a:rPr lang="en-US" sz="14400" dirty="0"/>
              <a:t> 1-Real  0 Fake  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pPr marL="0" indent="0">
              <a:buNone/>
            </a:pPr>
            <a:r>
              <a:rPr lang="en-US" sz="2000" dirty="0"/>
              <a:t>http://www.github.com/goodfeli/adversarial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0579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9DB2-8186-4AA7-9F47-CAA7970E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Goodfellow’s Network -GAN</a:t>
            </a:r>
            <a:endParaRPr lang="he-IL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ADCCB-694F-455E-B346-674D47C24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Generator</a:t>
                </a:r>
                <a:r>
                  <a:rPr lang="en-US" sz="2400" u="sng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A  Common neural net (DNN </a:t>
                </a:r>
                <a:r>
                  <a:rPr lang="en-US" sz="2800" dirty="0" err="1"/>
                  <a:t>Goodfellow’s</a:t>
                </a:r>
                <a:r>
                  <a:rPr lang="en-US" sz="2800" dirty="0"/>
                  <a:t> work)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u="sng" dirty="0">
                    <a:solidFill>
                      <a:srgbClr val="FF0000"/>
                    </a:solidFill>
                  </a:rPr>
                  <a:t>Input:</a:t>
                </a:r>
                <a:r>
                  <a:rPr lang="en-US" dirty="0"/>
                  <a:t> A generic distribution (Gaussian\Uniform)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</a:t>
                </a:r>
                <a:r>
                  <a:rPr lang="en-US" u="sng" dirty="0">
                    <a:solidFill>
                      <a:srgbClr val="FF0000"/>
                    </a:solidFill>
                  </a:rPr>
                  <a:t>Output:</a:t>
                </a:r>
                <a:r>
                  <a:rPr lang="en-US" dirty="0"/>
                  <a:t>  “Real data like” samples  such as fake images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u="sng" dirty="0"/>
                  <a:t>Loss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n-US" sz="2400" b="1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e>
                              <m:li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he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ADCCB-694F-455E-B346-674D47C24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997-42B1-4690-833C-22A000F3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Jensen Shannon Divergence (JSD)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4C04F-1891-4CF3-AF9A-3DB5F81B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JSD(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= 0.5*KL(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 +0.5*KL(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This metrics works better than KL (it is symmetric ) but still it suffers from vanishing gradient issues and mode collapse of the generator. 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4C04F-1891-4CF3-AF9A-3DB5F81B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6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7FB-D61A-4A9D-93B7-88ED8E67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1A743-13E9-4D2F-85FC-94CCA8897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the real data distribution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 distribution of the generator. </a:t>
                </a:r>
              </a:p>
              <a:p>
                <a:r>
                  <a:rPr lang="en-US" dirty="0"/>
                  <a:t>The generator aims to minimized the distance 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assume that these distributions have densities and use metrics such as KL-divergence and Jensen-Shannon.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1A743-13E9-4D2F-85FC-94CCA8897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15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1BA3-7807-469D-B4A3-E7803B00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6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GAN –Advanced Architectures</a:t>
            </a:r>
            <a:br>
              <a:rPr lang="en-US" dirty="0"/>
            </a:br>
            <a:r>
              <a:rPr lang="en-US" dirty="0"/>
              <a:t>                        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B159-14BF-4059-AF88-260409D9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320"/>
            <a:ext cx="10515600" cy="500964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DCGAN – Both generator and discriminator are CNN: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  using batch normalization, no max pooling layers, in the disc, we replace fully connected layers by average pooling</a:t>
            </a:r>
          </a:p>
          <a:p>
            <a:pPr marL="0" indent="0">
              <a:buNone/>
            </a:pPr>
            <a:r>
              <a:rPr lang="en-US" sz="3600" dirty="0"/>
              <a:t>  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CGAN – Supervised data where the inputs of both the </a:t>
            </a:r>
            <a:r>
              <a:rPr lang="en-US" sz="3600" dirty="0" err="1">
                <a:solidFill>
                  <a:schemeClr val="accent1"/>
                </a:solidFill>
              </a:rPr>
              <a:t>discr</a:t>
            </a:r>
            <a:r>
              <a:rPr lang="en-US" sz="3600" dirty="0">
                <a:solidFill>
                  <a:schemeClr val="accent1"/>
                </a:solidFill>
              </a:rPr>
              <a:t> &amp; the generator contains the target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>
                <a:solidFill>
                  <a:schemeClr val="accent1"/>
                </a:solidFill>
              </a:rPr>
              <a:t>ACGAN –Similar to CGAN but a score is given for the class as well</a:t>
            </a:r>
          </a:p>
          <a:p>
            <a:r>
              <a:rPr lang="en-US" sz="2100" dirty="0">
                <a:solidFill>
                  <a:srgbClr val="7030A0"/>
                </a:solidFill>
              </a:rPr>
              <a:t>Torch examples are here </a:t>
            </a:r>
            <a:r>
              <a:rPr lang="en-US" sz="21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https://github.com/eriklindernoren/PyTorch-GAN/tree/master/implementations</a:t>
            </a:r>
            <a:r>
              <a:rPr lang="en-US" sz="2100" dirty="0">
                <a:solidFill>
                  <a:srgbClr val="7030A0"/>
                </a:solidFill>
              </a:rPr>
              <a:t> </a:t>
            </a:r>
          </a:p>
          <a:p>
            <a:endParaRPr lang="he-IL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85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0FA0-5B3B-4291-9477-8A97EF3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Is GAN perfect?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7033-2870-4932-AB06-2B520D7C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A cool, innovative machine that acts well as a generative tool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But…. it has some failures..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It’s a male after all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9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57B2-5325-464E-86E8-F2FCE36A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problems in GAN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4C41-92DA-432B-8118-222D4BE8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hardly converge , instead they tend to oscillate</a:t>
            </a:r>
          </a:p>
          <a:p>
            <a:endParaRPr lang="en-US" dirty="0"/>
          </a:p>
          <a:p>
            <a:r>
              <a:rPr lang="en-US" dirty="0"/>
              <a:t>Generator collapses which significantly reduces the generated samples variance</a:t>
            </a:r>
          </a:p>
          <a:p>
            <a:endParaRPr lang="en-US" dirty="0"/>
          </a:p>
          <a:p>
            <a:r>
              <a:rPr lang="en-US" dirty="0"/>
              <a:t>As the discriminator improves itself the gradient of the generator vanishes, and learning does not take place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2218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C6CF-0751-46B8-96D7-D81C5186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Divergence issues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2D96-44B5-457E-81A9-48FBE5C6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KL divergence diseases</a:t>
            </a:r>
          </a:p>
          <a:p>
            <a:r>
              <a:rPr lang="en-US" dirty="0"/>
              <a:t>There are domains where real data has high prob and generated data has small prob  “</a:t>
            </a:r>
            <a:r>
              <a:rPr lang="en-US" dirty="0">
                <a:solidFill>
                  <a:srgbClr val="7030A0"/>
                </a:solidFill>
              </a:rPr>
              <a:t>mode dropping</a:t>
            </a:r>
            <a:r>
              <a:rPr lang="en-US" dirty="0"/>
              <a:t>” . The outcome is high value of KL that guides the generator that this area is “wrong”</a:t>
            </a:r>
          </a:p>
          <a:p>
            <a:endParaRPr lang="en-US" dirty="0"/>
          </a:p>
          <a:p>
            <a:r>
              <a:rPr lang="en-US" dirty="0"/>
              <a:t>Vice versa: data has low probability to be real and likely to be generated. The score tends to minimum so no learning.</a:t>
            </a:r>
          </a:p>
          <a:p>
            <a:pPr marL="0" indent="0">
              <a:buNone/>
            </a:pPr>
            <a:r>
              <a:rPr lang="en-US" u="sng" dirty="0"/>
              <a:t> 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4407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48E65-0EF8-4FF8-AA61-DA7CCF88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8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2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CF57-9091-42A4-9293-39CB971A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issues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8BF99-D7A7-41B1-BDD7-C0AF9A7A3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0000"/>
                    </a:solidFill>
                  </a:rPr>
                  <a:t>X </a:t>
                </a:r>
                <a:r>
                  <a:rPr lang="en-US" dirty="0"/>
                  <a:t>the real data with dimension</a:t>
                </a:r>
                <a:r>
                  <a:rPr lang="en-US" dirty="0">
                    <a:solidFill>
                      <a:srgbClr val="FF0000"/>
                    </a:solidFill>
                  </a:rPr>
                  <a:t> n</a:t>
                </a:r>
              </a:p>
              <a:p>
                <a:r>
                  <a:rPr lang="en-US" dirty="0"/>
                  <a:t>In the generator we generate a variable </a:t>
                </a:r>
                <a:r>
                  <a:rPr lang="en-US" dirty="0">
                    <a:solidFill>
                      <a:srgbClr val="FF0000"/>
                    </a:solidFill>
                  </a:rPr>
                  <a:t>Z </a:t>
                </a:r>
                <a:r>
                  <a:rPr lang="en-US" dirty="0">
                    <a:solidFill>
                      <a:schemeClr val="tx1"/>
                    </a:solidFill>
                  </a:rPr>
                  <a:t>and map it through a network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z-Cyrl-AZ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ѳ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Dim(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/>
                  <a:t>)&lt;</a:t>
                </a:r>
                <a:r>
                  <a:rPr lang="en-US" dirty="0">
                    <a:solidFill>
                      <a:srgbClr val="FF0000"/>
                    </a:solidFill>
                  </a:rPr>
                  <a:t> n</a:t>
                </a:r>
                <a:r>
                  <a:rPr lang="en-US" dirty="0"/>
                  <a:t>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z-Cyrl-AZ" i="1">
                            <a:latin typeface="Cambria Math" panose="02040503050406030204" pitchFamily="18" charset="0"/>
                          </a:rPr>
                          <m:t>ѳ</m:t>
                        </m:r>
                      </m:sub>
                    </m:sSub>
                  </m:oMath>
                </a14:m>
                <a:r>
                  <a:rPr lang="en-US" dirty="0"/>
                  <a:t>(Z) is a low dimension manifold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has dimension </a:t>
                </a:r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, but often it is located on a submanifold too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8BF99-D7A7-41B1-BDD7-C0AF9A7A3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43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CB5A-E1B8-4F19-A5F9-76B15ACC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484"/>
          </a:xfrm>
        </p:spPr>
        <p:txBody>
          <a:bodyPr>
            <a:normAutofit fontScale="90000"/>
          </a:bodyPr>
          <a:lstStyle/>
          <a:p>
            <a:r>
              <a:rPr lang="en-US" dirty="0"/>
              <a:t>Nerds Only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D13C9-D5A0-482F-84AE-8F11CBF87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3610"/>
                <a:ext cx="10515600" cy="51733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7030A0"/>
                    </a:solidFill>
                  </a:rPr>
                  <a:t>Absolutely Continues (R.V.): 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 measure </a:t>
                </a: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is absolutely with respect to measure </a:t>
                </a:r>
                <a:r>
                  <a:rPr lang="en-US" dirty="0">
                    <a:solidFill>
                      <a:srgbClr val="FF0000"/>
                    </a:solidFill>
                  </a:rPr>
                  <a:t>q </a:t>
                </a:r>
                <a:r>
                  <a:rPr lang="en-US" dirty="0"/>
                  <a:t>if for every open set </a:t>
                </a:r>
                <a:r>
                  <a:rPr lang="en-US" dirty="0">
                    <a:solidFill>
                      <a:srgbClr val="7030A0"/>
                    </a:solidFill>
                  </a:rPr>
                  <a:t>A    </a:t>
                </a:r>
                <a:r>
                  <a:rPr lang="en-US" dirty="0">
                    <a:solidFill>
                      <a:srgbClr val="FF0000"/>
                    </a:solidFill>
                  </a:rPr>
                  <a:t>q(</a:t>
                </a:r>
                <a:r>
                  <a:rPr lang="en-US" dirty="0">
                    <a:solidFill>
                      <a:srgbClr val="7030A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) =0     =&gt; p(</a:t>
                </a:r>
                <a:r>
                  <a:rPr lang="en-US" dirty="0">
                    <a:solidFill>
                      <a:srgbClr val="7030A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)=0</a:t>
                </a:r>
                <a:r>
                  <a:rPr lang="en-US" dirty="0">
                    <a:solidFill>
                      <a:srgbClr val="7030A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rgbClr val="7030A0"/>
                    </a:solidFill>
                  </a:rPr>
                  <a:t>Radon </a:t>
                </a:r>
                <a:r>
                  <a:rPr lang="en-US" u="sng" dirty="0" err="1">
                    <a:solidFill>
                      <a:srgbClr val="7030A0"/>
                    </a:solidFill>
                  </a:rPr>
                  <a:t>Nikodym</a:t>
                </a:r>
                <a:r>
                  <a:rPr lang="en-US" u="sng" dirty="0">
                    <a:solidFill>
                      <a:srgbClr val="7030A0"/>
                    </a:solidFill>
                  </a:rPr>
                  <a:t> Theorem</a:t>
                </a:r>
              </a:p>
              <a:p>
                <a:pPr marL="0" indent="0">
                  <a:buNone/>
                </a:pPr>
                <a:r>
                  <a:rPr lang="en-US" dirty="0"/>
                  <a:t>If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is absolutely continuous in respect to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/>
                  <a:t>  then </a:t>
                </a:r>
                <a:r>
                  <a:rPr lang="en-US" dirty="0">
                    <a:solidFill>
                      <a:srgbClr val="FF0000"/>
                    </a:solidFill>
                  </a:rPr>
                  <a:t>p </a:t>
                </a:r>
                <a:r>
                  <a:rPr lang="en-US" dirty="0"/>
                  <a:t>has a </a:t>
                </a:r>
                <a:r>
                  <a:rPr lang="en-US" dirty="0">
                    <a:solidFill>
                      <a:srgbClr val="FF0000"/>
                    </a:solidFill>
                  </a:rPr>
                  <a:t>density</a:t>
                </a:r>
                <a:r>
                  <a:rPr lang="en-US" dirty="0"/>
                  <a:t> (</a:t>
                </a:r>
                <a:r>
                  <a:rPr lang="en-US" b="1" u="sng" dirty="0">
                    <a:solidFill>
                      <a:srgbClr val="7030A0"/>
                    </a:solidFill>
                  </a:rPr>
                  <a:t>Radon-</a:t>
                </a:r>
                <a:r>
                  <a:rPr lang="en-US" b="1" u="sng" dirty="0" err="1">
                    <a:solidFill>
                      <a:srgbClr val="7030A0"/>
                    </a:solidFill>
                  </a:rPr>
                  <a:t>Nikodym</a:t>
                </a:r>
                <a:r>
                  <a:rPr lang="en-US" b="1" u="sng" dirty="0">
                    <a:solidFill>
                      <a:srgbClr val="7030A0"/>
                    </a:solidFill>
                  </a:rPr>
                  <a:t> derivative </a:t>
                </a:r>
                <a:r>
                  <a:rPr lang="en-US" dirty="0"/>
                  <a:t>with respect to q)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                   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7030A0"/>
                    </a:solidFill>
                  </a:rPr>
                  <a:t>A</a:t>
                </a:r>
                <a:r>
                  <a:rPr lang="en-US" dirty="0"/>
                  <a:t>)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𝑓𝑑𝑞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D13C9-D5A0-482F-84AE-8F11CBF87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3610"/>
                <a:ext cx="10515600" cy="5173353"/>
              </a:xfrm>
              <a:blipFill>
                <a:blip r:embed="rId2"/>
                <a:stretch>
                  <a:fillRect l="-1217" t="-20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4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0D61-8B9B-484C-8CB8-0FE219B7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C7E5F-ECF6-4734-8492-AC1285317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real data is located on a low dimension manifold  the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located on a 0-measure set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dirty="0"/>
                  <a:t>is a continuous map of a low dimension 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solidFill>
                      <a:srgbClr val="00B050"/>
                    </a:solidFill>
                  </a:rPr>
                  <a:t>We have two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with low dimensions support.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>
                    <a:solidFill>
                      <a:srgbClr val="FF0000"/>
                    </a:solidFill>
                  </a:rPr>
                  <a:t>They are not absolutely continuous; hence the existence of densities is questionable, KL is not defined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C7E5F-ECF6-4734-8492-AC1285317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EDC7-3B39-4524-AD85-FF97DEE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rather Densities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2A42-F69D-4152-AFD3-F8BFD82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u="sng" dirty="0"/>
              <a:t>Wasserstein GAN (</a:t>
            </a:r>
            <a:r>
              <a:rPr lang="en-US" sz="3400" u="sng" dirty="0" err="1"/>
              <a:t>Arjovsky</a:t>
            </a:r>
            <a:r>
              <a:rPr lang="en-US" sz="3400" u="sng" dirty="0"/>
              <a:t>, </a:t>
            </a:r>
            <a:r>
              <a:rPr lang="en-US" sz="3400" u="sng" dirty="0" err="1"/>
              <a:t>Bottou</a:t>
            </a:r>
            <a:r>
              <a:rPr lang="en-US" sz="3400" u="sng" dirty="0"/>
              <a:t>, </a:t>
            </a:r>
            <a:r>
              <a:rPr lang="en-US" sz="3400" u="sng" dirty="0" err="1"/>
              <a:t>Chintala</a:t>
            </a:r>
            <a:r>
              <a:rPr lang="en-US" sz="3400" u="sng" dirty="0"/>
              <a:t>)-four metrics</a:t>
            </a:r>
          </a:p>
          <a:p>
            <a:pPr marL="0" indent="0">
              <a:buNone/>
            </a:pPr>
            <a:r>
              <a:rPr lang="en-US" sz="3400" u="sng" dirty="0"/>
              <a:t>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Total Variation (TV)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KL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JSD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Wasserstein1 (Earth Mover)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071369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7BE5-4265-4D4F-AB98-C2974E0F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7030A0"/>
                </a:solidFill>
              </a:rPr>
              <a:t>Wasserstein Distance</a:t>
            </a:r>
            <a:endParaRPr lang="he-I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6A161-8645-4285-88C2-358025DA7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0224247" cy="47963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distance between prob. Measures: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l-G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l-G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∊</m:t>
                            </m:r>
                            <m:r>
                              <a:rPr lang="el-G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030A0"/>
                            </a:solidFill>
                          </a:rPr>
                          <m:t>E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</m:func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l-GR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γ</a:t>
                </a:r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is a joint dirt over X,Y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are the marginals of X and Y respectively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We discuss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the  </a:t>
                </a:r>
                <a:r>
                  <a:rPr lang="en-US" dirty="0">
                    <a:solidFill>
                      <a:srgbClr val="FF0000"/>
                    </a:solidFill>
                  </a:rPr>
                  <a:t>Earth Mover Distance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6A161-8645-4285-88C2-358025DA7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0224247" cy="4796398"/>
              </a:xfrm>
              <a:blipFill>
                <a:blip r:embed="rId2"/>
                <a:stretch>
                  <a:fillRect l="-1252" t="-12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770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E75-48FC-4D2E-A3A5-DC925046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compare?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6A06-584D-4FED-A6F9-26CAA4B20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generator is a continues function 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 of random variable </a:t>
                </a:r>
                <a:r>
                  <a:rPr lang="en-US" dirty="0">
                    <a:solidFill>
                      <a:srgbClr val="FF0000"/>
                    </a:solidFill>
                  </a:rPr>
                  <a:t>Z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g(Z)=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– Network weights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the distribution of 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the distribution for set of weights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We wish that the map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7030A0"/>
                    </a:solidFill>
                  </a:rPr>
                  <a:t>to be continuous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If </a:t>
                </a:r>
                <a:r>
                  <a:rPr lang="en-US" dirty="0">
                    <a:solidFill>
                      <a:srgbClr val="FF0000"/>
                    </a:solidFill>
                  </a:rPr>
                  <a:t>ρ</a:t>
                </a:r>
                <a:r>
                  <a:rPr lang="en-US" dirty="0">
                    <a:solidFill>
                      <a:srgbClr val="7030A0"/>
                    </a:solidFill>
                  </a:rPr>
                  <a:t>  is a metric we wish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ρ</a:t>
                </a:r>
                <a:r>
                  <a:rPr lang="en-US" dirty="0">
                    <a:solidFill>
                      <a:srgbClr val="7030A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to be continues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We wish the metric </a:t>
                </a:r>
                <a:r>
                  <a:rPr lang="en-US" dirty="0">
                    <a:solidFill>
                      <a:srgbClr val="FF0000"/>
                    </a:solidFill>
                  </a:rPr>
                  <a:t>ρ  </a:t>
                </a:r>
                <a:r>
                  <a:rPr lang="en-US" dirty="0">
                    <a:solidFill>
                      <a:srgbClr val="7030A0"/>
                    </a:solidFill>
                  </a:rPr>
                  <a:t>to induce a weaker topology as possible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457200" lvl="1" indent="0">
                  <a:buNone/>
                </a:pPr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6A06-584D-4FED-A6F9-26CAA4B20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848-C3A4-4113-A750-957DD181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Wasserstein good?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3BD1-192C-4790-92BC-9F3DCCC9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Continuity?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Weak Topology?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Convenient for DL</a:t>
            </a:r>
          </a:p>
          <a:p>
            <a:pPr marL="514350" indent="-51435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719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1824-D0AC-4629-8715-4D69AED9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278A1-1A82-40B4-A4BF-FFDA5EE92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provided  example shows that TV &amp; KL are not continues where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 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rgbClr val="7030A0"/>
                    </a:solidFill>
                  </a:rPr>
                  <a:t>Theorem</a:t>
                </a:r>
                <a:endParaRPr lang="en-US" u="sng" dirty="0"/>
              </a:p>
              <a:p>
                <a:r>
                  <a:rPr lang="en-US" dirty="0"/>
                  <a:t>Under regulations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If 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>
                    <a:solidFill>
                      <a:srgbClr val="002060"/>
                    </a:solidFill>
                  </a:rPr>
                  <a:t> is Lipschitz  then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) is continuous and differentiable </a:t>
                </a:r>
              </a:p>
              <a:p>
                <a:pPr marL="0" indent="0">
                  <a:buNone/>
                </a:pPr>
                <a:r>
                  <a:rPr lang="en-US" dirty="0"/>
                  <a:t>=&gt;</a:t>
                </a:r>
                <a:r>
                  <a:rPr lang="en-US" dirty="0">
                    <a:solidFill>
                      <a:srgbClr val="FF0000"/>
                    </a:solidFill>
                  </a:rPr>
                  <a:t>W </a:t>
                </a:r>
                <a:r>
                  <a:rPr lang="en-US" dirty="0"/>
                  <a:t>is more sensitive than other metrics and theoretically we can use DL for modeling 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278A1-1A82-40B4-A4BF-FFDA5EE92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72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D931-5EA2-4EF5-91D3-2E9F0AE1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</p:spPr>
        <p:txBody>
          <a:bodyPr/>
          <a:lstStyle/>
          <a:p>
            <a:r>
              <a:rPr lang="en-US" dirty="0"/>
              <a:t>   Convenient for DL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A5B57-59BE-4A7F-BDD4-2504A7A33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054"/>
                <a:ext cx="10515600" cy="4771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Wasserstein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 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l-G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l-G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∊</m:t>
                            </m:r>
                            <m:r>
                              <a:rPr lang="el-G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E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</m:func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Not nice!! Even .. Pretty shit</a:t>
                </a: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/>
                    </a:solidFill>
                  </a:rPr>
                  <a:t>Kantorovich-Rubinstein Duality: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&lt;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l-GR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l-GR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The Lipschitz is approximated by weights clipping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he-IL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A5B57-59BE-4A7F-BDD4-2504A7A33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054"/>
                <a:ext cx="10515600" cy="4771909"/>
              </a:xfrm>
              <a:blipFill>
                <a:blip r:embed="rId2"/>
                <a:stretch>
                  <a:fillRect l="-1217" t="-2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225C573-CE5D-4810-80E2-1F241B05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37" y="5240111"/>
            <a:ext cx="5609063" cy="8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946B-E326-4F8A-8067-7C2965B0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Weak Convergence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93C2-AE57-4D98-99DF-4A6A08C1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Pinsker</a:t>
            </a:r>
            <a:r>
              <a:rPr lang="en-US" dirty="0">
                <a:solidFill>
                  <a:srgbClr val="002060"/>
                </a:solidFill>
              </a:rPr>
              <a:t> inequality </a:t>
            </a:r>
            <a:r>
              <a:rPr lang="en-US" dirty="0"/>
              <a:t>implies that:</a:t>
            </a:r>
          </a:p>
          <a:p>
            <a:pPr marL="0" indent="0">
              <a:buNone/>
            </a:pPr>
            <a:r>
              <a:rPr lang="en-US" dirty="0"/>
              <a:t>          If </a:t>
            </a:r>
            <a:r>
              <a:rPr lang="en-US" dirty="0">
                <a:solidFill>
                  <a:srgbClr val="7030A0"/>
                </a:solidFill>
              </a:rPr>
              <a:t>KL</a:t>
            </a:r>
            <a:r>
              <a:rPr lang="en-US" dirty="0"/>
              <a:t> divergence converges to 0 so does TV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For Nerds</a:t>
            </a:r>
          </a:p>
          <a:p>
            <a:r>
              <a:rPr lang="en-US" dirty="0"/>
              <a:t>TV induces a strong topology, over the space of distributions. </a:t>
            </a:r>
          </a:p>
          <a:p>
            <a:r>
              <a:rPr lang="en-US" dirty="0"/>
              <a:t>There exists a map from this space to the space of functionals over the bounded continuous functions (</a:t>
            </a:r>
            <a:r>
              <a:rPr lang="en-US" dirty="0" err="1"/>
              <a:t>Riesz</a:t>
            </a:r>
            <a:r>
              <a:rPr lang="en-US" dirty="0"/>
              <a:t> theorem).</a:t>
            </a:r>
          </a:p>
          <a:p>
            <a:r>
              <a:rPr lang="en-US" dirty="0"/>
              <a:t> We can obtain that Wasserstein is weaker than TV </a:t>
            </a:r>
          </a:p>
          <a:p>
            <a:pPr marL="0" indent="0">
              <a:buNone/>
            </a:pPr>
            <a:r>
              <a:rPr lang="en-US" dirty="0"/>
              <a:t>=&gt;</a:t>
            </a:r>
            <a:r>
              <a:rPr lang="en-US" dirty="0">
                <a:solidFill>
                  <a:srgbClr val="7030A0"/>
                </a:solidFill>
              </a:rPr>
              <a:t>Wasserstein induces  a weak topology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5641-95BC-47D2-9788-CA602234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rgbClr val="FF0000"/>
                </a:solidFill>
              </a:rPr>
              <a:t>MCMC   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1839-1620-4582-B1B0-66A5A7F1A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class of sampling algorithms</a:t>
            </a:r>
          </a:p>
          <a:p>
            <a:r>
              <a:rPr lang="en-US" dirty="0"/>
              <a:t>Used often to find posterior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4B690-4189-4CDC-9DA4-57A90E599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1328"/>
            <a:ext cx="5181600" cy="4795635"/>
          </a:xfrm>
        </p:spPr>
        <p:txBody>
          <a:bodyPr/>
          <a:lstStyle/>
          <a:p>
            <a:r>
              <a:rPr lang="en-US" dirty="0"/>
              <a:t>MH Algorithm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FACFB-4C9C-4613-8C20-4B4958AD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5532"/>
            <a:ext cx="4448175" cy="4231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574EC-785E-4E80-9966-75DB5F7F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10" y="3675529"/>
            <a:ext cx="2509038" cy="25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1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7ADF-D3A9-4A69-9247-91558D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WGAN - GP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4FD6E-C7A1-471B-8293-576203EF0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said Lipschitz property has not fully achieved </a:t>
                </a:r>
              </a:p>
              <a:p>
                <a:r>
                  <a:rPr lang="en-US" dirty="0"/>
                  <a:t>The solution was clipping the weights to a fixed interval  </a:t>
                </a:r>
              </a:p>
              <a:p>
                <a:pPr marL="0" indent="0">
                  <a:buNone/>
                </a:pPr>
                <a:r>
                  <a:rPr lang="en-US" u="sng" dirty="0" err="1"/>
                  <a:t>Gulrajani</a:t>
                </a:r>
                <a:r>
                  <a:rPr lang="en-US" u="sng" dirty="0"/>
                  <a:t>, </a:t>
                </a:r>
                <a:r>
                  <a:rPr lang="en-US" u="sng" dirty="0" err="1"/>
                  <a:t>Arjovsky</a:t>
                </a:r>
                <a:r>
                  <a:rPr lang="en-US" u="sng" dirty="0"/>
                  <a:t>  Improved WGAN </a:t>
                </a:r>
                <a:r>
                  <a:rPr lang="en-US" u="sng" dirty="0">
                    <a:solidFill>
                      <a:srgbClr val="FF0000"/>
                    </a:solidFill>
                  </a:rPr>
                  <a:t>“WGAN-GP”</a:t>
                </a:r>
              </a:p>
              <a:p>
                <a:pPr marL="0" indent="0">
                  <a:buNone/>
                </a:pPr>
                <a:r>
                  <a:rPr lang="en-US" dirty="0"/>
                  <a:t>Rather  weights clipping we add gradient penalty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rgbClr val="7030A0"/>
                    </a:solidFill>
                  </a:rPr>
                  <a:t>     L=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[(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l-G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]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                z 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Distributions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~ U[0,1]</a:t>
                </a:r>
              </a:p>
              <a:p>
                <a:pPr marL="0" indent="0">
                  <a:buNone/>
                </a:pPr>
                <a:endParaRPr lang="he-IL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4FD6E-C7A1-471B-8293-576203EF0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19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058B-E458-4D5D-A972-584722E6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GAN Summary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FD84-AACE-41B7-AD53-B1577233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Generator – A deterministic function the maps distribution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to distribution a vector in the space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Real Data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r>
              <a:rPr lang="en-US" dirty="0"/>
              <a:t>Discriminator – Receives vectors from space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and estimates whether    </a:t>
            </a:r>
          </a:p>
          <a:p>
            <a:pPr marL="0" indent="0">
              <a:buNone/>
            </a:pPr>
            <a:r>
              <a:rPr lang="en-US" dirty="0"/>
              <a:t>     they are from distribution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or dist.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</a:t>
            </a:r>
          </a:p>
          <a:p>
            <a:r>
              <a:rPr lang="en-US" dirty="0"/>
              <a:t>Loss- Function measures the distance between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Q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don’t need Markov chains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Work well with mini batches  and have nice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inference during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Handle “difficult “distributions (MC needs convenient dist.)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784-0962-49D4-A0AB-372976BF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Now What?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11A6-2086-4474-8594-2A5637D5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SGLD  -  Finds posterior</a:t>
            </a:r>
          </a:p>
          <a:p>
            <a:r>
              <a:rPr lang="en-US" dirty="0"/>
              <a:t>Gan -   Know to generate   </a:t>
            </a:r>
          </a:p>
          <a:p>
            <a:r>
              <a:rPr lang="en-US" dirty="0"/>
              <a:t>Let’s do something nice together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8909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703F-A47D-400E-986B-EA556FAFB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Posterior Distillation (APD) 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C6324-6717-4E92-8266-7E135ABA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Wang </a:t>
            </a:r>
            <a:r>
              <a:rPr lang="en-US" sz="2800" dirty="0" err="1"/>
              <a:t>Vicol</a:t>
            </a:r>
            <a:r>
              <a:rPr lang="en-US" sz="2800" dirty="0"/>
              <a:t> </a:t>
            </a:r>
            <a:r>
              <a:rPr lang="en-US" sz="2800" dirty="0" err="1"/>
              <a:t>Locuas</a:t>
            </a:r>
            <a:r>
              <a:rPr lang="en-US" sz="2800" dirty="0"/>
              <a:t> 2018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155915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775E-22DA-4495-B790-C117B0BC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Posterior Distillation (APD) 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E3C66-3C11-4E22-93DB-2BABB383D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generative model that distills the posterior </a:t>
                </a:r>
                <a:r>
                  <a:rPr lang="en-US" dirty="0" err="1"/>
                  <a:t>dist</a:t>
                </a:r>
                <a:r>
                  <a:rPr lang="en-US" dirty="0"/>
                  <a:t> (P(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 smtClean="0">
                        <a:solidFill>
                          <a:schemeClr val="tx1"/>
                        </a:solidFill>
                      </a:rPr>
                      <m:t>θ</m:t>
                    </m:r>
                  </m:oMath>
                </a14:m>
                <a:r>
                  <a:rPr lang="en-US" dirty="0"/>
                  <a:t>|X)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Algorithmic advantage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Sample can be performed in parallel (MCMC is sequential)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relatively small storage is required for the generator’s parameters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E3C66-3C11-4E22-93DB-2BABB383D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989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AD4C-8ED5-4964-8802-DE14AD4F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APD –Offline 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8F3C0-9BD0-40FF-9685-A9023D298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>
                    <a:solidFill>
                      <a:srgbClr val="0070C0"/>
                    </a:solidFill>
                  </a:rPr>
                  <a:t>SGLD</a:t>
                </a:r>
                <a:r>
                  <a:rPr lang="en-US" sz="3600" dirty="0"/>
                  <a:t>: Sample a series of weights: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3600" b="1" dirty="0">
                                    <a:solidFill>
                                      <a:schemeClr val="accent1"/>
                                    </a:solidFill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0070C0"/>
                    </a:solidFill>
                  </a:rPr>
                  <a:t>WGAN-GP</a:t>
                </a:r>
                <a:r>
                  <a:rPr lang="en-US" sz="3600" dirty="0"/>
                  <a:t>  optimizing where 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3200" b="1" dirty="0">
                                    <a:solidFill>
                                      <a:schemeClr val="accent1"/>
                                    </a:solidFill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is the “real data”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u="sng" dirty="0">
                    <a:solidFill>
                      <a:srgbClr val="FF0000"/>
                    </a:solidFill>
                  </a:rPr>
                  <a:t> </a:t>
                </a:r>
                <a:endParaRPr lang="he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8F3C0-9BD0-40FF-9685-A9023D298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100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E288E-99B4-461D-AB7E-EA96577D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8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65EC3-E081-412B-8D3A-5E5B2476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8" y="968188"/>
            <a:ext cx="8767482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5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FCD89E-2203-407E-9F3C-D91F245C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03" y="643467"/>
            <a:ext cx="9553593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60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4FCB-23AA-4300-927E-A0CC75653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“Wow we are cool”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20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7191-54B4-4DE5-A0C3-4EF6B295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Distillation for MCMC Algorithms 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ECBB-D093-47AD-BFF7-3E75C3DE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Why is it needed?</a:t>
            </a:r>
          </a:p>
          <a:p>
            <a:pPr lvl="1"/>
            <a:r>
              <a:rPr lang="en-US" dirty="0"/>
              <a:t>MCMC is slow</a:t>
            </a:r>
          </a:p>
          <a:p>
            <a:pPr lvl="1"/>
            <a:r>
              <a:rPr lang="en-US" dirty="0"/>
              <a:t>MCMC iterates many times over the entire data</a:t>
            </a:r>
          </a:p>
          <a:p>
            <a:pPr lvl="1"/>
            <a:r>
              <a:rPr lang="en-US" dirty="0"/>
              <a:t>Massive calculations (accept-reject)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Tedious …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98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ABB31-B4E6-4155-91F9-4874D0DD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0678"/>
            <a:ext cx="10905066" cy="513664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3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0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E7C881-F8AD-4DF0-A0F7-32E8163F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181650"/>
            <a:ext cx="5462546" cy="45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5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66EFA-0315-431D-972A-F50B1B16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6" y="1195754"/>
            <a:ext cx="8100645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55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09E450-FF50-42A4-9EC1-9D553EF3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6" y="1512278"/>
            <a:ext cx="7702061" cy="34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8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47B5-1969-48FB-9CAB-E61AB93F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Post Training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262308-141E-47EC-855C-CD47B0921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GAN is a generative tool so we can simply generate….</a:t>
                </a:r>
              </a:p>
              <a:p>
                <a:r>
                  <a:rPr lang="en-US" dirty="0"/>
                  <a:t>Rather using the posterior samples , we use the samples that the GAN generates</a:t>
                </a:r>
              </a:p>
              <a:p>
                <a:pPr marL="0" indent="0">
                  <a:buNone/>
                </a:pPr>
                <a:r>
                  <a:rPr lang="en-US" u="sng" dirty="0"/>
                  <a:t>How should we measure the uncertainty?</a:t>
                </a:r>
              </a:p>
              <a:p>
                <a:pPr marL="0" indent="0">
                  <a:buNone/>
                </a:pPr>
                <a:r>
                  <a:rPr lang="en-US" dirty="0"/>
                  <a:t>We predict by the following 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7030A0"/>
                    </a:solidFill>
                  </a:rPr>
                  <a:t>           P(y| x, D) 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N(0,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>
                        <a:solidFill>
                          <a:srgbClr val="7030A0"/>
                        </a:solidFill>
                      </a:rPr>
                      <m:t>I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262308-141E-47EC-855C-CD47B0921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8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058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F8D-1C0D-4B11-9454-644F7AA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outcomes  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876A-63E0-40A3-B0E2-076C6633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APD can retain SGLD characteristics: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Anomaly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Active Learning</a:t>
            </a:r>
          </a:p>
          <a:p>
            <a:endParaRPr lang="en-US" dirty="0"/>
          </a:p>
          <a:p>
            <a:r>
              <a:rPr lang="en-US" dirty="0"/>
              <a:t>APD reduces the storage cost of SGLD (or any other MCMC)  </a:t>
            </a:r>
          </a:p>
          <a:p>
            <a:endParaRPr lang="en-US" dirty="0"/>
          </a:p>
          <a:p>
            <a:r>
              <a:rPr lang="en-US" dirty="0"/>
              <a:t>WGAN-GP works better than Wasserstein or the original GAN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1231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3D07-A311-487D-8005-10DEB413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That’s   All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309-7CB7-4FD4-A44B-05758547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THANKS!!!</a:t>
            </a:r>
            <a:endParaRPr lang="he-I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644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BDDD-1397-4142-B02B-F87EB479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4882-7CED-4777-B56F-79787C65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2"/>
              </a:rPr>
              <a:t>http://www.quretec.com/u/vilo/edu/2003-04/DM_seminar_2003_II/Bayes/lampinen01bayesian.pdf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http://bayesiandeeplearning.org/2016/slides/nips16bayesdeep.pdf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https://pdfs.semanticscholar.org/b0f2/433c088591d265891231f1c22424047f1bc1.pdf?_ga=2.47068911.9935516.1543231280-34044526.1542095209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https://arxiv.org/pdf/1505.05424.pdf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https://henripal.github.io/blog/langevin</a:t>
            </a:r>
            <a:r>
              <a:rPr lang="en-US" sz="1400" dirty="0"/>
              <a:t>  -</a:t>
            </a:r>
            <a:r>
              <a:rPr lang="en-US" sz="1400" dirty="0" err="1"/>
              <a:t>pytorch</a:t>
            </a:r>
            <a:r>
              <a:rPr lang="en-US" sz="1400" dirty="0"/>
              <a:t> code</a:t>
            </a:r>
          </a:p>
          <a:p>
            <a:r>
              <a:rPr lang="en-US" sz="1400" dirty="0">
                <a:hlinkClick r:id="rId7"/>
              </a:rPr>
              <a:t>https://www.coursera.org/lecture/bayesian-methods-in-machine-learning/bayesian-neural-networks-HI8ta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https://pdfs.semanticscholar.org/49c6/c08709d3cbf4b58477375d7c04bcd4da4520.pdf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https://pdfs.semanticscholar.org/579d/308b610da58266dbfa3574ba9c234ff1da13.pdf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https://arxiv.org/pdf/1701.07875.pdf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https://arxiv.org/pdf/1704.00028.pdf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https://arxiv.org/pdf/1806.10317.pdf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13"/>
              </a:rPr>
              <a:t>https://arxiv.org/abs/1112.5745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69262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D64C-B98F-4DAE-926D-62C0696A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8BFA-079A-49BD-9F17-15FEF19B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600" dirty="0">
                <a:hlinkClick r:id="rId2"/>
              </a:rPr>
              <a:t>https://www.ics.uci.edu/~welling/publications/papers/stoclangevin_v6.pdf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https://www.cs.ox.ac.uk/people/yarin.gal/website/thesis/thesis.pdf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http://arogozhnikov.github.io/2016/12/19/markov_chain_monte_carlo.html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https://theclevermachine.wordpress.com/2012/11/18/mcmc-hamiltonian-monte-carlo-a-k-a-hybrid-monte-carlo/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https://arxiv.org/pdf/1206.1901.pdf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https://pdfs.semanticscholar.org/49c6/c08709d3cbf4b58477375d7c04bcd4da4520.pdf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http://citeseerx.ist.psu.edu/viewdoc/download?doi=10.1.1.446.9306&amp;rep=rep1&amp;type=pdf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https://papers.nips.cc/paper/4329-practical-variational-inference-for-neural-networks.pdf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https://www.cs.toronto.edu/~graves/nips_2011.pdf</a:t>
            </a:r>
            <a:endParaRPr lang="en-US" sz="1600" dirty="0"/>
          </a:p>
          <a:p>
            <a:r>
              <a:rPr lang="en-US" sz="1600" dirty="0"/>
              <a:t>https://arxiv.org/pdf/1206.1901.pdf</a:t>
            </a:r>
          </a:p>
          <a:p>
            <a:r>
              <a:rPr lang="en-US" sz="1600" dirty="0">
                <a:hlinkClick r:id="rId11"/>
              </a:rPr>
              <a:t>https://danieltakeshi.github.io/2017/11/26/basics-of-bayesian-neural-networks/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https://www.math.wustl.edu/~sawyer/hmhandouts/MetropHastingsEtc.pdf</a:t>
            </a:r>
            <a:endParaRPr lang="en-US" sz="1600" dirty="0"/>
          </a:p>
          <a:p>
            <a:r>
              <a:rPr lang="en-US" sz="1600" dirty="0">
                <a:hlinkClick r:id="rId13"/>
              </a:rPr>
              <a:t>http://edwardlib.org/tutorials/bayesian-neural-network</a:t>
            </a:r>
            <a:r>
              <a:rPr lang="en-US" sz="1600" dirty="0"/>
              <a:t>  -code python</a:t>
            </a:r>
          </a:p>
          <a:p>
            <a:r>
              <a:rPr lang="en-US" sz="1600" dirty="0">
                <a:hlinkClick r:id="rId14"/>
              </a:rPr>
              <a:t>http://physics.gu.se/~frtbm/joomla/media/mydocs/LennartSjogren/kap6.pdf</a:t>
            </a:r>
            <a:endParaRPr lang="en-US" sz="1600" dirty="0"/>
          </a:p>
          <a:p>
            <a:r>
              <a:rPr lang="en-US" sz="1600" dirty="0">
                <a:hlinkClick r:id="rId2"/>
              </a:rPr>
              <a:t>https://www.ics.uci.edu/~welling/publications/papers/stoclangevin_v6.pdf</a:t>
            </a:r>
            <a:endParaRPr lang="en-US" sz="1600" dirty="0"/>
          </a:p>
          <a:p>
            <a:r>
              <a:rPr lang="en-US" sz="1600" dirty="0">
                <a:hlinkClick r:id="rId15"/>
              </a:rPr>
              <a:t>https://henripal.github.io/blog/langevin</a:t>
            </a:r>
            <a:endParaRPr lang="en-US" sz="1600" dirty="0"/>
          </a:p>
          <a:p>
            <a:r>
              <a:rPr lang="en-US" sz="1600" dirty="0">
                <a:hlinkClick r:id="rId16"/>
              </a:rPr>
              <a:t>https://arxiv.org/pdf/1701.04862.pdf</a:t>
            </a:r>
            <a:endParaRPr lang="en-US" sz="1600" dirty="0"/>
          </a:p>
          <a:p>
            <a:r>
              <a:rPr lang="en-US" sz="1600" dirty="0">
                <a:hlinkClick r:id="rId17"/>
              </a:rPr>
              <a:t>https://pdfs.semanticscholar.org/34dd/d8865569c2c32dec9bf7ffc817ff42faaa01.pdf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18"/>
              </a:rPr>
              <a:t>https://medium.com/@jonathan_hui/gan-why-it-is-so-hard-to-train-generative-advisory-networks-819a86b3750</a:t>
            </a:r>
          </a:p>
          <a:p>
            <a:r>
              <a:rPr lang="en-US" sz="1600" dirty="0">
                <a:hlinkClick r:id="rId2"/>
              </a:rPr>
              <a:t>https://www.ics.uci.edu/~welling/publications/papers/stoclangevin_v6.pdf</a:t>
            </a:r>
            <a:r>
              <a:rPr lang="en-US" sz="1600" dirty="0">
                <a:hlinkClick r:id="rId18"/>
              </a:rPr>
              <a:t>b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710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8A2D-0A81-48F4-A2A6-C8C41F6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Gan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9C00E-F3A6-460C-9A44-B0DBA0647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an example in which only W is conations</a:t>
                </a:r>
              </a:p>
              <a:p>
                <a:r>
                  <a:rPr lang="en-US" dirty="0"/>
                  <a:t>We can prove that if a deterministic function satisfies Lipschitz condition,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) is continuous and differentiable, where for other metrics not.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rgbClr val="7030A0"/>
                    </a:solidFill>
                  </a:rPr>
                  <a:t>Wassertein</a:t>
                </a:r>
                <a:r>
                  <a:rPr lang="en-US" dirty="0">
                    <a:solidFill>
                      <a:srgbClr val="7030A0"/>
                    </a:solidFill>
                  </a:rPr>
                  <a:t> is more sensitive in NN than other metrics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</a:rPr>
                  <a:t> Weak convergence (JS ,KL ,</a:t>
                </a:r>
                <a:r>
                  <a:rPr lang="en-US" dirty="0" err="1">
                    <a:solidFill>
                      <a:srgbClr val="002060"/>
                    </a:solidFill>
                  </a:rPr>
                  <a:t>Pinsker</a:t>
                </a:r>
                <a:r>
                  <a:rPr lang="en-US" dirty="0">
                    <a:solidFill>
                      <a:srgbClr val="002060"/>
                    </a:solidFill>
                  </a:rPr>
                  <a:t> inequality and TV)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9C00E-F3A6-460C-9A44-B0DBA0647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6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7191-54B4-4DE5-A0C3-4EF6B295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Distillation for MCMC Algorithms 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ECBB-D093-47AD-BFF7-3E75C3DE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What if?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find a teacher- A model that knows to find posterior distribution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find a skilled student- Some one that knows to generate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They may work well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Let’s do it!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139E-7237-4673-B79F-5B67D9B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     Can we make it convenient?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dirty="0"/>
              <a:t> 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B06CD-6B3E-45E5-8E89-9C4DBCA4E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Kantorovich-Rubinstein Duality: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 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&lt;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l-GR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l-GR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dirty="0"/>
                  <a:t>We can now train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using a NN</a:t>
                </a:r>
              </a:p>
              <a:p>
                <a:pPr marL="0" indent="0">
                  <a:buNone/>
                </a:pPr>
                <a:r>
                  <a:rPr lang="en-US" dirty="0"/>
                  <a:t>   The Lipschitz is approximated by weights clipping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he-IL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B06CD-6B3E-45E5-8E89-9C4DBCA4E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564866F-24FE-427F-9D09-907E8B0F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040351"/>
            <a:ext cx="4984595" cy="10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2D9C-9755-428A-9FC1-56441997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Uncertainty    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5537-FB8E-4716-ACFF-F31DBB9A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Bayesian inference commonly  outputs a confidence estimation in addition to prediction score. 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What about DL and confidence….?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Not too much …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   </a:t>
            </a:r>
            <a:r>
              <a:rPr lang="en-US" sz="32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3361</Words>
  <Application>Microsoft Office PowerPoint</Application>
  <PresentationFormat>Widescreen</PresentationFormat>
  <Paragraphs>537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Adversarial Distillation</vt:lpstr>
      <vt:lpstr>   Contents</vt:lpstr>
      <vt:lpstr>   Knowledge Distillation</vt:lpstr>
      <vt:lpstr>Distillation –Terminology </vt:lpstr>
      <vt:lpstr>PowerPoint Presentation</vt:lpstr>
      <vt:lpstr>                   MCMC   </vt:lpstr>
      <vt:lpstr>        Distillation for MCMC Algorithms  </vt:lpstr>
      <vt:lpstr>        Distillation for MCMC Algorithms  </vt:lpstr>
      <vt:lpstr>                      Uncertainty     </vt:lpstr>
      <vt:lpstr>             Uncertainty Types</vt:lpstr>
      <vt:lpstr>             Uncertainty Types</vt:lpstr>
      <vt:lpstr>                      DL &amp; Uncertainty     </vt:lpstr>
      <vt:lpstr>PowerPoint Presentation</vt:lpstr>
      <vt:lpstr>BNN &amp; Uncertainty </vt:lpstr>
      <vt:lpstr>                      BNN</vt:lpstr>
      <vt:lpstr>   DL Vs. BNN</vt:lpstr>
      <vt:lpstr>                            BNN-Inference</vt:lpstr>
      <vt:lpstr>      Common tools to solve the integral</vt:lpstr>
      <vt:lpstr>          What is Hamiltonian?</vt:lpstr>
      <vt:lpstr> Hamiltonian Monte Carlo</vt:lpstr>
      <vt:lpstr>                            Hybrid - MC</vt:lpstr>
      <vt:lpstr>                           HMC  </vt:lpstr>
      <vt:lpstr>PowerPoint Presentation</vt:lpstr>
      <vt:lpstr>HMC –Pros &amp; Cons</vt:lpstr>
      <vt:lpstr>What do we need then?</vt:lpstr>
      <vt:lpstr>                          SGLD</vt:lpstr>
      <vt:lpstr>Robbins &amp; Monro (Stoch. Optimization 1951)</vt:lpstr>
      <vt:lpstr>Robbins &amp; Monro (cont)</vt:lpstr>
      <vt:lpstr>Robbins &amp; Monro in our Scenario</vt:lpstr>
      <vt:lpstr>                      Langevin Equation</vt:lpstr>
      <vt:lpstr>                      Langevin Equation</vt:lpstr>
      <vt:lpstr>Langevin Eq.</vt:lpstr>
      <vt:lpstr>What can we do</vt:lpstr>
      <vt:lpstr>PowerPoint Presentation</vt:lpstr>
      <vt:lpstr>PowerPoint Presentation</vt:lpstr>
      <vt:lpstr>Wasserstein Gan</vt:lpstr>
      <vt:lpstr>              What is Generative Models?                               What it is not?</vt:lpstr>
      <vt:lpstr>Generative Model in Supervised Framework</vt:lpstr>
      <vt:lpstr>  Generative Models (Cont)</vt:lpstr>
      <vt:lpstr>        What are Adversarial samples?</vt:lpstr>
      <vt:lpstr>PowerPoint Presentation</vt:lpstr>
      <vt:lpstr>            Goodfellow’s Network -GAN  </vt:lpstr>
      <vt:lpstr> Goodfellow’s Network -GAN</vt:lpstr>
      <vt:lpstr>Jensen Shannon Divergence (JSD)</vt:lpstr>
      <vt:lpstr>Training</vt:lpstr>
      <vt:lpstr>                   GAN –Advanced Architectures                          </vt:lpstr>
      <vt:lpstr>             Is GAN perfect?</vt:lpstr>
      <vt:lpstr>Empirical problems in GAN</vt:lpstr>
      <vt:lpstr>KL Divergence issues</vt:lpstr>
      <vt:lpstr>Strategic issues</vt:lpstr>
      <vt:lpstr>Nerds Only </vt:lpstr>
      <vt:lpstr>What does it mean?</vt:lpstr>
      <vt:lpstr>Distributions rather Densities </vt:lpstr>
      <vt:lpstr>                      Wasserstein Distance</vt:lpstr>
      <vt:lpstr>What do we compare?</vt:lpstr>
      <vt:lpstr>Is Wasserstein good?</vt:lpstr>
      <vt:lpstr>Continuity </vt:lpstr>
      <vt:lpstr>   Convenient for DL</vt:lpstr>
      <vt:lpstr>           Weak Convergence</vt:lpstr>
      <vt:lpstr>        WGAN - GP</vt:lpstr>
      <vt:lpstr>             GAN Summary </vt:lpstr>
      <vt:lpstr>  Now What?</vt:lpstr>
      <vt:lpstr>Adversarial Posterior Distillation (APD) </vt:lpstr>
      <vt:lpstr>Adversarial Posterior Distillation (APD) </vt:lpstr>
      <vt:lpstr>              APD –Offline  </vt:lpstr>
      <vt:lpstr>PowerPoint Presentation</vt:lpstr>
      <vt:lpstr>PowerPoint Presentation</vt:lpstr>
      <vt:lpstr>PowerPoint Presentation</vt:lpstr>
      <vt:lpstr>“Wow we are cool” part</vt:lpstr>
      <vt:lpstr>PowerPoint Presentation</vt:lpstr>
      <vt:lpstr>PowerPoint Presentation</vt:lpstr>
      <vt:lpstr>PowerPoint Presentation</vt:lpstr>
      <vt:lpstr>PowerPoint Presentation</vt:lpstr>
      <vt:lpstr>           Post Training</vt:lpstr>
      <vt:lpstr>Some outcomes   </vt:lpstr>
      <vt:lpstr>   That’s   All </vt:lpstr>
      <vt:lpstr>PowerPoint Presentation</vt:lpstr>
      <vt:lpstr>PowerPoint Presentation</vt:lpstr>
      <vt:lpstr>Wasserstein Gan</vt:lpstr>
      <vt:lpstr>                       Can we make it convenient?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Distillation</dc:title>
  <dc:creator>Natan Katz</dc:creator>
  <cp:lastModifiedBy>Natan Katz</cp:lastModifiedBy>
  <cp:revision>5</cp:revision>
  <dcterms:created xsi:type="dcterms:W3CDTF">2020-06-29T09:04:34Z</dcterms:created>
  <dcterms:modified xsi:type="dcterms:W3CDTF">2020-06-29T14:20:43Z</dcterms:modified>
</cp:coreProperties>
</file>