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08" r:id="rId3"/>
    <p:sldId id="305" r:id="rId4"/>
    <p:sldId id="309" r:id="rId5"/>
    <p:sldId id="315" r:id="rId6"/>
    <p:sldId id="316" r:id="rId7"/>
    <p:sldId id="306" r:id="rId8"/>
    <p:sldId id="310" r:id="rId9"/>
    <p:sldId id="312" r:id="rId10"/>
    <p:sldId id="307" r:id="rId11"/>
    <p:sldId id="311" r:id="rId12"/>
    <p:sldId id="313" r:id="rId13"/>
    <p:sldId id="314" r:id="rId14"/>
    <p:sldId id="28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0DBCC-0C47-4C44-A620-4A382ECEACC3}" type="datetimeFigureOut">
              <a:rPr lang="en-US" smtClean="0"/>
              <a:t>4/22/2019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E0E74-EA38-49D5-8159-6DC2ACBD51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48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38D-46C4-49CB-BE85-FA3DC08E34FD}" type="datetimeFigureOut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F6CA-D1ED-414E-AA93-A8DFCD5DF7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60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38D-46C4-49CB-BE85-FA3DC08E34FD}" type="datetimeFigureOut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F6CA-D1ED-414E-AA93-A8DFCD5DF7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9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38D-46C4-49CB-BE85-FA3DC08E34FD}" type="datetimeFigureOut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F6CA-D1ED-414E-AA93-A8DFCD5DF7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1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38D-46C4-49CB-BE85-FA3DC08E34FD}" type="datetimeFigureOut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F6CA-D1ED-414E-AA93-A8DFCD5DF7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87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38D-46C4-49CB-BE85-FA3DC08E34FD}" type="datetimeFigureOut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F6CA-D1ED-414E-AA93-A8DFCD5DF7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2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38D-46C4-49CB-BE85-FA3DC08E34FD}" type="datetimeFigureOut">
              <a:rPr lang="en-US" smtClean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F6CA-D1ED-414E-AA93-A8DFCD5DF7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8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38D-46C4-49CB-BE85-FA3DC08E34FD}" type="datetimeFigureOut">
              <a:rPr lang="en-US" smtClean="0"/>
              <a:t>4/22/2019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F6CA-D1ED-414E-AA93-A8DFCD5DF7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84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38D-46C4-49CB-BE85-FA3DC08E34FD}" type="datetimeFigureOut">
              <a:rPr lang="en-US" smtClean="0"/>
              <a:t>4/22/2019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F6CA-D1ED-414E-AA93-A8DFCD5DF7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5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38D-46C4-49CB-BE85-FA3DC08E34FD}" type="datetimeFigureOut">
              <a:rPr lang="en-US" smtClean="0"/>
              <a:t>4/22/2019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F6CA-D1ED-414E-AA93-A8DFCD5DF7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22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38D-46C4-49CB-BE85-FA3DC08E34FD}" type="datetimeFigureOut">
              <a:rPr lang="en-US" smtClean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F6CA-D1ED-414E-AA93-A8DFCD5DF7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84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38D-46C4-49CB-BE85-FA3DC08E34FD}" type="datetimeFigureOut">
              <a:rPr lang="en-US" smtClean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F6CA-D1ED-414E-AA93-A8DFCD5DF7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2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9538D-46C4-49CB-BE85-FA3DC08E34FD}" type="datetimeFigureOut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8F6CA-D1ED-414E-AA93-A8DFCD5DF7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34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"/>
          <p:cNvSpPr txBox="1">
            <a:spLocks noChangeArrowheads="1"/>
          </p:cNvSpPr>
          <p:nvPr/>
        </p:nvSpPr>
        <p:spPr bwMode="auto">
          <a:xfrm>
            <a:off x="251520" y="404664"/>
            <a:ext cx="7797552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sz="3200" b="1" spc="100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Treinamento em:</a:t>
            </a:r>
          </a:p>
        </p:txBody>
      </p:sp>
      <p:sp>
        <p:nvSpPr>
          <p:cNvPr id="19" name="CaixaDeTexto 1"/>
          <p:cNvSpPr txBox="1"/>
          <p:nvPr/>
        </p:nvSpPr>
        <p:spPr>
          <a:xfrm>
            <a:off x="484580" y="4325094"/>
            <a:ext cx="80391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sz="2000" b="1" dirty="0">
                <a:solidFill>
                  <a:schemeClr val="tx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Instrutor: Edwillie Cardoso</a:t>
            </a:r>
          </a:p>
        </p:txBody>
      </p:sp>
      <p:pic>
        <p:nvPicPr>
          <p:cNvPr id="4" name="Picture 3" descr="A black sign with white text&#10;&#10;Description automatically generated">
            <a:extLst>
              <a:ext uri="{FF2B5EF4-FFF2-40B4-BE49-F238E27FC236}">
                <a16:creationId xmlns:a16="http://schemas.microsoft.com/office/drawing/2014/main" id="{85C7DC18-EF09-4908-9C0D-8D99C331C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8" y="1860426"/>
            <a:ext cx="7394004" cy="246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59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467544" y="332656"/>
            <a:ext cx="8676456" cy="557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sz="24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COMO SE ALIMENTAM (Dados)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32E50E-627E-4C7A-A382-8348C4EAF7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869"/>
          <a:stretch/>
        </p:blipFill>
        <p:spPr>
          <a:xfrm>
            <a:off x="36576" y="1151163"/>
            <a:ext cx="9070848" cy="455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45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467544" y="332656"/>
            <a:ext cx="8676456" cy="557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sz="24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COMO SE ALIMENTAM (DYI BI)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A63A4D-67AD-4B42-B596-DA4E57653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63" y="1726406"/>
            <a:ext cx="8743474" cy="340518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9622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467544" y="332656"/>
            <a:ext cx="8676456" cy="557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sz="24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PowerQuery (Mesclando e Transformando)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ADA28B-2153-404D-AE4C-B924DCD77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605087"/>
            <a:ext cx="4838700" cy="16478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C8FDA9-27A5-4FD3-85ED-C5AB83A04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1127759"/>
            <a:ext cx="2956560" cy="46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82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467544" y="332656"/>
            <a:ext cx="8676456" cy="557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sz="24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PowerQuery (Mesclando e Transformando)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E76342-FA09-4494-AB75-D3B153C598DA}"/>
              </a:ext>
            </a:extLst>
          </p:cNvPr>
          <p:cNvSpPr txBox="1"/>
          <p:nvPr/>
        </p:nvSpPr>
        <p:spPr>
          <a:xfrm>
            <a:off x="433739" y="1412776"/>
            <a:ext cx="5330883" cy="3788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pt-BR" dirty="0"/>
              <a:t>Conectando a uma fonte de dados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t-BR" dirty="0"/>
              <a:t>Formatando os dados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t-BR" dirty="0"/>
              <a:t>Limpando os dados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t-BR" dirty="0"/>
              <a:t>Filtrando dados em uma coluna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t-BR" dirty="0"/>
              <a:t>Nomear a consulta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t-BR" dirty="0"/>
              <a:t>Carregando dados preparados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pt-B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pt-BR" dirty="0"/>
          </a:p>
          <a:p>
            <a:pPr>
              <a:lnSpc>
                <a:spcPct val="150000"/>
              </a:lnSpc>
            </a:pPr>
            <a:r>
              <a:rPr lang="pt-BR" dirty="0"/>
              <a:t>Entenda o que acontece nos bastidores (Linguagem M)</a:t>
            </a:r>
          </a:p>
        </p:txBody>
      </p:sp>
    </p:spTree>
    <p:extLst>
      <p:ext uri="{BB962C8B-B14F-4D97-AF65-F5344CB8AC3E}">
        <p14:creationId xmlns:p14="http://schemas.microsoft.com/office/powerpoint/2010/main" val="4135696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encrypted-tbn0.gstatic.com/images?q=tbn:ANd9GcTyewKUcF5fE7Dt-jVNci5y_d004Cx-PNkMgAozVSJF05v46CXctlK1iAx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74" y="1777089"/>
            <a:ext cx="1157288" cy="115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editorial.designtaxi.com/news-facebooknewlogo1904/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891" y="1772816"/>
            <a:ext cx="1155032" cy="115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6"/>
          <p:cNvSpPr txBox="1"/>
          <p:nvPr/>
        </p:nvSpPr>
        <p:spPr>
          <a:xfrm>
            <a:off x="395536" y="3532946"/>
            <a:ext cx="8039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tx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Edwillie</a:t>
            </a:r>
          </a:p>
        </p:txBody>
      </p:sp>
      <p:pic>
        <p:nvPicPr>
          <p:cNvPr id="9" name="Picture 6" descr="http://www.pcguia.pt/wp-content/uploads/2013/05/Outlook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9" r="9302"/>
          <a:stretch/>
        </p:blipFill>
        <p:spPr bwMode="auto">
          <a:xfrm>
            <a:off x="3808469" y="4821138"/>
            <a:ext cx="1142527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467544" y="332656"/>
            <a:ext cx="8676456" cy="557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sz="24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250705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automatically generated">
            <a:extLst>
              <a:ext uri="{FF2B5EF4-FFF2-40B4-BE49-F238E27FC236}">
                <a16:creationId xmlns:a16="http://schemas.microsoft.com/office/drawing/2014/main" id="{42EAB0AD-7481-4869-BEC4-8EF7E3FF5A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2" t="8060" r="7940" b="47164"/>
          <a:stretch/>
        </p:blipFill>
        <p:spPr>
          <a:xfrm>
            <a:off x="107505" y="1788901"/>
            <a:ext cx="8928992" cy="3224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31750"/>
          </a:effectLst>
        </p:spPr>
      </p:pic>
      <p:sp>
        <p:nvSpPr>
          <p:cNvPr id="6" name="Text Box 1">
            <a:extLst>
              <a:ext uri="{FF2B5EF4-FFF2-40B4-BE49-F238E27FC236}">
                <a16:creationId xmlns:a16="http://schemas.microsoft.com/office/drawing/2014/main" id="{241AD94F-54B1-4ACE-9F73-9E0BED025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32656"/>
            <a:ext cx="8676456" cy="557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sz="24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HOJE...</a:t>
            </a: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CE541AC9-8190-4785-87FA-FABBADCC1E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916832"/>
            <a:ext cx="3429007" cy="909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36C7DD-7204-45A8-AC41-4FC252E9D23A}"/>
              </a:ext>
            </a:extLst>
          </p:cNvPr>
          <p:cNvSpPr txBox="1"/>
          <p:nvPr/>
        </p:nvSpPr>
        <p:spPr>
          <a:xfrm>
            <a:off x="4572000" y="2876260"/>
            <a:ext cx="3695242" cy="169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O QUE É 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ONDE VIVEM 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DO QUE SE ALIMENTAM ?</a:t>
            </a:r>
          </a:p>
        </p:txBody>
      </p:sp>
    </p:spTree>
    <p:extLst>
      <p:ext uri="{BB962C8B-B14F-4D97-AF65-F5344CB8AC3E}">
        <p14:creationId xmlns:p14="http://schemas.microsoft.com/office/powerpoint/2010/main" val="292108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467544" y="332656"/>
            <a:ext cx="8676456" cy="557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sz="24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 QUE É?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A90DBB-F310-48D8-B7B6-310C1D02FFBC}"/>
              </a:ext>
            </a:extLst>
          </p:cNvPr>
          <p:cNvSpPr txBox="1"/>
          <p:nvPr/>
        </p:nvSpPr>
        <p:spPr>
          <a:xfrm>
            <a:off x="2843808" y="1560027"/>
            <a:ext cx="6048672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/>
              <a:t>O Power BI é um serviço de análise de negócios que disponibiliza um ambiente propício à insights para decisões rápidas,  Conectando-se a diversas fontes de dados e consolidando-os.</a:t>
            </a:r>
          </a:p>
          <a:p>
            <a:pPr algn="just">
              <a:lnSpc>
                <a:spcPct val="150000"/>
              </a:lnSpc>
            </a:pPr>
            <a:endParaRPr lang="pt-BR" sz="2000" dirty="0"/>
          </a:p>
          <a:p>
            <a:pPr algn="just">
              <a:lnSpc>
                <a:spcPct val="150000"/>
              </a:lnSpc>
            </a:pPr>
            <a:r>
              <a:rPr lang="pt-BR" sz="2000" dirty="0"/>
              <a:t>Seu grande diferencial é sua similaridade ao excel, possibilitando que todos possam criar painéis que atendam suas necessidades e compartilha-los.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603F9D-B656-41F4-B1E8-48B3571BD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51" y="1447800"/>
            <a:ext cx="21526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9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467544" y="332656"/>
            <a:ext cx="8676456" cy="557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sz="24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 QUE É?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AD8DF3-5D23-4A4D-B578-8E6274810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8" y="1700808"/>
            <a:ext cx="9144000" cy="283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12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467544" y="332656"/>
            <a:ext cx="8676456" cy="557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sz="24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 QUE É? (BI PARA TODOS)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9A1CF9-2166-4351-B6D0-2CA8272155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51" b="16475"/>
          <a:stretch/>
        </p:blipFill>
        <p:spPr>
          <a:xfrm>
            <a:off x="228263" y="1421649"/>
            <a:ext cx="8687473" cy="401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79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467544" y="332656"/>
            <a:ext cx="8676456" cy="557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sz="24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 QUE É? (BI PARA TODOS)</a:t>
            </a:r>
          </a:p>
        </p:txBody>
      </p:sp>
      <p:pic>
        <p:nvPicPr>
          <p:cNvPr id="4" name="Imagem 36">
            <a:extLst>
              <a:ext uri="{FF2B5EF4-FFF2-40B4-BE49-F238E27FC236}">
                <a16:creationId xmlns:a16="http://schemas.microsoft.com/office/drawing/2014/main" id="{D9D97A34-63D5-4471-804D-2F9D5D4E0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539" y="1321904"/>
            <a:ext cx="5618921" cy="421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42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467544" y="332656"/>
            <a:ext cx="8676456" cy="557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sz="24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ONDE VIVEM (Plataforma Power)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6C21AC-F067-4590-965B-66A1CCF8A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24744"/>
            <a:ext cx="86868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08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467544" y="332656"/>
            <a:ext cx="8676456" cy="557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sz="24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ONDE VIVEM (Plataforma Power)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FFA4B6-699D-4940-99AA-1F549C25A3C7}"/>
              </a:ext>
            </a:extLst>
          </p:cNvPr>
          <p:cNvSpPr txBox="1"/>
          <p:nvPr/>
        </p:nvSpPr>
        <p:spPr>
          <a:xfrm>
            <a:off x="288032" y="1534571"/>
            <a:ext cx="8676456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Power BI é composto de 6 partes principais, que foram disponibilizados no mercado separadamente e podem ser usados individualmente: </a:t>
            </a:r>
          </a:p>
          <a:p>
            <a:pPr>
              <a:lnSpc>
                <a:spcPct val="150000"/>
              </a:lnSpc>
            </a:pPr>
            <a:endParaRPr lang="pt-BR" dirty="0"/>
          </a:p>
          <a:p>
            <a:pPr>
              <a:lnSpc>
                <a:spcPct val="150000"/>
              </a:lnSpc>
            </a:pPr>
            <a:endParaRPr lang="pt-BR" dirty="0"/>
          </a:p>
          <a:p>
            <a:pPr algn="r">
              <a:lnSpc>
                <a:spcPct val="150000"/>
              </a:lnSpc>
            </a:pPr>
            <a:r>
              <a:rPr lang="pt-BR" dirty="0"/>
              <a:t>Power Query: Ferramenta para mesclar e transformar dados. </a:t>
            </a:r>
          </a:p>
          <a:p>
            <a:pPr>
              <a:lnSpc>
                <a:spcPct val="150000"/>
              </a:lnSpc>
            </a:pPr>
            <a:endParaRPr lang="pt-BR" dirty="0"/>
          </a:p>
          <a:p>
            <a:pPr>
              <a:lnSpc>
                <a:spcPct val="150000"/>
              </a:lnSpc>
            </a:pPr>
            <a:endParaRPr lang="pt-BR" dirty="0"/>
          </a:p>
          <a:p>
            <a:pPr>
              <a:lnSpc>
                <a:spcPct val="150000"/>
              </a:lnSpc>
            </a:pPr>
            <a:r>
              <a:rPr lang="pt-BR" dirty="0"/>
              <a:t>Power Pivot: Ferramenta de modelagem de dados “In-memory”.</a:t>
            </a:r>
          </a:p>
        </p:txBody>
      </p:sp>
      <p:pic>
        <p:nvPicPr>
          <p:cNvPr id="4" name="Picture 3" descr="A picture containing crossword puzzle, text, display&#10;&#10;Description automatically generated">
            <a:extLst>
              <a:ext uri="{FF2B5EF4-FFF2-40B4-BE49-F238E27FC236}">
                <a16:creationId xmlns:a16="http://schemas.microsoft.com/office/drawing/2014/main" id="{6A32C9EB-3BAE-4011-901F-34CC4E7E04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924944"/>
            <a:ext cx="1492544" cy="1196752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1D1B99F-4F3A-4CBD-B69A-439B83DBA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4116320"/>
            <a:ext cx="1435717" cy="143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0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467544" y="332656"/>
            <a:ext cx="8676456" cy="557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sz="24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ONDE VIVEM (Plataforma Power)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FFA4B6-699D-4940-99AA-1F549C25A3C7}"/>
              </a:ext>
            </a:extLst>
          </p:cNvPr>
          <p:cNvSpPr txBox="1"/>
          <p:nvPr/>
        </p:nvSpPr>
        <p:spPr>
          <a:xfrm>
            <a:off x="257148" y="1119073"/>
            <a:ext cx="8676456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Power View: Ferramenta de visualização de dados.</a:t>
            </a:r>
          </a:p>
          <a:p>
            <a:pPr>
              <a:lnSpc>
                <a:spcPct val="150000"/>
              </a:lnSpc>
            </a:pPr>
            <a:endParaRPr lang="pt-BR" dirty="0"/>
          </a:p>
          <a:p>
            <a:pPr>
              <a:lnSpc>
                <a:spcPct val="150000"/>
              </a:lnSpc>
            </a:pPr>
            <a:endParaRPr lang="pt-BR" dirty="0"/>
          </a:p>
          <a:p>
            <a:pPr algn="r">
              <a:lnSpc>
                <a:spcPct val="150000"/>
              </a:lnSpc>
            </a:pPr>
            <a:r>
              <a:rPr lang="pt-BR" dirty="0"/>
              <a:t>Power Map: Ferramenta de visualização de dados geoespaciais em 3D.</a:t>
            </a:r>
          </a:p>
          <a:p>
            <a:pPr>
              <a:lnSpc>
                <a:spcPct val="150000"/>
              </a:lnSpc>
            </a:pPr>
            <a:endParaRPr lang="pt-BR" dirty="0"/>
          </a:p>
          <a:p>
            <a:pPr>
              <a:lnSpc>
                <a:spcPct val="150000"/>
              </a:lnSpc>
            </a:pPr>
            <a:endParaRPr lang="pt-BR" dirty="0"/>
          </a:p>
          <a:p>
            <a:pPr>
              <a:lnSpc>
                <a:spcPct val="150000"/>
              </a:lnSpc>
            </a:pPr>
            <a:r>
              <a:rPr lang="pt-BR" dirty="0"/>
              <a:t>Power Q&amp;A: Capacitor de respostas sobre questões em linguagem Natural. </a:t>
            </a:r>
          </a:p>
          <a:p>
            <a:pPr>
              <a:lnSpc>
                <a:spcPct val="150000"/>
              </a:lnSpc>
            </a:pPr>
            <a:endParaRPr lang="pt-BR" dirty="0"/>
          </a:p>
          <a:p>
            <a:pPr>
              <a:lnSpc>
                <a:spcPct val="150000"/>
              </a:lnSpc>
            </a:pPr>
            <a:endParaRPr lang="pt-BR" dirty="0"/>
          </a:p>
          <a:p>
            <a:pPr algn="r">
              <a:lnSpc>
                <a:spcPct val="150000"/>
              </a:lnSpc>
            </a:pPr>
            <a:r>
              <a:rPr lang="pt-BR" dirty="0"/>
              <a:t>Power BI Desktop: Ferramenta de desenvolvimento para o serviço do Power BI.</a:t>
            </a:r>
          </a:p>
        </p:txBody>
      </p:sp>
      <p:pic>
        <p:nvPicPr>
          <p:cNvPr id="1026" name="Picture 2" descr="Resultado de imagem para PowerView logo">
            <a:extLst>
              <a:ext uri="{FF2B5EF4-FFF2-40B4-BE49-F238E27FC236}">
                <a16:creationId xmlns:a16="http://schemas.microsoft.com/office/drawing/2014/main" id="{1CAD0F6E-473F-409C-ADEE-6BF7E91B1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958507"/>
            <a:ext cx="1110485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7F71143-7B8A-4FBF-A8B1-79402F1EA6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49" r="13280" b="37555"/>
          <a:stretch/>
        </p:blipFill>
        <p:spPr>
          <a:xfrm>
            <a:off x="611560" y="2004531"/>
            <a:ext cx="1110485" cy="14453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67ECA6-B1E0-491B-AA5F-F3E31FE213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11" t="19494" r="11111" b="13839"/>
          <a:stretch/>
        </p:blipFill>
        <p:spPr>
          <a:xfrm>
            <a:off x="7421436" y="3356992"/>
            <a:ext cx="1512168" cy="12961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B57649-64BB-46EF-97DA-71E983A335B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89" y="4653137"/>
            <a:ext cx="831726" cy="83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5253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268</Words>
  <Application>Microsoft Office PowerPoint</Application>
  <PresentationFormat>On-screen Show (4:3)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Johnson &amp; Johnson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Cardoso, Edwillie [CONBR Non-J&amp;J]</dc:creator>
  <cp:lastModifiedBy>Cardoso, Edwillie [CONBR]</cp:lastModifiedBy>
  <cp:revision>60</cp:revision>
  <dcterms:created xsi:type="dcterms:W3CDTF">2015-08-15T22:49:04Z</dcterms:created>
  <dcterms:modified xsi:type="dcterms:W3CDTF">2019-04-22T12:02:55Z</dcterms:modified>
</cp:coreProperties>
</file>