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49"/>
  </p:notesMasterIdLst>
  <p:sldIdLst>
    <p:sldId id="257" r:id="rId5"/>
    <p:sldId id="260" r:id="rId6"/>
    <p:sldId id="263" r:id="rId7"/>
    <p:sldId id="294" r:id="rId8"/>
    <p:sldId id="261" r:id="rId9"/>
    <p:sldId id="317" r:id="rId10"/>
    <p:sldId id="271" r:id="rId11"/>
    <p:sldId id="265" r:id="rId12"/>
    <p:sldId id="283" r:id="rId13"/>
    <p:sldId id="284" r:id="rId14"/>
    <p:sldId id="285" r:id="rId15"/>
    <p:sldId id="298" r:id="rId16"/>
    <p:sldId id="296" r:id="rId17"/>
    <p:sldId id="299" r:id="rId18"/>
    <p:sldId id="308" r:id="rId19"/>
    <p:sldId id="309" r:id="rId20"/>
    <p:sldId id="310" r:id="rId21"/>
    <p:sldId id="295" r:id="rId22"/>
    <p:sldId id="297" r:id="rId23"/>
    <p:sldId id="311" r:id="rId24"/>
    <p:sldId id="316" r:id="rId25"/>
    <p:sldId id="312" r:id="rId26"/>
    <p:sldId id="287" r:id="rId27"/>
    <p:sldId id="276" r:id="rId28"/>
    <p:sldId id="290" r:id="rId29"/>
    <p:sldId id="291" r:id="rId30"/>
    <p:sldId id="300" r:id="rId31"/>
    <p:sldId id="301" r:id="rId32"/>
    <p:sldId id="302" r:id="rId33"/>
    <p:sldId id="304" r:id="rId34"/>
    <p:sldId id="303" r:id="rId35"/>
    <p:sldId id="289" r:id="rId36"/>
    <p:sldId id="306" r:id="rId37"/>
    <p:sldId id="307" r:id="rId38"/>
    <p:sldId id="292" r:id="rId39"/>
    <p:sldId id="305" r:id="rId40"/>
    <p:sldId id="288" r:id="rId41"/>
    <p:sldId id="315" r:id="rId42"/>
    <p:sldId id="314" r:id="rId43"/>
    <p:sldId id="293" r:id="rId44"/>
    <p:sldId id="273" r:id="rId45"/>
    <p:sldId id="267" r:id="rId46"/>
    <p:sldId id="266" r:id="rId47"/>
    <p:sldId id="268" r:id="rId4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317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308"/>
            <p14:sldId id="309"/>
            <p14:sldId id="310"/>
            <p14:sldId id="295"/>
            <p14:sldId id="297"/>
            <p14:sldId id="311"/>
            <p14:sldId id="316"/>
            <p14:sldId id="312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4.3. Modularity" id="{192766AA-D48F-448F-B937-2A797EA67EAF}">
          <p14:sldIdLst>
            <p14:sldId id="315"/>
          </p14:sldIdLst>
        </p14:section>
        <p14:section name="6. Case study 2. Text mining" id="{E2959D9C-1674-44FB-A326-1C1EB9E64583}">
          <p14:sldIdLst>
            <p14:sldId id="314"/>
          </p14:sldIdLst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</p14:sldIdLst>
        </p14:section>
        <p14:section name="4. R and Shiny in production" id="{DF56F766-B511-4984-9667-AEF420E90964}">
          <p14:sldIdLst>
            <p14:sldId id="267"/>
            <p14:sldId id="266"/>
            <p14:sldId id="268"/>
          </p14:sldIdLst>
        </p14:section>
        <p14:section name="Untitled Section" id="{4CF59649-4DBA-4BCE-954A-8FDED2F2191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2" autoAdjust="0"/>
    <p:restoredTop sz="69330" autoAdjust="0"/>
  </p:normalViewPr>
  <p:slideViewPr>
    <p:cSldViewPr snapToGrid="0">
      <p:cViewPr varScale="1">
        <p:scale>
          <a:sx n="79" d="100"/>
          <a:sy n="79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F285C-AEC1-4091-89D3-2BED431CDC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A72DCE4-CE54-426D-AC67-505ACBC26169}">
      <dgm:prSet phldrT="[Tekst]"/>
      <dgm:spPr/>
      <dgm:t>
        <a:bodyPr/>
        <a:lstStyle/>
        <a:p>
          <a:r>
            <a:rPr lang="nl-NL" b="1" dirty="0" err="1"/>
            <a:t>Raw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9C2840C3-5678-42DE-8571-702684AF113F}" type="parTrans" cxnId="{B25111F2-07F5-4E38-8056-613BEC93AD02}">
      <dgm:prSet/>
      <dgm:spPr/>
      <dgm:t>
        <a:bodyPr/>
        <a:lstStyle/>
        <a:p>
          <a:endParaRPr lang="nl-NL"/>
        </a:p>
      </dgm:t>
    </dgm:pt>
    <dgm:pt modelId="{9BEB0FBC-6E32-477A-A77A-45E084EDDB7A}" type="sibTrans" cxnId="{B25111F2-07F5-4E38-8056-613BEC93AD02}">
      <dgm:prSet/>
      <dgm:spPr/>
      <dgm:t>
        <a:bodyPr/>
        <a:lstStyle/>
        <a:p>
          <a:endParaRPr lang="nl-NL"/>
        </a:p>
      </dgm:t>
    </dgm:pt>
    <dgm:pt modelId="{1B07EBAA-BD3C-45A3-9C76-C71EC3EB77B9}">
      <dgm:prSet phldrT="[Tekst]"/>
      <dgm:spPr/>
      <dgm:t>
        <a:bodyPr/>
        <a:lstStyle/>
        <a:p>
          <a:r>
            <a:rPr lang="nl-NL" b="1" dirty="0" err="1"/>
            <a:t>Cleaned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A74769E4-B933-410C-81D0-1376FA19663F}" type="parTrans" cxnId="{D5617927-F722-4695-A27A-1E7EFA996C25}">
      <dgm:prSet/>
      <dgm:spPr/>
      <dgm:t>
        <a:bodyPr/>
        <a:lstStyle/>
        <a:p>
          <a:endParaRPr lang="nl-NL"/>
        </a:p>
      </dgm:t>
    </dgm:pt>
    <dgm:pt modelId="{3082AFE1-302F-4BC1-81E8-81BFFC66F55A}" type="sibTrans" cxnId="{D5617927-F722-4695-A27A-1E7EFA996C25}">
      <dgm:prSet/>
      <dgm:spPr/>
      <dgm:t>
        <a:bodyPr/>
        <a:lstStyle/>
        <a:p>
          <a:endParaRPr lang="nl-NL"/>
        </a:p>
      </dgm:t>
    </dgm:pt>
    <dgm:pt modelId="{2B831536-3A91-4F51-8A7A-D734510CB03E}">
      <dgm:prSet phldrT="[Tekst]"/>
      <dgm:spPr/>
      <dgm:t>
        <a:bodyPr/>
        <a:lstStyle/>
        <a:p>
          <a:r>
            <a:rPr lang="nl-NL" b="1" dirty="0"/>
            <a:t>Features</a:t>
          </a:r>
        </a:p>
      </dgm:t>
    </dgm:pt>
    <dgm:pt modelId="{6E30AC36-97A4-49F9-A6CF-DD7D9CCFC127}" type="parTrans" cxnId="{FA847B40-7C80-4CD9-8377-25B289351B8F}">
      <dgm:prSet/>
      <dgm:spPr/>
      <dgm:t>
        <a:bodyPr/>
        <a:lstStyle/>
        <a:p>
          <a:endParaRPr lang="nl-NL"/>
        </a:p>
      </dgm:t>
    </dgm:pt>
    <dgm:pt modelId="{07A76EB3-565E-470D-AEB5-5B9A71AC9479}" type="sibTrans" cxnId="{FA847B40-7C80-4CD9-8377-25B289351B8F}">
      <dgm:prSet/>
      <dgm:spPr/>
      <dgm:t>
        <a:bodyPr/>
        <a:lstStyle/>
        <a:p>
          <a:endParaRPr lang="nl-NL"/>
        </a:p>
      </dgm:t>
    </dgm:pt>
    <dgm:pt modelId="{6D7DF5AF-156B-4974-8AF3-D0257CA1657D}">
      <dgm:prSet/>
      <dgm:spPr/>
      <dgm:t>
        <a:bodyPr/>
        <a:lstStyle/>
        <a:p>
          <a:r>
            <a:rPr lang="nl-NL" dirty="0" err="1"/>
            <a:t>Multilingual</a:t>
          </a:r>
          <a:endParaRPr lang="nl-NL" dirty="0"/>
        </a:p>
      </dgm:t>
    </dgm:pt>
    <dgm:pt modelId="{6FD7B928-827B-4F05-937A-5796207D04C0}" type="parTrans" cxnId="{D8568308-ABAB-4E8E-9F78-6213F0364040}">
      <dgm:prSet/>
      <dgm:spPr/>
      <dgm:t>
        <a:bodyPr/>
        <a:lstStyle/>
        <a:p>
          <a:endParaRPr lang="nl-NL"/>
        </a:p>
      </dgm:t>
    </dgm:pt>
    <dgm:pt modelId="{D1774582-D826-4FED-8812-DD270957D0CE}" type="sibTrans" cxnId="{D8568308-ABAB-4E8E-9F78-6213F0364040}">
      <dgm:prSet/>
      <dgm:spPr/>
      <dgm:t>
        <a:bodyPr/>
        <a:lstStyle/>
        <a:p>
          <a:endParaRPr lang="nl-NL"/>
        </a:p>
      </dgm:t>
    </dgm:pt>
    <dgm:pt modelId="{8D56CE6D-6A3A-4D85-A5C0-B73C9D8ADF6B}">
      <dgm:prSet/>
      <dgm:spPr/>
      <dgm:t>
        <a:bodyPr/>
        <a:lstStyle/>
        <a:p>
          <a:r>
            <a:rPr lang="nl-NL" dirty="0" err="1"/>
            <a:t>Errors</a:t>
          </a:r>
          <a:endParaRPr lang="nl-NL" dirty="0"/>
        </a:p>
      </dgm:t>
    </dgm:pt>
    <dgm:pt modelId="{D11200D5-BCB9-4B45-B543-BDB9490D15D7}" type="parTrans" cxnId="{52AD6C93-082D-4776-BE44-23B39155C184}">
      <dgm:prSet/>
      <dgm:spPr/>
      <dgm:t>
        <a:bodyPr/>
        <a:lstStyle/>
        <a:p>
          <a:endParaRPr lang="nl-NL"/>
        </a:p>
      </dgm:t>
    </dgm:pt>
    <dgm:pt modelId="{7C572D14-9B19-4747-A81E-2C759A3EB445}" type="sibTrans" cxnId="{52AD6C93-082D-4776-BE44-23B39155C184}">
      <dgm:prSet/>
      <dgm:spPr/>
      <dgm:t>
        <a:bodyPr/>
        <a:lstStyle/>
        <a:p>
          <a:endParaRPr lang="nl-NL"/>
        </a:p>
      </dgm:t>
    </dgm:pt>
    <dgm:pt modelId="{9C451657-3116-48B1-ADFF-444432EBB005}">
      <dgm:prSet/>
      <dgm:spPr/>
      <dgm:t>
        <a:bodyPr/>
        <a:lstStyle/>
        <a:p>
          <a:r>
            <a:rPr lang="nl-NL" dirty="0" err="1"/>
            <a:t>Translated</a:t>
          </a:r>
          <a:r>
            <a:rPr lang="nl-NL" dirty="0"/>
            <a:t> </a:t>
          </a:r>
          <a:r>
            <a:rPr lang="nl-NL" dirty="0" err="1"/>
            <a:t>into</a:t>
          </a:r>
          <a:r>
            <a:rPr lang="nl-NL" dirty="0"/>
            <a:t> a common </a:t>
          </a:r>
          <a:r>
            <a:rPr lang="nl-NL" dirty="0" err="1"/>
            <a:t>language</a:t>
          </a:r>
          <a:endParaRPr lang="nl-NL" dirty="0"/>
        </a:p>
      </dgm:t>
    </dgm:pt>
    <dgm:pt modelId="{A73E2475-E1B4-4135-839A-9B52DFB4C263}" type="parTrans" cxnId="{C6A57B4A-32EE-4D7A-B15E-7CE9C2550A2F}">
      <dgm:prSet/>
      <dgm:spPr/>
      <dgm:t>
        <a:bodyPr/>
        <a:lstStyle/>
        <a:p>
          <a:endParaRPr lang="nl-NL"/>
        </a:p>
      </dgm:t>
    </dgm:pt>
    <dgm:pt modelId="{E4C28012-57DC-4403-A459-8A838F845478}" type="sibTrans" cxnId="{C6A57B4A-32EE-4D7A-B15E-7CE9C2550A2F}">
      <dgm:prSet/>
      <dgm:spPr/>
      <dgm:t>
        <a:bodyPr/>
        <a:lstStyle/>
        <a:p>
          <a:endParaRPr lang="nl-NL"/>
        </a:p>
      </dgm:t>
    </dgm:pt>
    <dgm:pt modelId="{584E339B-EDE4-43D6-8C96-4AE8A79B0ABA}">
      <dgm:prSet/>
      <dgm:spPr/>
      <dgm:t>
        <a:bodyPr/>
        <a:lstStyle/>
        <a:p>
          <a:r>
            <a:rPr lang="nl-NL" dirty="0"/>
            <a:t>N-grams </a:t>
          </a:r>
          <a:r>
            <a:rPr lang="nl-NL" dirty="0" err="1"/>
            <a:t>frequencies</a:t>
          </a:r>
          <a:endParaRPr lang="nl-NL" dirty="0"/>
        </a:p>
      </dgm:t>
    </dgm:pt>
    <dgm:pt modelId="{786D1D61-B445-4B97-966A-037182FAD187}" type="parTrans" cxnId="{8F71D695-2B17-41F6-89F1-AF785075672C}">
      <dgm:prSet/>
      <dgm:spPr/>
      <dgm:t>
        <a:bodyPr/>
        <a:lstStyle/>
        <a:p>
          <a:endParaRPr lang="nl-NL"/>
        </a:p>
      </dgm:t>
    </dgm:pt>
    <dgm:pt modelId="{A863B20D-48F5-4C2D-9C75-AE701E920AE8}" type="sibTrans" cxnId="{8F71D695-2B17-41F6-89F1-AF785075672C}">
      <dgm:prSet/>
      <dgm:spPr/>
      <dgm:t>
        <a:bodyPr/>
        <a:lstStyle/>
        <a:p>
          <a:endParaRPr lang="nl-NL"/>
        </a:p>
      </dgm:t>
    </dgm:pt>
    <dgm:pt modelId="{E336F257-9F21-4EC8-B3D1-0EA894C47CC2}">
      <dgm:prSet/>
      <dgm:spPr/>
      <dgm:t>
        <a:bodyPr/>
        <a:lstStyle/>
        <a:p>
          <a:r>
            <a:rPr lang="nl-NL" dirty="0"/>
            <a:t>Word counts</a:t>
          </a:r>
        </a:p>
      </dgm:t>
    </dgm:pt>
    <dgm:pt modelId="{0D8938C9-7116-4864-88ED-1CA391B7802B}" type="parTrans" cxnId="{97FD146A-C090-48CB-9142-54698DF24AEE}">
      <dgm:prSet/>
      <dgm:spPr/>
      <dgm:t>
        <a:bodyPr/>
        <a:lstStyle/>
        <a:p>
          <a:endParaRPr lang="nl-NL"/>
        </a:p>
      </dgm:t>
    </dgm:pt>
    <dgm:pt modelId="{46216E10-17F3-4AFF-8D2D-F45A17B53F65}" type="sibTrans" cxnId="{97FD146A-C090-48CB-9142-54698DF24AEE}">
      <dgm:prSet/>
      <dgm:spPr/>
      <dgm:t>
        <a:bodyPr/>
        <a:lstStyle/>
        <a:p>
          <a:endParaRPr lang="nl-NL"/>
        </a:p>
      </dgm:t>
    </dgm:pt>
    <dgm:pt modelId="{7CED9806-A424-4D5D-9E54-D1485200D67D}">
      <dgm:prSet/>
      <dgm:spPr/>
      <dgm:t>
        <a:bodyPr/>
        <a:lstStyle/>
        <a:p>
          <a:endParaRPr lang="nl-NL" dirty="0"/>
        </a:p>
      </dgm:t>
    </dgm:pt>
    <dgm:pt modelId="{C09780F8-1845-4927-9B18-5393C7459DF3}" type="parTrans" cxnId="{C52B810E-9DBC-4D1C-91F3-B54DD23CBD5B}">
      <dgm:prSet/>
      <dgm:spPr/>
      <dgm:t>
        <a:bodyPr/>
        <a:lstStyle/>
        <a:p>
          <a:endParaRPr lang="nl-NL"/>
        </a:p>
      </dgm:t>
    </dgm:pt>
    <dgm:pt modelId="{2E2CB322-8A93-4F41-8A8C-3982508063D5}" type="sibTrans" cxnId="{C52B810E-9DBC-4D1C-91F3-B54DD23CBD5B}">
      <dgm:prSet/>
      <dgm:spPr/>
      <dgm:t>
        <a:bodyPr/>
        <a:lstStyle/>
        <a:p>
          <a:endParaRPr lang="nl-NL"/>
        </a:p>
      </dgm:t>
    </dgm:pt>
    <dgm:pt modelId="{A4313DE9-95DA-45C1-B241-320ABDEC574E}" type="pres">
      <dgm:prSet presAssocID="{758F285C-AEC1-4091-89D3-2BED431CDC38}" presName="linearFlow" presStyleCnt="0">
        <dgm:presLayoutVars>
          <dgm:dir/>
          <dgm:animLvl val="lvl"/>
          <dgm:resizeHandles val="exact"/>
        </dgm:presLayoutVars>
      </dgm:prSet>
      <dgm:spPr/>
    </dgm:pt>
    <dgm:pt modelId="{5C3A8BE5-5F2B-49CC-8C4A-D006770F3627}" type="pres">
      <dgm:prSet presAssocID="{8A72DCE4-CE54-426D-AC67-505ACBC26169}" presName="composite" presStyleCnt="0"/>
      <dgm:spPr/>
    </dgm:pt>
    <dgm:pt modelId="{F4B36F93-F615-4CB4-BB2D-0B3978828CAA}" type="pres">
      <dgm:prSet presAssocID="{8A72DCE4-CE54-426D-AC67-505ACBC261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A3B077-503D-4221-A29A-47BD32AA97D3}" type="pres">
      <dgm:prSet presAssocID="{8A72DCE4-CE54-426D-AC67-505ACBC26169}" presName="parSh" presStyleLbl="node1" presStyleIdx="0" presStyleCnt="3"/>
      <dgm:spPr/>
    </dgm:pt>
    <dgm:pt modelId="{22E4F0B4-892E-4686-8712-B860D26D8EDF}" type="pres">
      <dgm:prSet presAssocID="{8A72DCE4-CE54-426D-AC67-505ACBC26169}" presName="desTx" presStyleLbl="fgAcc1" presStyleIdx="0" presStyleCnt="3" custScaleX="129967" custScaleY="86232">
        <dgm:presLayoutVars>
          <dgm:bulletEnabled val="1"/>
        </dgm:presLayoutVars>
      </dgm:prSet>
      <dgm:spPr/>
    </dgm:pt>
    <dgm:pt modelId="{32DE8BFF-67B9-43C7-B482-D1D8713D6DBB}" type="pres">
      <dgm:prSet presAssocID="{9BEB0FBC-6E32-477A-A77A-45E084EDDB7A}" presName="sibTrans" presStyleLbl="sibTrans2D1" presStyleIdx="0" presStyleCnt="2"/>
      <dgm:spPr/>
    </dgm:pt>
    <dgm:pt modelId="{ACCC0739-207E-41D7-999E-587794836DCB}" type="pres">
      <dgm:prSet presAssocID="{9BEB0FBC-6E32-477A-A77A-45E084EDDB7A}" presName="connTx" presStyleLbl="sibTrans2D1" presStyleIdx="0" presStyleCnt="2"/>
      <dgm:spPr/>
    </dgm:pt>
    <dgm:pt modelId="{E6B74503-52B4-435E-A72C-7344ACB2F15B}" type="pres">
      <dgm:prSet presAssocID="{1B07EBAA-BD3C-45A3-9C76-C71EC3EB77B9}" presName="composite" presStyleCnt="0"/>
      <dgm:spPr/>
    </dgm:pt>
    <dgm:pt modelId="{151A698F-8928-4B20-8374-E756612B9427}" type="pres">
      <dgm:prSet presAssocID="{1B07EBAA-BD3C-45A3-9C76-C71EC3EB77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72807B-00E0-4CB8-9B7D-DF9BFCD5E5E9}" type="pres">
      <dgm:prSet presAssocID="{1B07EBAA-BD3C-45A3-9C76-C71EC3EB77B9}" presName="parSh" presStyleLbl="node1" presStyleIdx="1" presStyleCnt="3"/>
      <dgm:spPr/>
    </dgm:pt>
    <dgm:pt modelId="{15645945-A85B-4611-A5D1-960630C3C62A}" type="pres">
      <dgm:prSet presAssocID="{1B07EBAA-BD3C-45A3-9C76-C71EC3EB77B9}" presName="desTx" presStyleLbl="fgAcc1" presStyleIdx="1" presStyleCnt="3" custScaleX="124045" custScaleY="86232">
        <dgm:presLayoutVars>
          <dgm:bulletEnabled val="1"/>
        </dgm:presLayoutVars>
      </dgm:prSet>
      <dgm:spPr/>
    </dgm:pt>
    <dgm:pt modelId="{9D34DB6C-CE91-447A-9B8E-A4D7F587307A}" type="pres">
      <dgm:prSet presAssocID="{3082AFE1-302F-4BC1-81E8-81BFFC66F55A}" presName="sibTrans" presStyleLbl="sibTrans2D1" presStyleIdx="1" presStyleCnt="2"/>
      <dgm:spPr/>
    </dgm:pt>
    <dgm:pt modelId="{FF617028-30AC-4CC6-B917-305FC7291CAD}" type="pres">
      <dgm:prSet presAssocID="{3082AFE1-302F-4BC1-81E8-81BFFC66F55A}" presName="connTx" presStyleLbl="sibTrans2D1" presStyleIdx="1" presStyleCnt="2"/>
      <dgm:spPr/>
    </dgm:pt>
    <dgm:pt modelId="{0E965F21-8DB9-4D6E-9660-7EBA7FB8ED7C}" type="pres">
      <dgm:prSet presAssocID="{2B831536-3A91-4F51-8A7A-D734510CB03E}" presName="composite" presStyleCnt="0"/>
      <dgm:spPr/>
    </dgm:pt>
    <dgm:pt modelId="{069B8849-0D4D-49AD-94F6-325C17CC2C0B}" type="pres">
      <dgm:prSet presAssocID="{2B831536-3A91-4F51-8A7A-D734510CB0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4B5DB7-CEC5-4E71-BDE6-533BBA816830}" type="pres">
      <dgm:prSet presAssocID="{2B831536-3A91-4F51-8A7A-D734510CB03E}" presName="parSh" presStyleLbl="node1" presStyleIdx="2" presStyleCnt="3"/>
      <dgm:spPr/>
    </dgm:pt>
    <dgm:pt modelId="{2033D861-AB57-47BF-8FCF-52D03D04A004}" type="pres">
      <dgm:prSet presAssocID="{2B831536-3A91-4F51-8A7A-D734510CB03E}" presName="desTx" presStyleLbl="fgAcc1" presStyleIdx="2" presStyleCnt="3" custScaleX="112676" custScaleY="91891">
        <dgm:presLayoutVars>
          <dgm:bulletEnabled val="1"/>
        </dgm:presLayoutVars>
      </dgm:prSet>
      <dgm:spPr/>
    </dgm:pt>
  </dgm:ptLst>
  <dgm:cxnLst>
    <dgm:cxn modelId="{D8568308-ABAB-4E8E-9F78-6213F0364040}" srcId="{8A72DCE4-CE54-426D-AC67-505ACBC26169}" destId="{6D7DF5AF-156B-4974-8AF3-D0257CA1657D}" srcOrd="0" destOrd="0" parTransId="{6FD7B928-827B-4F05-937A-5796207D04C0}" sibTransId="{D1774582-D826-4FED-8812-DD270957D0CE}"/>
    <dgm:cxn modelId="{DAA0270B-F65C-4E90-9A3D-0FC334951908}" type="presOf" srcId="{2B831536-3A91-4F51-8A7A-D734510CB03E}" destId="{069B8849-0D4D-49AD-94F6-325C17CC2C0B}" srcOrd="0" destOrd="0" presId="urn:microsoft.com/office/officeart/2005/8/layout/process3"/>
    <dgm:cxn modelId="{C52B810E-9DBC-4D1C-91F3-B54DD23CBD5B}" srcId="{2B831536-3A91-4F51-8A7A-D734510CB03E}" destId="{7CED9806-A424-4D5D-9E54-D1485200D67D}" srcOrd="1" destOrd="0" parTransId="{C09780F8-1845-4927-9B18-5393C7459DF3}" sibTransId="{2E2CB322-8A93-4F41-8A8C-3982508063D5}"/>
    <dgm:cxn modelId="{D5617927-F722-4695-A27A-1E7EFA996C25}" srcId="{758F285C-AEC1-4091-89D3-2BED431CDC38}" destId="{1B07EBAA-BD3C-45A3-9C76-C71EC3EB77B9}" srcOrd="1" destOrd="0" parTransId="{A74769E4-B933-410C-81D0-1376FA19663F}" sibTransId="{3082AFE1-302F-4BC1-81E8-81BFFC66F55A}"/>
    <dgm:cxn modelId="{FA847B40-7C80-4CD9-8377-25B289351B8F}" srcId="{758F285C-AEC1-4091-89D3-2BED431CDC38}" destId="{2B831536-3A91-4F51-8A7A-D734510CB03E}" srcOrd="2" destOrd="0" parTransId="{6E30AC36-97A4-49F9-A6CF-DD7D9CCFC127}" sibTransId="{07A76EB3-565E-470D-AEB5-5B9A71AC9479}"/>
    <dgm:cxn modelId="{63CD6A41-033E-4A3A-9697-2B4543AE916C}" type="presOf" srcId="{8A72DCE4-CE54-426D-AC67-505ACBC26169}" destId="{A4A3B077-503D-4221-A29A-47BD32AA97D3}" srcOrd="1" destOrd="0" presId="urn:microsoft.com/office/officeart/2005/8/layout/process3"/>
    <dgm:cxn modelId="{790B7161-22FB-46DE-9BA2-AD81770AB3ED}" type="presOf" srcId="{9C451657-3116-48B1-ADFF-444432EBB005}" destId="{15645945-A85B-4611-A5D1-960630C3C62A}" srcOrd="0" destOrd="0" presId="urn:microsoft.com/office/officeart/2005/8/layout/process3"/>
    <dgm:cxn modelId="{97FD146A-C090-48CB-9142-54698DF24AEE}" srcId="{2B831536-3A91-4F51-8A7A-D734510CB03E}" destId="{E336F257-9F21-4EC8-B3D1-0EA894C47CC2}" srcOrd="2" destOrd="0" parTransId="{0D8938C9-7116-4864-88ED-1CA391B7802B}" sibTransId="{46216E10-17F3-4AFF-8D2D-F45A17B53F65}"/>
    <dgm:cxn modelId="{C6A57B4A-32EE-4D7A-B15E-7CE9C2550A2F}" srcId="{1B07EBAA-BD3C-45A3-9C76-C71EC3EB77B9}" destId="{9C451657-3116-48B1-ADFF-444432EBB005}" srcOrd="0" destOrd="0" parTransId="{A73E2475-E1B4-4135-839A-9B52DFB4C263}" sibTransId="{E4C28012-57DC-4403-A459-8A838F845478}"/>
    <dgm:cxn modelId="{9BA55155-AE31-4FB2-8F27-C769CA18AAFA}" type="presOf" srcId="{2B831536-3A91-4F51-8A7A-D734510CB03E}" destId="{7A4B5DB7-CEC5-4E71-BDE6-533BBA816830}" srcOrd="1" destOrd="0" presId="urn:microsoft.com/office/officeart/2005/8/layout/process3"/>
    <dgm:cxn modelId="{9EE14358-C340-424B-B2A1-DAC08231487F}" type="presOf" srcId="{1B07EBAA-BD3C-45A3-9C76-C71EC3EB77B9}" destId="{EE72807B-00E0-4CB8-9B7D-DF9BFCD5E5E9}" srcOrd="1" destOrd="0" presId="urn:microsoft.com/office/officeart/2005/8/layout/process3"/>
    <dgm:cxn modelId="{80FC607A-ABFE-4969-BE03-1A3AC1A290BB}" type="presOf" srcId="{3082AFE1-302F-4BC1-81E8-81BFFC66F55A}" destId="{FF617028-30AC-4CC6-B917-305FC7291CAD}" srcOrd="1" destOrd="0" presId="urn:microsoft.com/office/officeart/2005/8/layout/process3"/>
    <dgm:cxn modelId="{57889384-54DC-49D0-9BF2-ABB88D01A0B0}" type="presOf" srcId="{6D7DF5AF-156B-4974-8AF3-D0257CA1657D}" destId="{22E4F0B4-892E-4686-8712-B860D26D8EDF}" srcOrd="0" destOrd="0" presId="urn:microsoft.com/office/officeart/2005/8/layout/process3"/>
    <dgm:cxn modelId="{52AD6C93-082D-4776-BE44-23B39155C184}" srcId="{8A72DCE4-CE54-426D-AC67-505ACBC26169}" destId="{8D56CE6D-6A3A-4D85-A5C0-B73C9D8ADF6B}" srcOrd="1" destOrd="0" parTransId="{D11200D5-BCB9-4B45-B543-BDB9490D15D7}" sibTransId="{7C572D14-9B19-4747-A81E-2C759A3EB445}"/>
    <dgm:cxn modelId="{8F71D695-2B17-41F6-89F1-AF785075672C}" srcId="{2B831536-3A91-4F51-8A7A-D734510CB03E}" destId="{584E339B-EDE4-43D6-8C96-4AE8A79B0ABA}" srcOrd="0" destOrd="0" parTransId="{786D1D61-B445-4B97-966A-037182FAD187}" sibTransId="{A863B20D-48F5-4C2D-9C75-AE701E920AE8}"/>
    <dgm:cxn modelId="{8B1C9A96-87C8-4A89-ACDE-D6593B6D142C}" type="presOf" srcId="{9BEB0FBC-6E32-477A-A77A-45E084EDDB7A}" destId="{32DE8BFF-67B9-43C7-B482-D1D8713D6DBB}" srcOrd="0" destOrd="0" presId="urn:microsoft.com/office/officeart/2005/8/layout/process3"/>
    <dgm:cxn modelId="{A4F77A9B-CF36-4F10-8CD1-BFBD03390E2D}" type="presOf" srcId="{1B07EBAA-BD3C-45A3-9C76-C71EC3EB77B9}" destId="{151A698F-8928-4B20-8374-E756612B9427}" srcOrd="0" destOrd="0" presId="urn:microsoft.com/office/officeart/2005/8/layout/process3"/>
    <dgm:cxn modelId="{36EFB59B-2587-47A2-BF04-D15751B51C94}" type="presOf" srcId="{3082AFE1-302F-4BC1-81E8-81BFFC66F55A}" destId="{9D34DB6C-CE91-447A-9B8E-A4D7F587307A}" srcOrd="0" destOrd="0" presId="urn:microsoft.com/office/officeart/2005/8/layout/process3"/>
    <dgm:cxn modelId="{624D2BA9-E8C9-4FE3-BA86-63CF1705274D}" type="presOf" srcId="{9BEB0FBC-6E32-477A-A77A-45E084EDDB7A}" destId="{ACCC0739-207E-41D7-999E-587794836DCB}" srcOrd="1" destOrd="0" presId="urn:microsoft.com/office/officeart/2005/8/layout/process3"/>
    <dgm:cxn modelId="{84EE1FC4-CC45-4538-9DB2-10768EDE6D66}" type="presOf" srcId="{8D56CE6D-6A3A-4D85-A5C0-B73C9D8ADF6B}" destId="{22E4F0B4-892E-4686-8712-B860D26D8EDF}" srcOrd="0" destOrd="1" presId="urn:microsoft.com/office/officeart/2005/8/layout/process3"/>
    <dgm:cxn modelId="{CECB6FC6-9189-4A34-82C6-0FCEAF93F077}" type="presOf" srcId="{7CED9806-A424-4D5D-9E54-D1485200D67D}" destId="{2033D861-AB57-47BF-8FCF-52D03D04A004}" srcOrd="0" destOrd="1" presId="urn:microsoft.com/office/officeart/2005/8/layout/process3"/>
    <dgm:cxn modelId="{6F8F44D2-8D78-416E-989F-116465439CCC}" type="presOf" srcId="{584E339B-EDE4-43D6-8C96-4AE8A79B0ABA}" destId="{2033D861-AB57-47BF-8FCF-52D03D04A004}" srcOrd="0" destOrd="0" presId="urn:microsoft.com/office/officeart/2005/8/layout/process3"/>
    <dgm:cxn modelId="{25EAB4DF-9189-4942-AA87-DC0392B85135}" type="presOf" srcId="{758F285C-AEC1-4091-89D3-2BED431CDC38}" destId="{A4313DE9-95DA-45C1-B241-320ABDEC574E}" srcOrd="0" destOrd="0" presId="urn:microsoft.com/office/officeart/2005/8/layout/process3"/>
    <dgm:cxn modelId="{8500EBE7-6869-4D38-9934-9188FD0BE752}" type="presOf" srcId="{E336F257-9F21-4EC8-B3D1-0EA894C47CC2}" destId="{2033D861-AB57-47BF-8FCF-52D03D04A004}" srcOrd="0" destOrd="2" presId="urn:microsoft.com/office/officeart/2005/8/layout/process3"/>
    <dgm:cxn modelId="{B25111F2-07F5-4E38-8056-613BEC93AD02}" srcId="{758F285C-AEC1-4091-89D3-2BED431CDC38}" destId="{8A72DCE4-CE54-426D-AC67-505ACBC26169}" srcOrd="0" destOrd="0" parTransId="{9C2840C3-5678-42DE-8571-702684AF113F}" sibTransId="{9BEB0FBC-6E32-477A-A77A-45E084EDDB7A}"/>
    <dgm:cxn modelId="{36BDB7FE-641C-4E78-B054-1C71FC096FF2}" type="presOf" srcId="{8A72DCE4-CE54-426D-AC67-505ACBC26169}" destId="{F4B36F93-F615-4CB4-BB2D-0B3978828CAA}" srcOrd="0" destOrd="0" presId="urn:microsoft.com/office/officeart/2005/8/layout/process3"/>
    <dgm:cxn modelId="{07A5B6C0-31AC-4BBA-84FC-6CF04A306A2C}" type="presParOf" srcId="{A4313DE9-95DA-45C1-B241-320ABDEC574E}" destId="{5C3A8BE5-5F2B-49CC-8C4A-D006770F3627}" srcOrd="0" destOrd="0" presId="urn:microsoft.com/office/officeart/2005/8/layout/process3"/>
    <dgm:cxn modelId="{1F6DE6D5-9EAB-4C34-BAAD-B4097F823B33}" type="presParOf" srcId="{5C3A8BE5-5F2B-49CC-8C4A-D006770F3627}" destId="{F4B36F93-F615-4CB4-BB2D-0B3978828CAA}" srcOrd="0" destOrd="0" presId="urn:microsoft.com/office/officeart/2005/8/layout/process3"/>
    <dgm:cxn modelId="{38F61800-D6BC-436F-9C6C-1BF8D43E81B8}" type="presParOf" srcId="{5C3A8BE5-5F2B-49CC-8C4A-D006770F3627}" destId="{A4A3B077-503D-4221-A29A-47BD32AA97D3}" srcOrd="1" destOrd="0" presId="urn:microsoft.com/office/officeart/2005/8/layout/process3"/>
    <dgm:cxn modelId="{19C30869-420D-4F28-BC2C-B1C4DDE3410F}" type="presParOf" srcId="{5C3A8BE5-5F2B-49CC-8C4A-D006770F3627}" destId="{22E4F0B4-892E-4686-8712-B860D26D8EDF}" srcOrd="2" destOrd="0" presId="urn:microsoft.com/office/officeart/2005/8/layout/process3"/>
    <dgm:cxn modelId="{97081686-8829-46C1-96AF-0B2D1F43D1AC}" type="presParOf" srcId="{A4313DE9-95DA-45C1-B241-320ABDEC574E}" destId="{32DE8BFF-67B9-43C7-B482-D1D8713D6DBB}" srcOrd="1" destOrd="0" presId="urn:microsoft.com/office/officeart/2005/8/layout/process3"/>
    <dgm:cxn modelId="{68F27D8E-3B8C-409E-A4AB-9C49E2D24D5C}" type="presParOf" srcId="{32DE8BFF-67B9-43C7-B482-D1D8713D6DBB}" destId="{ACCC0739-207E-41D7-999E-587794836DCB}" srcOrd="0" destOrd="0" presId="urn:microsoft.com/office/officeart/2005/8/layout/process3"/>
    <dgm:cxn modelId="{DC961C6A-F3BC-4DCE-B63A-5BCFF0699CEF}" type="presParOf" srcId="{A4313DE9-95DA-45C1-B241-320ABDEC574E}" destId="{E6B74503-52B4-435E-A72C-7344ACB2F15B}" srcOrd="2" destOrd="0" presId="urn:microsoft.com/office/officeart/2005/8/layout/process3"/>
    <dgm:cxn modelId="{B576860A-FB9A-4E3C-AAE5-27317FD353B9}" type="presParOf" srcId="{E6B74503-52B4-435E-A72C-7344ACB2F15B}" destId="{151A698F-8928-4B20-8374-E756612B9427}" srcOrd="0" destOrd="0" presId="urn:microsoft.com/office/officeart/2005/8/layout/process3"/>
    <dgm:cxn modelId="{E523E296-8A43-4912-AED8-A130E7BBDF35}" type="presParOf" srcId="{E6B74503-52B4-435E-A72C-7344ACB2F15B}" destId="{EE72807B-00E0-4CB8-9B7D-DF9BFCD5E5E9}" srcOrd="1" destOrd="0" presId="urn:microsoft.com/office/officeart/2005/8/layout/process3"/>
    <dgm:cxn modelId="{A8FC83AD-34E9-4510-B940-4355A958A50C}" type="presParOf" srcId="{E6B74503-52B4-435E-A72C-7344ACB2F15B}" destId="{15645945-A85B-4611-A5D1-960630C3C62A}" srcOrd="2" destOrd="0" presId="urn:microsoft.com/office/officeart/2005/8/layout/process3"/>
    <dgm:cxn modelId="{DA6DAC05-6329-433C-820D-9067D3EBC94B}" type="presParOf" srcId="{A4313DE9-95DA-45C1-B241-320ABDEC574E}" destId="{9D34DB6C-CE91-447A-9B8E-A4D7F587307A}" srcOrd="3" destOrd="0" presId="urn:microsoft.com/office/officeart/2005/8/layout/process3"/>
    <dgm:cxn modelId="{B87C7240-53B7-4D69-94A5-E0BA9B2FE1F1}" type="presParOf" srcId="{9D34DB6C-CE91-447A-9B8E-A4D7F587307A}" destId="{FF617028-30AC-4CC6-B917-305FC7291CAD}" srcOrd="0" destOrd="0" presId="urn:microsoft.com/office/officeart/2005/8/layout/process3"/>
    <dgm:cxn modelId="{A237D350-BE79-4F08-AE56-C4631B80029F}" type="presParOf" srcId="{A4313DE9-95DA-45C1-B241-320ABDEC574E}" destId="{0E965F21-8DB9-4D6E-9660-7EBA7FB8ED7C}" srcOrd="4" destOrd="0" presId="urn:microsoft.com/office/officeart/2005/8/layout/process3"/>
    <dgm:cxn modelId="{74A5EE3D-BE98-43CB-B59C-6EA9F99B7E1C}" type="presParOf" srcId="{0E965F21-8DB9-4D6E-9660-7EBA7FB8ED7C}" destId="{069B8849-0D4D-49AD-94F6-325C17CC2C0B}" srcOrd="0" destOrd="0" presId="urn:microsoft.com/office/officeart/2005/8/layout/process3"/>
    <dgm:cxn modelId="{FC00D02E-F7F4-46E7-9895-6D359F54BE5E}" type="presParOf" srcId="{0E965F21-8DB9-4D6E-9660-7EBA7FB8ED7C}" destId="{7A4B5DB7-CEC5-4E71-BDE6-533BBA816830}" srcOrd="1" destOrd="0" presId="urn:microsoft.com/office/officeart/2005/8/layout/process3"/>
    <dgm:cxn modelId="{45CF9E40-53B0-4096-94EE-0B8DE4B5A630}" type="presParOf" srcId="{0E965F21-8DB9-4D6E-9660-7EBA7FB8ED7C}" destId="{2033D861-AB57-47BF-8FCF-52D03D04A0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B077-503D-4221-A29A-47BD32AA97D3}">
      <dsp:nvSpPr>
        <dsp:cNvPr id="0" name=""/>
        <dsp:cNvSpPr/>
      </dsp:nvSpPr>
      <dsp:spPr>
        <a:xfrm>
          <a:off x="2884" y="859846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Raw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2884" y="859846"/>
        <a:ext cx="1776593" cy="547200"/>
      </dsp:txXfrm>
    </dsp:sp>
    <dsp:sp modelId="{22E4F0B4-892E-4686-8712-B860D26D8EDF}">
      <dsp:nvSpPr>
        <dsp:cNvPr id="0" name=""/>
        <dsp:cNvSpPr/>
      </dsp:nvSpPr>
      <dsp:spPr>
        <a:xfrm>
          <a:off x="100568" y="1530648"/>
          <a:ext cx="230898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Multilingual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Errors</a:t>
          </a:r>
          <a:endParaRPr lang="nl-NL" sz="1900" kern="1200" dirty="0"/>
        </a:p>
      </dsp:txBody>
      <dsp:txXfrm>
        <a:off x="145916" y="1575996"/>
        <a:ext cx="2218289" cy="1457599"/>
      </dsp:txXfrm>
    </dsp:sp>
    <dsp:sp modelId="{32DE8BFF-67B9-43C7-B482-D1D8713D6DBB}">
      <dsp:nvSpPr>
        <dsp:cNvPr id="0" name=""/>
        <dsp:cNvSpPr/>
      </dsp:nvSpPr>
      <dsp:spPr>
        <a:xfrm>
          <a:off x="2115351" y="912285"/>
          <a:ext cx="712053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2115351" y="1000749"/>
        <a:ext cx="579357" cy="265392"/>
      </dsp:txXfrm>
    </dsp:sp>
    <dsp:sp modelId="{EE72807B-00E0-4CB8-9B7D-DF9BFCD5E5E9}">
      <dsp:nvSpPr>
        <dsp:cNvPr id="0" name=""/>
        <dsp:cNvSpPr/>
      </dsp:nvSpPr>
      <dsp:spPr>
        <a:xfrm>
          <a:off x="3122974" y="859846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Cleaned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3122974" y="859846"/>
        <a:ext cx="1776593" cy="547200"/>
      </dsp:txXfrm>
    </dsp:sp>
    <dsp:sp modelId="{15645945-A85B-4611-A5D1-960630C3C62A}">
      <dsp:nvSpPr>
        <dsp:cNvPr id="0" name=""/>
        <dsp:cNvSpPr/>
      </dsp:nvSpPr>
      <dsp:spPr>
        <a:xfrm>
          <a:off x="3273263" y="1530648"/>
          <a:ext cx="220377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Translated</a:t>
          </a:r>
          <a:r>
            <a:rPr lang="nl-NL" sz="1900" kern="1200" dirty="0"/>
            <a:t> </a:t>
          </a:r>
          <a:r>
            <a:rPr lang="nl-NL" sz="1900" kern="1200" dirty="0" err="1"/>
            <a:t>into</a:t>
          </a:r>
          <a:r>
            <a:rPr lang="nl-NL" sz="1900" kern="1200" dirty="0"/>
            <a:t> a common </a:t>
          </a:r>
          <a:r>
            <a:rPr lang="nl-NL" sz="1900" kern="1200" dirty="0" err="1"/>
            <a:t>language</a:t>
          </a:r>
          <a:endParaRPr lang="nl-NL" sz="1900" kern="1200" dirty="0"/>
        </a:p>
      </dsp:txBody>
      <dsp:txXfrm>
        <a:off x="3318611" y="1575996"/>
        <a:ext cx="2113079" cy="1457599"/>
      </dsp:txXfrm>
    </dsp:sp>
    <dsp:sp modelId="{9D34DB6C-CE91-447A-9B8E-A4D7F587307A}">
      <dsp:nvSpPr>
        <dsp:cNvPr id="0" name=""/>
        <dsp:cNvSpPr/>
      </dsp:nvSpPr>
      <dsp:spPr>
        <a:xfrm rot="21571533">
          <a:off x="5222278" y="899424"/>
          <a:ext cx="684195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5222280" y="988437"/>
        <a:ext cx="551499" cy="265392"/>
      </dsp:txXfrm>
    </dsp:sp>
    <dsp:sp modelId="{7A4B5DB7-CEC5-4E71-BDE6-533BBA816830}">
      <dsp:nvSpPr>
        <dsp:cNvPr id="0" name=""/>
        <dsp:cNvSpPr/>
      </dsp:nvSpPr>
      <dsp:spPr>
        <a:xfrm>
          <a:off x="6190459" y="834444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/>
            <a:t>Features</a:t>
          </a:r>
        </a:p>
      </dsp:txBody>
      <dsp:txXfrm>
        <a:off x="6190459" y="834444"/>
        <a:ext cx="1776593" cy="547200"/>
      </dsp:txXfrm>
    </dsp:sp>
    <dsp:sp modelId="{2033D861-AB57-47BF-8FCF-52D03D04A004}">
      <dsp:nvSpPr>
        <dsp:cNvPr id="0" name=""/>
        <dsp:cNvSpPr/>
      </dsp:nvSpPr>
      <dsp:spPr>
        <a:xfrm>
          <a:off x="6441739" y="1454442"/>
          <a:ext cx="2001794" cy="1649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N-grams </a:t>
          </a:r>
          <a:r>
            <a:rPr lang="nl-NL" sz="1900" kern="1200" dirty="0" err="1"/>
            <a:t>frequencies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Word counts</a:t>
          </a:r>
        </a:p>
      </dsp:txBody>
      <dsp:txXfrm>
        <a:off x="6490063" y="1502766"/>
        <a:ext cx="1905146" cy="155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24-3-2024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C81A-4BE2-28E6-0425-7C560992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A24989-15CB-6C0A-B849-DA2FA0B2B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0E1E686-F4EA-A728-5FAE-EFA356F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02B2F-B42D-3A87-0930-EFC5ABEA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7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benchmark toont het verschil tussen </a:t>
            </a:r>
            <a:r>
              <a:rPr lang="nl-NL" dirty="0" err="1"/>
              <a:t>data.table</a:t>
            </a:r>
            <a:r>
              <a:rPr lang="nl-NL" dirty="0"/>
              <a:t> en </a:t>
            </a:r>
            <a:r>
              <a:rPr lang="nl-NL" dirty="0" err="1"/>
              <a:t>dplyr</a:t>
            </a:r>
            <a:r>
              <a:rPr lang="nl-NL" dirty="0"/>
              <a:t> qua performance bij het </a:t>
            </a:r>
            <a:r>
              <a:rPr lang="nl-NL" b="0" dirty="0"/>
              <a:t>berekenen van groepsgemiddelden (</a:t>
            </a:r>
            <a:r>
              <a:rPr lang="nl-NL" b="0" dirty="0" err="1"/>
              <a:t>by-group</a:t>
            </a:r>
            <a:r>
              <a:rPr lang="nl-NL" b="0" dirty="0"/>
              <a:t>)</a:t>
            </a:r>
          </a:p>
          <a:p>
            <a:endParaRPr lang="nl-NL" dirty="0"/>
          </a:p>
          <a:p>
            <a:r>
              <a:rPr lang="nl-NL" dirty="0"/>
              <a:t>In het </a:t>
            </a:r>
            <a:r>
              <a:rPr lang="nl-NL" b="1" dirty="0"/>
              <a:t>MIE2024</a:t>
            </a:r>
            <a:r>
              <a:rPr lang="nl-NL" dirty="0"/>
              <a:t> R-package staat de code van deze benchmark: </a:t>
            </a:r>
          </a:p>
          <a:p>
            <a:endParaRPr lang="nl-NL" dirty="0"/>
          </a:p>
          <a:p>
            <a:r>
              <a:rPr lang="nl-NL" dirty="0"/>
              <a:t># Eenvoudig uitvoeren van de benchmark kan via de ‘</a:t>
            </a:r>
            <a:r>
              <a:rPr lang="nl-NL" dirty="0" err="1"/>
              <a:t>example</a:t>
            </a:r>
            <a:r>
              <a:rPr lang="nl-NL" dirty="0"/>
              <a:t>’ functie: 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load_all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exampleBenchmarkGroupMeans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  <a:p>
            <a:r>
              <a:rPr lang="nl-NL" dirty="0"/>
              <a:t># Bekijk de broncode van de benchmark in: </a:t>
            </a:r>
          </a:p>
          <a:p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dh.benchmark.groupmeans.R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40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Eén slide is natuurlijk niet genoeg om de basics van </a:t>
            </a:r>
            <a:r>
              <a:rPr lang="nl-NL" dirty="0" err="1"/>
              <a:t>Plotly</a:t>
            </a:r>
            <a:r>
              <a:rPr lang="nl-NL" dirty="0"/>
              <a:t> uit te leggen. </a:t>
            </a:r>
          </a:p>
          <a:p>
            <a:endParaRPr lang="nl-NL" dirty="0"/>
          </a:p>
          <a:p>
            <a:r>
              <a:rPr lang="nl-NL" dirty="0"/>
              <a:t>Degenen die verder willen met het bouwen van </a:t>
            </a:r>
            <a:r>
              <a:rPr lang="nl-NL" dirty="0" err="1"/>
              <a:t>Plotly</a:t>
            </a:r>
            <a:r>
              <a:rPr lang="nl-NL" dirty="0"/>
              <a:t>-charts verwijzen we door naar de volgende bronnen: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Onze eigen codevoorbeelden in het MIE2024 package op GIT. Zie de map: /</a:t>
            </a:r>
            <a:r>
              <a:rPr lang="nl-NL" dirty="0" err="1"/>
              <a:t>examples</a:t>
            </a:r>
            <a:r>
              <a:rPr lang="nl-NL" dirty="0"/>
              <a:t>/</a:t>
            </a:r>
            <a:r>
              <a:rPr lang="nl-NL" dirty="0" err="1"/>
              <a:t>charting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GG</a:t>
            </a:r>
          </a:p>
          <a:p>
            <a:endParaRPr lang="nl-NL" dirty="0"/>
          </a:p>
          <a:p>
            <a:endParaRPr lang="nl-NL" b="0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CF28-17F7-B60A-152D-B849CDEE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F5266D-0C29-C044-2518-837A6412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97D01A-E7B9-8C84-73B9-9B5640B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737F4-0DED-F12C-4DA0-6FD10101D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60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Voer de volgende stappen uit vanuit het MIE2024 package om bovenstaande te repliceren: </a:t>
            </a:r>
          </a:p>
          <a:p>
            <a:endParaRPr lang="nl-NL" dirty="0"/>
          </a:p>
          <a:p>
            <a:r>
              <a:rPr lang="nl-NL" b="1" dirty="0"/>
              <a:t># Uitvoeren van het voorbeeld: 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exampleBarcharts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b="1" dirty="0"/>
              <a:t># Bekijken van de broncode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exampleBarcharts</a:t>
            </a:r>
            <a:r>
              <a:rPr lang="nl-NL" dirty="0"/>
              <a:t>(type = “view”)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724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Voer de volgende stappen uit vanuit het MIE2024 package om bovenstaande te repliceren: </a:t>
            </a:r>
          </a:p>
          <a:p>
            <a:endParaRPr lang="nl-NL" dirty="0"/>
          </a:p>
          <a:p>
            <a:r>
              <a:rPr lang="nl-NL" b="1" dirty="0"/>
              <a:t># Uitvoeren van het voorbeeld: 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examplePiecharts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b="1" dirty="0"/>
              <a:t># Bekijken van de broncode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examplePiecharts</a:t>
            </a:r>
            <a:r>
              <a:rPr lang="nl-NL" dirty="0"/>
              <a:t>(type = “view”)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117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Zie het package voor een meer uitgebreide omschrijving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438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Voer de volgende stappen uit vanuit het MIE2024 package om bovenstaande te repliceren: </a:t>
            </a:r>
          </a:p>
          <a:p>
            <a:endParaRPr lang="nl-NL" dirty="0"/>
          </a:p>
          <a:p>
            <a:r>
              <a:rPr lang="nl-NL" b="1" dirty="0"/>
              <a:t># Uitvoeren van het voorbeeld: 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exampleShinyCatMoneyHappy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b="1" dirty="0"/>
              <a:t># Bekijken van de broncode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exampleShinyCatMoneyHappy</a:t>
            </a:r>
            <a:r>
              <a:rPr lang="nl-NL" dirty="0"/>
              <a:t>(type = “view”)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Voer de volgende stappen uit vanuit het MIE2024 package om bovenstaande te repliceren: </a:t>
            </a:r>
          </a:p>
          <a:p>
            <a:endParaRPr lang="nl-NL" dirty="0"/>
          </a:p>
          <a:p>
            <a:r>
              <a:rPr lang="nl-NL" b="1" dirty="0"/>
              <a:t># Uitvoeren van het voorbeeld: 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exampleShinyCatMoneyHappy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b="1" dirty="0"/>
              <a:t># Bekijken van de broncode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exampleShinyCatMoneyHappy</a:t>
            </a:r>
            <a:r>
              <a:rPr lang="nl-NL" dirty="0"/>
              <a:t>(type = “view”)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Voer de volgende stappen uit vanuit het MIE2024 package om bovenstaande te repliceren: </a:t>
            </a:r>
          </a:p>
          <a:p>
            <a:endParaRPr lang="nl-NL" dirty="0"/>
          </a:p>
          <a:p>
            <a:r>
              <a:rPr lang="nl-NL" b="1" dirty="0"/>
              <a:t># Uitvoeren van het voorbeeld: 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exampleShinyCatMoneyHappy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b="1" dirty="0"/>
              <a:t># Bekijken van de broncode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exampleShinyCatMoneyHappy</a:t>
            </a:r>
            <a:r>
              <a:rPr lang="nl-NL" dirty="0"/>
              <a:t>(type = “view”)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67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9B67-B0B0-7681-6EE1-867620A9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22D3B6-CBE4-279D-5BE0-D0FC73B30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BAB70B-0870-5465-0975-1B7B5D27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6F770-D96C-2B0F-6D5E-7E083CB7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522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5554-63B9-67F1-16E0-7521D481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4AEBA7-3D61-1C20-B1A0-7D734CF0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C308EB-AE21-75EC-1E2D-7DD7BE64F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DataIM heeft een pipeline om open antwoorden geautomatiseerd te classificeren. Dit kan geïntegreerd worden in een </a:t>
            </a:r>
            <a:r>
              <a:rPr lang="nl-NL" dirty="0" err="1"/>
              <a:t>Shiny</a:t>
            </a:r>
            <a:r>
              <a:rPr lang="nl-NL" dirty="0"/>
              <a:t> dashboard (via een module), of als losse dienst / service worden aangeboden. </a:t>
            </a:r>
          </a:p>
          <a:p>
            <a:endParaRPr lang="nl-NL" dirty="0"/>
          </a:p>
          <a:p>
            <a:r>
              <a:rPr lang="nl-NL" dirty="0"/>
              <a:t>Interesse? Neem contact op met David Macro (david@dataim.nl) of Gijs van Blokland (gijs@dataim.nl)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D7CA4-0812-4737-1292-6998B7D6A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86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52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systemen om data handling uit te voeren.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Met </a:t>
            </a:r>
            <a:r>
              <a:rPr lang="nl-NL" b="0" i="1" dirty="0"/>
              <a:t>base R</a:t>
            </a:r>
            <a:r>
              <a:rPr lang="nl-NL" b="0" dirty="0"/>
              <a:t> worden alle </a:t>
            </a:r>
            <a:r>
              <a:rPr lang="nl-NL" b="0" i="1" dirty="0"/>
              <a:t>tools</a:t>
            </a:r>
            <a:r>
              <a:rPr lang="nl-NL" b="0" i="0" dirty="0"/>
              <a:t> bedoeld die standaard in de programmeertaal aanwezig zijn zonder dat men daar library's voor hoeft in te laden. </a:t>
            </a:r>
          </a:p>
          <a:p>
            <a:pPr marL="171450" indent="-171450">
              <a:buFontTx/>
              <a:buChar char="-"/>
            </a:pPr>
            <a:endParaRPr lang="nl-NL" b="0" i="0" dirty="0"/>
          </a:p>
          <a:p>
            <a:pPr marL="171450" indent="-171450">
              <a:buFontTx/>
              <a:buChar char="-"/>
            </a:pPr>
            <a:r>
              <a:rPr lang="nl-NL" dirty="0" err="1"/>
              <a:t>Tidy</a:t>
            </a:r>
            <a:r>
              <a:rPr lang="nl-NL" dirty="0"/>
              <a:t> data handling (m.b.v. </a:t>
            </a:r>
            <a:r>
              <a:rPr lang="nl-NL" dirty="0" err="1"/>
              <a:t>plyr</a:t>
            </a:r>
            <a:r>
              <a:rPr lang="nl-NL" dirty="0"/>
              <a:t> </a:t>
            </a:r>
            <a:r>
              <a:rPr lang="nl-NL" dirty="0" err="1"/>
              <a:t>verbs</a:t>
            </a:r>
            <a:r>
              <a:rPr lang="nl-NL" dirty="0"/>
              <a:t>) is wat men tegenwoordig doorgaans aangeleerd krijgt in opleidingen waarin R wordt onderwezen. Het </a:t>
            </a:r>
            <a:r>
              <a:rPr lang="nl-NL" i="1" dirty="0" err="1"/>
              <a:t>tidyverse</a:t>
            </a:r>
            <a:r>
              <a:rPr lang="nl-NL" i="1" dirty="0"/>
              <a:t> </a:t>
            </a:r>
            <a:r>
              <a:rPr lang="nl-NL" i="0" dirty="0"/>
              <a:t>ecosysteem kenmerkt zich door een hoge mate van standaardisatie van syntax; de resulterende code is doorgaans leesbaarder dan base R of </a:t>
            </a:r>
            <a:r>
              <a:rPr lang="nl-NL" i="0" dirty="0" err="1"/>
              <a:t>data.table</a:t>
            </a:r>
            <a:r>
              <a:rPr lang="nl-NL" i="0" dirty="0"/>
              <a:t>. </a:t>
            </a:r>
            <a:endParaRPr lang="nl-NL" i="1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Het </a:t>
            </a:r>
            <a:r>
              <a:rPr lang="nl-NL" b="0" i="1" dirty="0" err="1"/>
              <a:t>data.table</a:t>
            </a:r>
            <a:r>
              <a:rPr lang="nl-NL" b="0" dirty="0"/>
              <a:t> package heeft momenteel onze voorkeur vanwege de superieure performance, zowel qua snelheid als ram geheugen.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0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benchmark toont het verschil tussen </a:t>
            </a:r>
            <a:r>
              <a:rPr lang="nl-NL" dirty="0" err="1"/>
              <a:t>data.table</a:t>
            </a:r>
            <a:r>
              <a:rPr lang="nl-NL" dirty="0"/>
              <a:t> en </a:t>
            </a:r>
            <a:r>
              <a:rPr lang="nl-NL" dirty="0" err="1"/>
              <a:t>dplyr</a:t>
            </a:r>
            <a:r>
              <a:rPr lang="nl-NL" dirty="0"/>
              <a:t> qua performance bij het </a:t>
            </a:r>
            <a:r>
              <a:rPr lang="nl-NL" b="1" dirty="0" err="1"/>
              <a:t>subsetten</a:t>
            </a:r>
            <a:r>
              <a:rPr lang="nl-NL" b="0" dirty="0"/>
              <a:t> en daarna </a:t>
            </a:r>
            <a:r>
              <a:rPr lang="nl-NL" b="1" dirty="0"/>
              <a:t>samenvatten</a:t>
            </a:r>
            <a:r>
              <a:rPr lang="nl-NL" b="0" dirty="0"/>
              <a:t> van een dataset. </a:t>
            </a:r>
            <a:endParaRPr lang="nl-NL" dirty="0"/>
          </a:p>
          <a:p>
            <a:endParaRPr lang="nl-NL" dirty="0"/>
          </a:p>
          <a:p>
            <a:r>
              <a:rPr lang="nl-NL" dirty="0"/>
              <a:t>In het </a:t>
            </a:r>
            <a:r>
              <a:rPr lang="nl-NL" b="1" dirty="0"/>
              <a:t>MIE2024</a:t>
            </a:r>
            <a:r>
              <a:rPr lang="nl-NL" dirty="0"/>
              <a:t> R-package staat de code van deze benchmark: </a:t>
            </a:r>
          </a:p>
          <a:p>
            <a:endParaRPr lang="nl-NL" dirty="0"/>
          </a:p>
          <a:p>
            <a:r>
              <a:rPr lang="nl-NL" dirty="0"/>
              <a:t># Eenvoudig uitvoeren van de benchmark kan via de ‘</a:t>
            </a:r>
            <a:r>
              <a:rPr lang="nl-NL" dirty="0" err="1"/>
              <a:t>example</a:t>
            </a:r>
            <a:r>
              <a:rPr lang="nl-NL" dirty="0"/>
              <a:t>’ functie: 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load_all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exampleBenchmarkSubsetting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  <a:p>
            <a:r>
              <a:rPr lang="nl-NL" dirty="0"/>
              <a:t># Bekijk de broncode van de benchmark in: 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dh.benchmark.subsetting.R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78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gijs@dataim.nl" TargetMode="External"/><Relationship Id="rId4" Type="http://schemas.openxmlformats.org/officeDocument/2006/relationships/hyperlink" Target="mailto:david@dataim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0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taIMLabs/MIE20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1663699"/>
            <a:ext cx="7068925" cy="4094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David Macro – Head Data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</a:rPr>
              <a:t>Science</a:t>
            </a:r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4"/>
              </a:rPr>
              <a:t>david@dataim.nl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Gijs van Blokland – CEO</a:t>
            </a: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5"/>
              </a:rPr>
              <a:t>gijs@dataim.nl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5438"/>
              </p:ext>
            </p:extLst>
          </p:nvPr>
        </p:nvGraphicFramePr>
        <p:xfrm>
          <a:off x="3285239" y="1291681"/>
          <a:ext cx="8554302" cy="51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Academia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production</a:t>
                      </a:r>
                      <a:r>
                        <a:rPr lang="nl-NL" dirty="0"/>
                        <a:t>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as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Not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standardizing</a:t>
                      </a:r>
                      <a:r>
                        <a:rPr lang="nl-NL" sz="1600" dirty="0"/>
                        <a:t> workflow leads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chaos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Prefer</a:t>
                      </a:r>
                      <a:r>
                        <a:rPr lang="nl-NL" sz="1600" dirty="0"/>
                        <a:t> 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data </a:t>
                      </a:r>
                      <a:r>
                        <a:rPr lang="nl-NL" sz="1600" dirty="0" err="1"/>
                        <a:t>structure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encode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both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values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labels, </a:t>
                      </a:r>
                      <a:r>
                        <a:rPr lang="nl-NL" sz="1600" dirty="0" err="1"/>
                        <a:t>which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essential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catagorical</a:t>
                      </a:r>
                      <a:r>
                        <a:rPr lang="nl-NL" sz="1600" dirty="0"/>
                        <a:t> data analysis.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lack</a:t>
                      </a:r>
                      <a:r>
                        <a:rPr lang="nl-NL" sz="1600" dirty="0"/>
                        <a:t> speed </a:t>
                      </a:r>
                      <a:r>
                        <a:rPr lang="nl-NL" sz="1600" dirty="0" err="1"/>
                        <a:t>that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critical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production</a:t>
                      </a:r>
                      <a:r>
                        <a:rPr lang="nl-NL" sz="1600" dirty="0"/>
                        <a:t> level apps.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 offers superior speed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a syntax </a:t>
                      </a:r>
                      <a:r>
                        <a:rPr lang="nl-NL" sz="1600" dirty="0" err="1"/>
                        <a:t>similar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SQL.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Careful</a:t>
                      </a:r>
                      <a:r>
                        <a:rPr lang="nl-NL" sz="1600" dirty="0"/>
                        <a:t> feature analysis of </a:t>
                      </a:r>
                      <a:r>
                        <a:rPr lang="nl-NL" sz="1600" dirty="0" err="1"/>
                        <a:t>commonly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used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4014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259" y="3790365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- Summary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5527B2-C976-6312-DC05-DABC586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8" y="1180043"/>
            <a:ext cx="7366000" cy="25199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9CC11E-E02D-B74C-87B0-AC220CED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3870491"/>
            <a:ext cx="7365999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04134-5460-A3C9-9489-370C49B0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39F96-1A62-9F58-3D9E-32D1F88B743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214224-3E32-52EE-F76C-82158739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038" y="1009543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D4465-E173-C1A5-315A-37EF855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0A58-832F-09AE-2F53-BB9AC29D0C96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</a:t>
            </a:r>
            <a:r>
              <a:rPr lang="nl-NL" sz="4000" b="1" dirty="0" err="1">
                <a:solidFill>
                  <a:schemeClr val="bg1"/>
                </a:solidFill>
              </a:rPr>
              <a:t>Calculate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group</a:t>
            </a:r>
            <a:r>
              <a:rPr lang="nl-NL" sz="4000" b="1" dirty="0">
                <a:solidFill>
                  <a:schemeClr val="bg1"/>
                </a:solidFill>
              </a:rPr>
              <a:t> means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57FC9C-6E74-F287-DF8D-E4C651460405}"/>
              </a:ext>
            </a:extLst>
          </p:cNvPr>
          <p:cNvSpPr txBox="1"/>
          <p:nvPr/>
        </p:nvSpPr>
        <p:spPr>
          <a:xfrm>
            <a:off x="5537200" y="2705100"/>
            <a:ext cx="495300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36D0FB-6CBA-FC73-6CA9-0D4960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54" y="1168400"/>
            <a:ext cx="7598846" cy="50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D793-5AD3-D116-5DF5-9C42C30B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7250-22B0-F65F-9C46-569E067AABAE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91644E-FC25-DA99-8C40-360D70678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038" y="1212818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components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A1C0718-3AC8-FDD8-621C-ED67A868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3461"/>
              </p:ext>
            </p:extLst>
          </p:nvPr>
        </p:nvGraphicFramePr>
        <p:xfrm>
          <a:off x="3301082" y="1238351"/>
          <a:ext cx="8548018" cy="501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418">
                  <a:extLst>
                    <a:ext uri="{9D8B030D-6E8A-4147-A177-3AD203B41FA5}">
                      <a16:colId xmlns:a16="http://schemas.microsoft.com/office/drawing/2014/main" val="3919742619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748484577"/>
                    </a:ext>
                  </a:extLst>
                </a:gridCol>
              </a:tblGrid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>
                          <a:effectLst/>
                        </a:rPr>
                        <a:t>Name</a:t>
                      </a:r>
                      <a:endParaRPr lang="nl-NL" sz="140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Description</a:t>
                      </a:r>
                      <a:endParaRPr lang="nl-NL" sz="140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47362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Data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dataset from which the plot is generated, including variables for the x and y axes, color, size, etc.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5749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Layout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Defines aspects of the chart's layout, such as titles, axis labels, legend placement, and overall chart dimension.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83004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Traces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Individual plot elements, such as lines, bars, markers, etc., that represent the data visually on the chart.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583337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Axes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x-axis and y-axis of the plot, including their range, title, and tick format.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5058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Markers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markers for data points, which can vary in size, color, and shape to represent additional data dimensions.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27944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Lines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Used to connect data points in line charts, with properties like color, width, and style.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656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Legend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 key that explains the symbols, colors, or line styles used in the chart to represent data categories.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405616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Hover Information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Interactive tooltips that display more detailed information about a data point when the mouse hovers over it.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39444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Annotations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and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Shapes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labels and geometric shapes that can be added to the chart for emphasis or additional information.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?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Using R </a:t>
            </a:r>
            <a:r>
              <a:rPr lang="nl-NL" sz="2400" b="1" dirty="0">
                <a:solidFill>
                  <a:schemeClr val="bg1"/>
                </a:solidFill>
              </a:rPr>
              <a:t>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800-49E4-C1AD-E13D-1755275D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734FE9-5E43-383F-C1FA-24F3B21DE015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31E045-95F2-6134-40BA-D090431BDD67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7B92C3-2B2F-6A5D-EDB3-429A88C2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2916788" y="9369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bar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14C400-F74E-6DF2-A723-8BDABB6F9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88" y="801583"/>
            <a:ext cx="9275212" cy="60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2: </a:t>
            </a:r>
            <a:r>
              <a:rPr lang="nl-NL" sz="4000" b="1" dirty="0" err="1">
                <a:solidFill>
                  <a:schemeClr val="bg1"/>
                </a:solidFill>
              </a:rPr>
              <a:t>pie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5A0AFBA-771C-248C-90E0-4B097B6B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613282"/>
            <a:ext cx="8802102" cy="41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Replace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title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dynamic</a:t>
            </a:r>
            <a:r>
              <a:rPr lang="nl-NL" sz="2400" dirty="0">
                <a:solidFill>
                  <a:schemeClr val="bg1"/>
                </a:solidFill>
              </a:rPr>
              <a:t> part </a:t>
            </a:r>
            <a:r>
              <a:rPr lang="nl-NL" sz="2400" dirty="0" err="1">
                <a:solidFill>
                  <a:schemeClr val="bg1"/>
                </a:solidFill>
              </a:rPr>
              <a:t>showing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Apply</a:t>
            </a:r>
            <a:r>
              <a:rPr lang="nl-NL" sz="2400" dirty="0">
                <a:solidFill>
                  <a:schemeClr val="bg1"/>
                </a:solidFill>
              </a:rPr>
              <a:t> filters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data </a:t>
            </a:r>
            <a:r>
              <a:rPr lang="nl-NL" sz="2400" dirty="0" err="1">
                <a:solidFill>
                  <a:schemeClr val="bg1"/>
                </a:solidFill>
              </a:rPr>
              <a:t>using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()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4F3B-120A-4D46-D106-15E5EFA3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F61FDB-E3F5-1F51-CED1-85C97D6E147A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CC0F5-D962-F017-4D44-0FEBD454109C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Modularity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64644DE-F7C1-BCDB-91AB-F170BF16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1020E-9B2C-B419-168A-463402F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0B6EC70-3A7D-C774-C209-04A01AEA6271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BDD3-ED39-0A6E-BD50-C4A7B187C110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Text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mining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A08545-2A99-2EDD-D26B-34ED3E36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391718"/>
              </p:ext>
            </p:extLst>
          </p:nvPr>
        </p:nvGraphicFramePr>
        <p:xfrm>
          <a:off x="3504282" y="1181100"/>
          <a:ext cx="8446418" cy="3938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4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DataIM is a research company </a:t>
            </a:r>
            <a:r>
              <a:rPr lang="nl-NL" sz="2400" dirty="0" err="1">
                <a:solidFill>
                  <a:schemeClr val="bg1"/>
                </a:solidFill>
              </a:rPr>
              <a:t>specialized</a:t>
            </a:r>
            <a:r>
              <a:rPr lang="nl-NL" sz="2400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Churn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Organization</a:t>
            </a:r>
            <a:r>
              <a:rPr lang="nl-NL" sz="2400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+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Appendix 1.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55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Appendix 2. Project </a:t>
            </a:r>
            <a:r>
              <a:rPr lang="nl-NL" sz="4000" b="1" dirty="0" err="1">
                <a:solidFill>
                  <a:schemeClr val="bg1"/>
                </a:solidFill>
              </a:rPr>
              <a:t>organization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Appendix 2. Project </a:t>
            </a:r>
            <a:r>
              <a:rPr lang="nl-NL" sz="4000" b="1" dirty="0" err="1">
                <a:solidFill>
                  <a:schemeClr val="bg1"/>
                </a:solidFill>
              </a:rPr>
              <a:t>organization</a:t>
            </a:r>
            <a:endParaRPr lang="nl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968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Appendix 2. Project </a:t>
            </a:r>
            <a:r>
              <a:rPr lang="nl-NL" sz="4000" b="1" dirty="0" err="1">
                <a:solidFill>
                  <a:schemeClr val="bg1"/>
                </a:solidFill>
              </a:rPr>
              <a:t>organization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A08B62D-6B6A-8FE7-BA09-1DA088368EF5}"/>
              </a:ext>
            </a:extLst>
          </p:cNvPr>
          <p:cNvSpPr txBox="1"/>
          <p:nvPr/>
        </p:nvSpPr>
        <p:spPr>
          <a:xfrm>
            <a:off x="3186259" y="1324398"/>
            <a:ext cx="8827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All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presented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presentation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available</a:t>
            </a:r>
            <a:r>
              <a:rPr lang="nl-NL" sz="2400" dirty="0">
                <a:solidFill>
                  <a:schemeClr val="bg1"/>
                </a:solidFill>
              </a:rPr>
              <a:t> via </a:t>
            </a:r>
            <a:r>
              <a:rPr lang="nl-NL" sz="2400" dirty="0" err="1">
                <a:solidFill>
                  <a:schemeClr val="bg1"/>
                </a:solidFill>
              </a:rPr>
              <a:t>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repository</a:t>
            </a:r>
            <a:r>
              <a:rPr lang="nl-NL" sz="2400" dirty="0">
                <a:solidFill>
                  <a:schemeClr val="bg1"/>
                </a:solidFill>
              </a:rPr>
              <a:t> at GitHub.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b="1" dirty="0">
                <a:solidFill>
                  <a:schemeClr val="bg1"/>
                </a:solidFill>
              </a:rPr>
              <a:t>Link: </a:t>
            </a:r>
            <a:r>
              <a:rPr lang="nl-NL" sz="2400" b="1" dirty="0">
                <a:solidFill>
                  <a:schemeClr val="bg1"/>
                </a:solidFill>
                <a:hlinkClick r:id="rId4"/>
              </a:rPr>
              <a:t>https://github.com/DataIMLabs/MIE2024</a:t>
            </a:r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  <a:p>
            <a:r>
              <a:rPr lang="nl-NL" sz="2400" dirty="0" err="1">
                <a:solidFill>
                  <a:schemeClr val="bg1"/>
                </a:solidFill>
              </a:rPr>
              <a:t>Detailed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instructions</a:t>
            </a:r>
            <a:r>
              <a:rPr lang="nl-NL" sz="2400" dirty="0">
                <a:solidFill>
                  <a:schemeClr val="bg1"/>
                </a:solidFill>
              </a:rPr>
              <a:t> on </a:t>
            </a:r>
            <a:r>
              <a:rPr lang="nl-NL" sz="2400" dirty="0" err="1">
                <a:solidFill>
                  <a:schemeClr val="bg1"/>
                </a:solidFill>
              </a:rPr>
              <a:t>how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use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package are </a:t>
            </a:r>
            <a:r>
              <a:rPr lang="nl-NL" sz="2400" dirty="0" err="1">
                <a:solidFill>
                  <a:schemeClr val="bg1"/>
                </a:solidFill>
              </a:rPr>
              <a:t>provided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93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186259" y="969715"/>
            <a:ext cx="866284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r>
              <a:rPr lang="nl-NL" sz="2400" b="1" dirty="0" err="1">
                <a:solidFill>
                  <a:schemeClr val="bg1"/>
                </a:solidFill>
              </a:rPr>
              <a:t>Many</a:t>
            </a:r>
            <a:r>
              <a:rPr lang="nl-NL" sz="2400" b="1" dirty="0">
                <a:solidFill>
                  <a:schemeClr val="bg1"/>
                </a:solidFill>
              </a:rPr>
              <a:t> of </a:t>
            </a:r>
            <a:r>
              <a:rPr lang="nl-NL" sz="2400" b="1" dirty="0" err="1">
                <a:solidFill>
                  <a:schemeClr val="bg1"/>
                </a:solidFill>
              </a:rPr>
              <a:t>you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know</a:t>
            </a:r>
            <a:r>
              <a:rPr lang="nl-NL" sz="2400" b="1" dirty="0">
                <a:solidFill>
                  <a:schemeClr val="bg1"/>
                </a:solidFill>
              </a:rPr>
              <a:t> R, but R is </a:t>
            </a:r>
            <a:r>
              <a:rPr lang="nl-NL" sz="2400" b="1" dirty="0" err="1">
                <a:solidFill>
                  <a:schemeClr val="bg1"/>
                </a:solidFill>
              </a:rPr>
              <a:t>not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same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everywhere</a:t>
            </a:r>
            <a:r>
              <a:rPr lang="nl-NL" sz="2400" b="1" dirty="0">
                <a:solidFill>
                  <a:schemeClr val="bg1"/>
                </a:solidFill>
              </a:rPr>
              <a:t>: </a:t>
            </a: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In R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 are </a:t>
            </a:r>
            <a:r>
              <a:rPr lang="nl-NL" sz="2400" dirty="0" err="1">
                <a:solidFill>
                  <a:schemeClr val="bg1"/>
                </a:solidFill>
              </a:rPr>
              <a:t>many</a:t>
            </a:r>
            <a:r>
              <a:rPr lang="nl-NL" sz="2400" dirty="0">
                <a:solidFill>
                  <a:schemeClr val="bg1"/>
                </a:solidFill>
              </a:rPr>
              <a:t> different </a:t>
            </a:r>
            <a:r>
              <a:rPr lang="nl-NL" sz="2400" dirty="0" err="1">
                <a:solidFill>
                  <a:schemeClr val="bg1"/>
                </a:solidFill>
              </a:rPr>
              <a:t>solutions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same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The standard solution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academia</a:t>
            </a:r>
            <a:r>
              <a:rPr lang="nl-NL" sz="2400" dirty="0">
                <a:solidFill>
                  <a:schemeClr val="bg1"/>
                </a:solidFill>
              </a:rPr>
              <a:t>, Stackoverflow or </a:t>
            </a:r>
            <a:r>
              <a:rPr lang="nl-NL" sz="2400" dirty="0" err="1">
                <a:solidFill>
                  <a:schemeClr val="bg1"/>
                </a:solidFill>
              </a:rPr>
              <a:t>an</a:t>
            </a:r>
            <a:r>
              <a:rPr lang="nl-NL" sz="2400" dirty="0">
                <a:solidFill>
                  <a:schemeClr val="bg1"/>
                </a:solidFill>
              </a:rPr>
              <a:t> R tutorial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suboptimal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production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Getting</a:t>
            </a:r>
            <a:r>
              <a:rPr lang="nl-NL" sz="2400" dirty="0">
                <a:solidFill>
                  <a:schemeClr val="bg1"/>
                </a:solidFill>
              </a:rPr>
              <a:t> a data </a:t>
            </a:r>
            <a:r>
              <a:rPr lang="nl-NL" sz="2400" dirty="0" err="1">
                <a:solidFill>
                  <a:schemeClr val="bg1"/>
                </a:solidFill>
              </a:rPr>
              <a:t>science</a:t>
            </a:r>
            <a:r>
              <a:rPr lang="nl-NL" sz="2400" dirty="0">
                <a:solidFill>
                  <a:schemeClr val="bg1"/>
                </a:solidFill>
              </a:rPr>
              <a:t> team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work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productively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requires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solving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whole</a:t>
            </a:r>
            <a:r>
              <a:rPr lang="nl-NL" sz="2400" dirty="0">
                <a:solidFill>
                  <a:schemeClr val="bg1"/>
                </a:solidFill>
              </a:rPr>
              <a:t> new class of </a:t>
            </a:r>
            <a:r>
              <a:rPr lang="nl-NL" sz="2400" dirty="0" err="1">
                <a:solidFill>
                  <a:schemeClr val="bg1"/>
                </a:solidFill>
              </a:rPr>
              <a:t>problems</a:t>
            </a:r>
            <a:r>
              <a:rPr lang="nl-NL" sz="2400" dirty="0">
                <a:solidFill>
                  <a:schemeClr val="bg1"/>
                </a:solidFill>
              </a:rPr>
              <a:t> (e.g. </a:t>
            </a:r>
            <a:r>
              <a:rPr lang="nl-NL" sz="2400" dirty="0" err="1">
                <a:solidFill>
                  <a:schemeClr val="bg1"/>
                </a:solidFill>
              </a:rPr>
              <a:t>versioning</a:t>
            </a:r>
            <a:r>
              <a:rPr lang="nl-NL" sz="2400" dirty="0">
                <a:solidFill>
                  <a:schemeClr val="bg1"/>
                </a:solidFill>
              </a:rPr>
              <a:t>, </a:t>
            </a:r>
            <a:r>
              <a:rPr lang="nl-NL" sz="2400" dirty="0" err="1">
                <a:solidFill>
                  <a:schemeClr val="bg1"/>
                </a:solidFill>
              </a:rPr>
              <a:t>testing</a:t>
            </a:r>
            <a:r>
              <a:rPr lang="nl-NL" sz="2400" dirty="0">
                <a:solidFill>
                  <a:schemeClr val="bg1"/>
                </a:solidFill>
              </a:rPr>
              <a:t>, deployment)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Warning</a:t>
            </a:r>
            <a:r>
              <a:rPr lang="nl-NL" sz="2400" dirty="0">
                <a:solidFill>
                  <a:schemeClr val="bg1"/>
                </a:solidFill>
              </a:rPr>
              <a:t>: GPT </a:t>
            </a:r>
            <a:r>
              <a:rPr lang="nl-NL" sz="2400" dirty="0" err="1">
                <a:solidFill>
                  <a:schemeClr val="bg1"/>
                </a:solidFill>
              </a:rPr>
              <a:t>can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generate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that</a:t>
            </a:r>
            <a:r>
              <a:rPr lang="nl-NL" sz="2400" dirty="0">
                <a:solidFill>
                  <a:schemeClr val="bg1"/>
                </a:solidFill>
              </a:rPr>
              <a:t> runs without </a:t>
            </a:r>
            <a:r>
              <a:rPr lang="nl-NL" sz="2400" dirty="0" err="1">
                <a:solidFill>
                  <a:schemeClr val="bg1"/>
                </a:solidFill>
              </a:rPr>
              <a:t>errors</a:t>
            </a:r>
            <a:r>
              <a:rPr lang="nl-NL" sz="2400" dirty="0">
                <a:solidFill>
                  <a:schemeClr val="bg1"/>
                </a:solidFill>
              </a:rPr>
              <a:t>, but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sometimes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998129-EF39-4E22-9AD7-F42BFEDA1730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9b1463cd-8617-4935-ac0c-8d0310cc0c2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c5a206d-b938-4884-b132-8a290c966188"/>
  </ds:schemaRefs>
</ds:datastoreItem>
</file>

<file path=customXml/itemProps3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6120</TotalTime>
  <Words>2428</Words>
  <Application>Microsoft Office PowerPoint</Application>
  <PresentationFormat>Breedbeeld</PresentationFormat>
  <Paragraphs>475</Paragraphs>
  <Slides>44</Slides>
  <Notes>32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44</vt:i4>
      </vt:variant>
    </vt:vector>
  </HeadingPairs>
  <TitlesOfParts>
    <vt:vector size="52" baseType="lpstr">
      <vt:lpstr>Aptos</vt:lpstr>
      <vt:lpstr>Arial</vt:lpstr>
      <vt:lpstr>Calibri</vt:lpstr>
      <vt:lpstr>Courier New</vt:lpstr>
      <vt:lpstr>Helvetica</vt:lpstr>
      <vt:lpstr>Segoe UI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220</cp:revision>
  <dcterms:created xsi:type="dcterms:W3CDTF">2024-01-29T11:15:13Z</dcterms:created>
  <dcterms:modified xsi:type="dcterms:W3CDTF">2024-03-24T20:16:18Z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