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1"/>
  </p:notesMasterIdLst>
  <p:sldIdLst>
    <p:sldId id="257" r:id="rId5"/>
    <p:sldId id="260" r:id="rId6"/>
    <p:sldId id="263" r:id="rId7"/>
    <p:sldId id="294" r:id="rId8"/>
    <p:sldId id="261" r:id="rId9"/>
    <p:sldId id="271" r:id="rId10"/>
    <p:sldId id="265" r:id="rId11"/>
    <p:sldId id="283" r:id="rId12"/>
    <p:sldId id="284" r:id="rId13"/>
    <p:sldId id="285" r:id="rId14"/>
    <p:sldId id="298" r:id="rId15"/>
    <p:sldId id="296" r:id="rId16"/>
    <p:sldId id="299" r:id="rId17"/>
    <p:sldId id="308" r:id="rId18"/>
    <p:sldId id="309" r:id="rId19"/>
    <p:sldId id="310" r:id="rId20"/>
    <p:sldId id="295" r:id="rId21"/>
    <p:sldId id="297" r:id="rId22"/>
    <p:sldId id="311" r:id="rId23"/>
    <p:sldId id="312" r:id="rId24"/>
    <p:sldId id="287" r:id="rId25"/>
    <p:sldId id="276" r:id="rId26"/>
    <p:sldId id="290" r:id="rId27"/>
    <p:sldId id="291" r:id="rId28"/>
    <p:sldId id="300" r:id="rId29"/>
    <p:sldId id="301" r:id="rId30"/>
    <p:sldId id="302" r:id="rId31"/>
    <p:sldId id="304" r:id="rId32"/>
    <p:sldId id="303" r:id="rId33"/>
    <p:sldId id="289" r:id="rId34"/>
    <p:sldId id="306" r:id="rId35"/>
    <p:sldId id="307" r:id="rId36"/>
    <p:sldId id="292" r:id="rId37"/>
    <p:sldId id="305" r:id="rId38"/>
    <p:sldId id="288" r:id="rId39"/>
    <p:sldId id="315" r:id="rId40"/>
    <p:sldId id="313" r:id="rId41"/>
    <p:sldId id="314" r:id="rId42"/>
    <p:sldId id="293" r:id="rId43"/>
    <p:sldId id="273" r:id="rId44"/>
    <p:sldId id="281" r:id="rId45"/>
    <p:sldId id="267" r:id="rId46"/>
    <p:sldId id="266" r:id="rId47"/>
    <p:sldId id="268" r:id="rId48"/>
    <p:sldId id="258" r:id="rId49"/>
    <p:sldId id="259" r:id="rId5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527901"/>
            <a:ext cx="7068925" cy="523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David Macro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13" y="1894146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558" y="2470251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R 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0727289-F74A-A4EB-6B19-4D2E042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311425" y="969715"/>
            <a:ext cx="85543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of </a:t>
            </a:r>
            <a:r>
              <a:rPr lang="nl-NL" sz="2000" b="1" dirty="0" err="1">
                <a:solidFill>
                  <a:schemeClr val="bg1"/>
                </a:solidFill>
              </a:rPr>
              <a:t>you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know</a:t>
            </a:r>
            <a:r>
              <a:rPr lang="nl-NL" sz="2000" b="1" dirty="0">
                <a:solidFill>
                  <a:schemeClr val="bg1"/>
                </a:solidFill>
              </a:rPr>
              <a:t> R, but R is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everywhere</a:t>
            </a:r>
            <a:r>
              <a:rPr lang="nl-NL" sz="2000" b="1" dirty="0">
                <a:solidFill>
                  <a:schemeClr val="bg1"/>
                </a:solidFill>
              </a:rPr>
              <a:t>: 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has </a:t>
            </a:r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different </a:t>
            </a:r>
            <a:r>
              <a:rPr lang="nl-NL" sz="2000" b="1" dirty="0" err="1">
                <a:solidFill>
                  <a:schemeClr val="bg1"/>
                </a:solidFill>
              </a:rPr>
              <a:t>solutions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The </a:t>
            </a:r>
            <a:r>
              <a:rPr lang="nl-NL" sz="2000" b="1" dirty="0" err="1">
                <a:solidFill>
                  <a:schemeClr val="bg1"/>
                </a:solidFill>
              </a:rPr>
              <a:t>commonly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accepted</a:t>
            </a:r>
            <a:r>
              <a:rPr lang="nl-NL" sz="2000" b="1" dirty="0">
                <a:solidFill>
                  <a:schemeClr val="bg1"/>
                </a:solidFill>
              </a:rPr>
              <a:t> solution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given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 in </a:t>
            </a:r>
            <a:r>
              <a:rPr lang="nl-NL" sz="2000" b="1" dirty="0" err="1">
                <a:solidFill>
                  <a:schemeClr val="bg1"/>
                </a:solidFill>
              </a:rPr>
              <a:t>academia</a:t>
            </a:r>
            <a:r>
              <a:rPr lang="nl-NL" sz="2000" b="1" dirty="0">
                <a:solidFill>
                  <a:schemeClr val="bg1"/>
                </a:solidFill>
              </a:rPr>
              <a:t>, Stackoverflow or </a:t>
            </a:r>
            <a:r>
              <a:rPr lang="nl-NL" sz="2000" b="1" dirty="0" err="1">
                <a:solidFill>
                  <a:schemeClr val="bg1"/>
                </a:solidFill>
              </a:rPr>
              <a:t>an</a:t>
            </a:r>
            <a:r>
              <a:rPr lang="nl-NL" sz="2000" b="1" dirty="0">
                <a:solidFill>
                  <a:schemeClr val="bg1"/>
                </a:solidFill>
              </a:rPr>
              <a:t> R tutorial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often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suboptimal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production-grade</a:t>
            </a:r>
            <a:r>
              <a:rPr lang="nl-NL" sz="2000" b="1" dirty="0">
                <a:solidFill>
                  <a:schemeClr val="bg1"/>
                </a:solidFill>
              </a:rPr>
              <a:t> dashboards.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Getting</a:t>
            </a:r>
            <a:r>
              <a:rPr lang="nl-NL" sz="2000" b="1" dirty="0">
                <a:solidFill>
                  <a:schemeClr val="bg1"/>
                </a:solidFill>
              </a:rPr>
              <a:t> a data </a:t>
            </a:r>
            <a:r>
              <a:rPr lang="nl-NL" sz="2000" b="1" dirty="0" err="1">
                <a:solidFill>
                  <a:schemeClr val="bg1"/>
                </a:solidFill>
              </a:rPr>
              <a:t>science</a:t>
            </a:r>
            <a:r>
              <a:rPr lang="nl-NL" sz="2000" b="1" dirty="0">
                <a:solidFill>
                  <a:schemeClr val="bg1"/>
                </a:solidFill>
              </a:rPr>
              <a:t> team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work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productively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with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create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enterprise</a:t>
            </a:r>
            <a:r>
              <a:rPr lang="nl-NL" sz="2000" b="1" dirty="0">
                <a:solidFill>
                  <a:schemeClr val="bg1"/>
                </a:solidFill>
              </a:rPr>
              <a:t>-level dashboards </a:t>
            </a:r>
            <a:r>
              <a:rPr lang="nl-NL" sz="2000" b="1" dirty="0" err="1">
                <a:solidFill>
                  <a:schemeClr val="bg1"/>
                </a:solidFill>
              </a:rPr>
              <a:t>involves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solving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whole</a:t>
            </a:r>
            <a:r>
              <a:rPr lang="nl-NL" sz="2000" b="1" dirty="0">
                <a:solidFill>
                  <a:schemeClr val="bg1"/>
                </a:solidFill>
              </a:rPr>
              <a:t> new class of </a:t>
            </a:r>
            <a:r>
              <a:rPr lang="nl-NL" sz="2000" b="1" dirty="0" err="1">
                <a:solidFill>
                  <a:schemeClr val="bg1"/>
                </a:solidFill>
              </a:rPr>
              <a:t>problems</a:t>
            </a:r>
            <a:r>
              <a:rPr lang="nl-NL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Warning</a:t>
            </a:r>
            <a:r>
              <a:rPr lang="nl-NL" sz="2000" b="1" dirty="0">
                <a:solidFill>
                  <a:schemeClr val="bg1"/>
                </a:solidFill>
              </a:rPr>
              <a:t>: GPT </a:t>
            </a:r>
            <a:r>
              <a:rPr lang="nl-NL" sz="2000" b="1" dirty="0" err="1">
                <a:solidFill>
                  <a:schemeClr val="bg1"/>
                </a:solidFill>
              </a:rPr>
              <a:t>can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generate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that</a:t>
            </a:r>
            <a:r>
              <a:rPr lang="nl-NL" sz="2000" b="1" dirty="0">
                <a:solidFill>
                  <a:schemeClr val="bg1"/>
                </a:solidFill>
              </a:rPr>
              <a:t> runs without </a:t>
            </a:r>
            <a:r>
              <a:rPr lang="nl-NL" sz="2000" b="1" dirty="0" err="1">
                <a:solidFill>
                  <a:schemeClr val="bg1"/>
                </a:solidFill>
              </a:rPr>
              <a:t>errors</a:t>
            </a:r>
            <a:r>
              <a:rPr lang="nl-NL" sz="2000" b="1" dirty="0">
                <a:solidFill>
                  <a:schemeClr val="bg1"/>
                </a:solidFill>
              </a:rPr>
              <a:t>, but </a:t>
            </a:r>
            <a:r>
              <a:rPr lang="nl-NL" sz="2000" b="1" dirty="0" err="1">
                <a:solidFill>
                  <a:schemeClr val="bg1"/>
                </a:solidFill>
              </a:rPr>
              <a:t>this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is </a:t>
            </a:r>
            <a:r>
              <a:rPr lang="nl-NL" sz="2000" b="1" dirty="0" err="1">
                <a:solidFill>
                  <a:schemeClr val="bg1"/>
                </a:solidFill>
              </a:rPr>
              <a:t>sometimes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26836"/>
              </p:ext>
            </p:extLst>
          </p:nvPr>
        </p:nvGraphicFramePr>
        <p:xfrm>
          <a:off x="3285239" y="1291681"/>
          <a:ext cx="8554302" cy="523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Common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in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Not standardizing workflow leads to chaos</a:t>
                      </a:r>
                    </a:p>
                    <a:p>
                      <a:endParaRPr lang="nl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Prefer SPSS data structure over all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SPSS data format is widely used, can be read and written via R (haven) and encodes both values and labels of categorical variables (!)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Superior speed</a:t>
                      </a:r>
                    </a:p>
                    <a:p>
                      <a:r>
                        <a:rPr lang="nl-NL" sz="1600"/>
                        <a:t>Similarity to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Careful feature analysis of commonly used libs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customXml/itemProps3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1905</Words>
  <Application>Microsoft Office PowerPoint</Application>
  <PresentationFormat>Breedbeeld</PresentationFormat>
  <Paragraphs>416</Paragraphs>
  <Slides>46</Slides>
  <Notes>27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3" baseType="lpstr">
      <vt:lpstr>Aptos</vt:lpstr>
      <vt:lpstr>Arial</vt:lpstr>
      <vt:lpstr>Calibri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185</cp:revision>
  <dcterms:created xsi:type="dcterms:W3CDTF">2024-01-29T11:15:13Z</dcterms:created>
  <dcterms:modified xsi:type="dcterms:W3CDTF">2024-03-14T15:56:47Z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