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3"/>
  </p:notesMasterIdLst>
  <p:sldIdLst>
    <p:sldId id="257" r:id="rId5"/>
    <p:sldId id="260" r:id="rId6"/>
    <p:sldId id="263" r:id="rId7"/>
    <p:sldId id="294" r:id="rId8"/>
    <p:sldId id="261" r:id="rId9"/>
    <p:sldId id="317" r:id="rId10"/>
    <p:sldId id="271" r:id="rId11"/>
    <p:sldId id="265" r:id="rId12"/>
    <p:sldId id="283" r:id="rId13"/>
    <p:sldId id="284" r:id="rId14"/>
    <p:sldId id="285" r:id="rId15"/>
    <p:sldId id="298" r:id="rId16"/>
    <p:sldId id="296" r:id="rId17"/>
    <p:sldId id="299" r:id="rId18"/>
    <p:sldId id="308" r:id="rId19"/>
    <p:sldId id="309" r:id="rId20"/>
    <p:sldId id="310" r:id="rId21"/>
    <p:sldId id="295" r:id="rId22"/>
    <p:sldId id="297" r:id="rId23"/>
    <p:sldId id="311" r:id="rId24"/>
    <p:sldId id="316" r:id="rId25"/>
    <p:sldId id="312" r:id="rId26"/>
    <p:sldId id="287" r:id="rId27"/>
    <p:sldId id="276" r:id="rId28"/>
    <p:sldId id="290" r:id="rId29"/>
    <p:sldId id="291" r:id="rId30"/>
    <p:sldId id="300" r:id="rId31"/>
    <p:sldId id="301" r:id="rId32"/>
    <p:sldId id="302" r:id="rId33"/>
    <p:sldId id="304" r:id="rId34"/>
    <p:sldId id="303" r:id="rId35"/>
    <p:sldId id="289" r:id="rId36"/>
    <p:sldId id="306" r:id="rId37"/>
    <p:sldId id="307" r:id="rId38"/>
    <p:sldId id="292" r:id="rId39"/>
    <p:sldId id="305" r:id="rId40"/>
    <p:sldId id="288" r:id="rId41"/>
    <p:sldId id="315" r:id="rId42"/>
    <p:sldId id="313" r:id="rId43"/>
    <p:sldId id="314" r:id="rId44"/>
    <p:sldId id="293" r:id="rId45"/>
    <p:sldId id="273" r:id="rId46"/>
    <p:sldId id="281" r:id="rId47"/>
    <p:sldId id="267" r:id="rId48"/>
    <p:sldId id="266" r:id="rId49"/>
    <p:sldId id="268" r:id="rId50"/>
    <p:sldId id="258" r:id="rId51"/>
    <p:sldId id="259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317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6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2" autoAdjust="0"/>
    <p:restoredTop sz="69330" autoAdjust="0"/>
  </p:normalViewPr>
  <p:slideViewPr>
    <p:cSldViewPr snapToGrid="0">
      <p:cViewPr varScale="1">
        <p:scale>
          <a:sx n="79" d="100"/>
          <a:sy n="79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benchmark toont het verschil tussen </a:t>
            </a:r>
            <a:r>
              <a:rPr lang="nl-NL" dirty="0" err="1"/>
              <a:t>data.table</a:t>
            </a:r>
            <a:r>
              <a:rPr lang="nl-NL" dirty="0"/>
              <a:t> en </a:t>
            </a:r>
            <a:r>
              <a:rPr lang="nl-NL" dirty="0" err="1"/>
              <a:t>dplyr</a:t>
            </a:r>
            <a:r>
              <a:rPr lang="nl-NL" dirty="0"/>
              <a:t> qua performance bij het </a:t>
            </a:r>
            <a:r>
              <a:rPr lang="nl-NL" b="0" dirty="0"/>
              <a:t>berekenen van groepsgemiddelden (</a:t>
            </a:r>
            <a:r>
              <a:rPr lang="nl-NL" b="0" dirty="0" err="1"/>
              <a:t>by-group</a:t>
            </a:r>
            <a:r>
              <a:rPr lang="nl-NL" b="0" dirty="0"/>
              <a:t>)</a:t>
            </a:r>
          </a:p>
          <a:p>
            <a:endParaRPr lang="nl-NL" dirty="0"/>
          </a:p>
          <a:p>
            <a:r>
              <a:rPr lang="nl-NL" dirty="0"/>
              <a:t>In het </a:t>
            </a:r>
            <a:r>
              <a:rPr lang="nl-NL" b="1" dirty="0"/>
              <a:t>MIE2024</a:t>
            </a:r>
            <a:r>
              <a:rPr lang="nl-NL" dirty="0"/>
              <a:t> R-package staat de code van deze benchmark: </a:t>
            </a:r>
          </a:p>
          <a:p>
            <a:endParaRPr lang="nl-NL" dirty="0"/>
          </a:p>
          <a:p>
            <a:r>
              <a:rPr lang="nl-NL" dirty="0"/>
              <a:t># Eenvoudig uitvoeren van de benchmark kan via de ‘</a:t>
            </a:r>
            <a:r>
              <a:rPr lang="nl-NL" dirty="0" err="1"/>
              <a:t>example</a:t>
            </a:r>
            <a:r>
              <a:rPr lang="nl-NL" dirty="0"/>
              <a:t>’ functie: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load_all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exampleBenchmarkGroupMeans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  <a:p>
            <a:r>
              <a:rPr lang="nl-NL" dirty="0"/>
              <a:t># Bekijk de broncode van de benchmark in: </a:t>
            </a:r>
          </a:p>
          <a:p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dh.benchmark.groupmeans.R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40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Eén slide is natuurlijk niet genoeg om de basics van </a:t>
            </a:r>
            <a:r>
              <a:rPr lang="nl-NL" dirty="0" err="1"/>
              <a:t>Plotly</a:t>
            </a:r>
            <a:r>
              <a:rPr lang="nl-NL" dirty="0"/>
              <a:t> uit te leggen. </a:t>
            </a:r>
          </a:p>
          <a:p>
            <a:endParaRPr lang="nl-NL" dirty="0"/>
          </a:p>
          <a:p>
            <a:r>
              <a:rPr lang="nl-NL" dirty="0"/>
              <a:t>Degenen die verder willen met het bouwen van </a:t>
            </a:r>
            <a:r>
              <a:rPr lang="nl-NL" dirty="0" err="1"/>
              <a:t>Plotly</a:t>
            </a:r>
            <a:r>
              <a:rPr lang="nl-NL" dirty="0"/>
              <a:t>-charts verwijzen we door naar de volgende bronnen: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Onze eigen codevoorbeelden in het MIE2024 package op GIT. Zie de map: /</a:t>
            </a:r>
            <a:r>
              <a:rPr lang="nl-NL" dirty="0" err="1"/>
              <a:t>examples</a:t>
            </a:r>
            <a:r>
              <a:rPr lang="nl-NL" dirty="0"/>
              <a:t>/</a:t>
            </a:r>
            <a:r>
              <a:rPr lang="nl-NL" dirty="0" err="1"/>
              <a:t>charting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GG</a:t>
            </a:r>
          </a:p>
          <a:p>
            <a:endParaRPr lang="nl-NL" dirty="0"/>
          </a:p>
          <a:p>
            <a:endParaRPr lang="nl-NL" b="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/>
              <a:t># Uitvoeren van het voorbeeld: </a:t>
            </a:r>
          </a:p>
          <a:p>
            <a:r>
              <a:rPr lang="nl-NL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exampleBarcharts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exampleBarcharts</a:t>
            </a:r>
            <a:r>
              <a:rPr lang="nl-NL" dirty="0"/>
              <a:t>(type = “view”)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2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examplePiecharts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examplePiecharts</a:t>
            </a:r>
            <a:r>
              <a:rPr lang="nl-NL" dirty="0"/>
              <a:t>(type = “view”)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Zie het package voor een meer uitgebreide omschrijving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4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67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benchmark toont het verschil tussen </a:t>
            </a:r>
            <a:r>
              <a:rPr lang="nl-NL" dirty="0" err="1"/>
              <a:t>data.table</a:t>
            </a:r>
            <a:r>
              <a:rPr lang="nl-NL" dirty="0"/>
              <a:t> en </a:t>
            </a:r>
            <a:r>
              <a:rPr lang="nl-NL" dirty="0" err="1"/>
              <a:t>dplyr</a:t>
            </a:r>
            <a:r>
              <a:rPr lang="nl-NL" dirty="0"/>
              <a:t> qua performance bij het </a:t>
            </a:r>
            <a:r>
              <a:rPr lang="nl-NL" b="1" dirty="0" err="1"/>
              <a:t>subsetten</a:t>
            </a:r>
            <a:r>
              <a:rPr lang="nl-NL" b="0" dirty="0"/>
              <a:t> en daarna </a:t>
            </a:r>
            <a:r>
              <a:rPr lang="nl-NL" b="1" dirty="0"/>
              <a:t>samenvatten</a:t>
            </a:r>
            <a:r>
              <a:rPr lang="nl-NL" b="0" dirty="0"/>
              <a:t> van een dataset. 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het </a:t>
            </a:r>
            <a:r>
              <a:rPr lang="nl-NL" b="1" dirty="0"/>
              <a:t>MIE2024</a:t>
            </a:r>
            <a:r>
              <a:rPr lang="nl-NL" dirty="0"/>
              <a:t> R-package staat de code van deze benchmark: </a:t>
            </a:r>
          </a:p>
          <a:p>
            <a:endParaRPr lang="nl-NL" dirty="0"/>
          </a:p>
          <a:p>
            <a:r>
              <a:rPr lang="nl-NL" dirty="0"/>
              <a:t># Eenvoudig uitvoeren van de benchmark kan via de ‘</a:t>
            </a:r>
            <a:r>
              <a:rPr lang="nl-NL" dirty="0" err="1"/>
              <a:t>example</a:t>
            </a:r>
            <a:r>
              <a:rPr lang="nl-NL" dirty="0"/>
              <a:t>’ functie: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load_all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exampleBenchmarkSubsetting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  <a:p>
            <a:r>
              <a:rPr lang="nl-NL" dirty="0"/>
              <a:t># Bekijk de broncode van de benchmark in: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dh.benchmark.subsetting.R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78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gijs@dataim.nl" TargetMode="External"/><Relationship Id="rId4" Type="http://schemas.openxmlformats.org/officeDocument/2006/relationships/hyperlink" Target="mailto:david@dataim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taIMLabs/MIE20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1663699"/>
            <a:ext cx="7068925" cy="409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David Macro – Head Data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</a:rPr>
              <a:t>Science</a:t>
            </a:r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david@dataim.nl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Gijs van Blokland – CEO</a:t>
            </a: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5"/>
              </a:rPr>
              <a:t>gijs@dataim.nl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2916788" y="9369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bar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4C400-F74E-6DF2-A723-8BDABB6F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8" y="801583"/>
            <a:ext cx="9275212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2: </a:t>
            </a:r>
            <a:r>
              <a:rPr lang="nl-NL" sz="4000" b="1" dirty="0" err="1">
                <a:solidFill>
                  <a:schemeClr val="bg1"/>
                </a:solidFill>
              </a:rPr>
              <a:t>pie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0AFBA-771C-248C-90E0-4B097B6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613282"/>
            <a:ext cx="8802102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A08B62D-6B6A-8FE7-BA09-1DA088368EF5}"/>
              </a:ext>
            </a:extLst>
          </p:cNvPr>
          <p:cNvSpPr txBox="1"/>
          <p:nvPr/>
        </p:nvSpPr>
        <p:spPr>
          <a:xfrm>
            <a:off x="3186259" y="1324398"/>
            <a:ext cx="8827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All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presented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presentation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available</a:t>
            </a:r>
            <a:r>
              <a:rPr lang="nl-NL" sz="2400" dirty="0">
                <a:solidFill>
                  <a:schemeClr val="bg1"/>
                </a:solidFill>
              </a:rPr>
              <a:t> via </a:t>
            </a:r>
            <a:r>
              <a:rPr lang="nl-NL" sz="2400" dirty="0" err="1">
                <a:solidFill>
                  <a:schemeClr val="bg1"/>
                </a:solidFill>
              </a:rPr>
              <a:t>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repository</a:t>
            </a:r>
            <a:r>
              <a:rPr lang="nl-NL" sz="2400" dirty="0">
                <a:solidFill>
                  <a:schemeClr val="bg1"/>
                </a:solidFill>
              </a:rPr>
              <a:t> at GitHub.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Link: </a:t>
            </a:r>
            <a:r>
              <a:rPr lang="nl-NL" sz="2400" b="1" dirty="0">
                <a:solidFill>
                  <a:schemeClr val="bg1"/>
                </a:solidFill>
                <a:hlinkClick r:id="rId4"/>
              </a:rPr>
              <a:t>https://github.com/DataIMLabs/MIE2024</a:t>
            </a:r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  <a:p>
            <a:r>
              <a:rPr lang="nl-NL" sz="2400" dirty="0" err="1">
                <a:solidFill>
                  <a:schemeClr val="bg1"/>
                </a:solidFill>
              </a:rPr>
              <a:t>Detailed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instructions</a:t>
            </a:r>
            <a:r>
              <a:rPr lang="nl-NL" sz="2400" dirty="0">
                <a:solidFill>
                  <a:schemeClr val="bg1"/>
                </a:solidFill>
              </a:rPr>
              <a:t> on </a:t>
            </a:r>
            <a:r>
              <a:rPr lang="nl-NL" sz="2400" dirty="0" err="1">
                <a:solidFill>
                  <a:schemeClr val="bg1"/>
                </a:solidFill>
              </a:rPr>
              <a:t>how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use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package are </a:t>
            </a:r>
            <a:r>
              <a:rPr lang="nl-NL" sz="2400" dirty="0" err="1">
                <a:solidFill>
                  <a:schemeClr val="bg1"/>
                </a:solidFill>
              </a:rPr>
              <a:t>provided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3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Props1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998129-EF39-4E22-9AD7-F42BFEDA1730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9b1463cd-8617-4935-ac0c-8d0310cc0c2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5a206d-b938-4884-b132-8a290c966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2414</Words>
  <Application>Microsoft Office PowerPoint</Application>
  <PresentationFormat>Breedbeeld</PresentationFormat>
  <Paragraphs>487</Paragraphs>
  <Slides>48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6" baseType="lpstr">
      <vt:lpstr>Aptos</vt:lpstr>
      <vt:lpstr>Arial</vt:lpstr>
      <vt:lpstr>Calibri</vt:lpstr>
      <vt:lpstr>Courier New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206</cp:revision>
  <dcterms:created xsi:type="dcterms:W3CDTF">2024-01-29T11:15:13Z</dcterms:created>
  <dcterms:modified xsi:type="dcterms:W3CDTF">2024-03-24T19:49:28Z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