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sldIdLst>
    <p:sldId id="257" r:id="rId5"/>
    <p:sldId id="260" r:id="rId6"/>
    <p:sldId id="263" r:id="rId7"/>
    <p:sldId id="269" r:id="rId8"/>
    <p:sldId id="261" r:id="rId9"/>
    <p:sldId id="271" r:id="rId10"/>
    <p:sldId id="265" r:id="rId11"/>
    <p:sldId id="273" r:id="rId12"/>
    <p:sldId id="281" r:id="rId13"/>
    <p:sldId id="283" r:id="rId14"/>
    <p:sldId id="285" r:id="rId15"/>
    <p:sldId id="284" r:id="rId16"/>
    <p:sldId id="272" r:id="rId17"/>
    <p:sldId id="276" r:id="rId18"/>
    <p:sldId id="278" r:id="rId19"/>
    <p:sldId id="279" r:id="rId20"/>
    <p:sldId id="280" r:id="rId21"/>
    <p:sldId id="267" r:id="rId22"/>
    <p:sldId id="266" r:id="rId23"/>
    <p:sldId id="268" r:id="rId24"/>
    <p:sldId id="277" r:id="rId25"/>
    <p:sldId id="282" r:id="rId26"/>
    <p:sldId id="258" r:id="rId27"/>
    <p:sldId id="259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  <p14:sldId id="263"/>
            <p14:sldId id="269"/>
          </p14:sldIdLst>
        </p14:section>
        <p14:section name="1. Why R and Shiny?" id="{00073912-F96E-45CA-BC9E-314E7F1E36D3}">
          <p14:sldIdLst>
            <p14:sldId id="261"/>
            <p14:sldId id="271"/>
            <p14:sldId id="265"/>
          </p14:sldIdLst>
        </p14:section>
        <p14:section name="2. Toolkit" id="{140C5AF1-9C13-4B5F-977F-B85B81A50ACE}">
          <p14:sldIdLst>
            <p14:sldId id="273"/>
            <p14:sldId id="281"/>
          </p14:sldIdLst>
        </p14:section>
        <p14:section name="3. R primer" id="{882FDAE2-FFE3-4B3E-A588-87483FFCDE18}">
          <p14:sldIdLst>
            <p14:sldId id="283"/>
            <p14:sldId id="285"/>
            <p14:sldId id="284"/>
          </p14:sldIdLst>
        </p14:section>
        <p14:section name="4. Shiny" id="{65F3C38D-41DE-4FF3-AFE1-55CDBAFDD90F}">
          <p14:sldIdLst>
            <p14:sldId id="272"/>
            <p14:sldId id="276"/>
            <p14:sldId id="278"/>
            <p14:sldId id="279"/>
            <p14:sldId id="280"/>
          </p14:sldIdLst>
        </p14:section>
        <p14:section name="3. Case 1" id="{A389BDEA-17FD-4971-895B-841BBAADA5C4}">
          <p14:sldIdLst/>
        </p14:section>
        <p14:section name="4. R and Shiny in production" id="{DF56F766-B511-4984-9667-AEF420E90964}">
          <p14:sldIdLst>
            <p14:sldId id="267"/>
            <p14:sldId id="266"/>
            <p14:sldId id="268"/>
            <p14:sldId id="277"/>
            <p14:sldId id="282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96041"/>
  </p:normalViewPr>
  <p:slideViewPr>
    <p:cSldViewPr snapToGrid="0">
      <p:cViewPr varScale="1">
        <p:scale>
          <a:sx n="102" d="100"/>
          <a:sy n="102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</dgm:pt>
    <dgm:pt modelId="{8B7EE581-77A2-4246-83ED-01E828D2B0A5}" type="sibTrans" cxnId="{C64476BC-96BD-49B6-93F5-B45382A851A6}">
      <dgm:prSet/>
      <dgm:spPr/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</dgm:pt>
    <dgm:pt modelId="{0D0D0A91-0EA4-4A2A-87CF-985B2C8A9F26}" type="sibTrans" cxnId="{85A7C238-23DF-4BC2-AB9C-E7965645E449}">
      <dgm:prSet/>
      <dgm:spPr/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</dgm:pt>
    <dgm:pt modelId="{44F47A2A-C3A7-4001-969C-B0B1019A80F5}" type="sibTrans" cxnId="{E5E3902D-10AB-4FD4-8400-1FA844D12978}">
      <dgm:prSet/>
      <dgm:spPr/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</dgm:pt>
    <dgm:pt modelId="{B5CB93E6-7701-4E5A-8C3E-014C49711DDB}" type="sibTrans" cxnId="{D251A350-12E3-4F49-97C0-1676A75C052C}">
      <dgm:prSet/>
      <dgm:spPr/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</dgm:pt>
    <dgm:pt modelId="{AC8AA598-A9DC-4E1A-B4B0-25ADA1B60940}" type="sibTrans" cxnId="{70347477-40EA-480B-AFCF-C7106806E4D4}">
      <dgm:prSet/>
      <dgm:spPr/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</dgm:pt>
    <dgm:pt modelId="{9CD4759D-E8D1-4289-9F2A-74E1F5EA0C4E}" type="sibTrans" cxnId="{2FA0A2D6-5F76-4B43-8A36-59477935E65D}">
      <dgm:prSet/>
      <dgm:spPr/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</dgm:pt>
    <dgm:pt modelId="{1EA5A145-2DE1-4027-BE19-32406FA86308}" type="sibTrans" cxnId="{1244983B-755B-410F-9D5F-90FE25F6A952}">
      <dgm:prSet/>
      <dgm:spPr/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</dgm:pt>
    <dgm:pt modelId="{5A8D1103-9EAC-4688-BC34-DE593CFD06B9}" type="sibTrans" cxnId="{1CBF010B-A741-4DB1-9A24-6924CF244B20}">
      <dgm:prSet/>
      <dgm:spPr/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4789" y="1164033"/>
          <a:ext cx="2449621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chemeClr val="bg1"/>
              </a:solidFill>
            </a:rPr>
            <a:t>R</a:t>
          </a:r>
        </a:p>
      </dsp:txBody>
      <dsp:txXfrm>
        <a:off x="4789" y="1164033"/>
        <a:ext cx="2449621" cy="336600"/>
      </dsp:txXfrm>
    </dsp:sp>
    <dsp:sp modelId="{C5974F0C-0F44-4B40-A56F-72C900AA9A0C}">
      <dsp:nvSpPr>
        <dsp:cNvPr id="0" name=""/>
        <dsp:cNvSpPr/>
      </dsp:nvSpPr>
      <dsp:spPr>
        <a:xfrm>
          <a:off x="2454411" y="238383"/>
          <a:ext cx="489924" cy="21879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140305" y="238383"/>
          <a:ext cx="6662971" cy="2187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 is a programming language targeted at users interested in statistical research, modeling, machine learning, reporting, etc. </a:t>
          </a:r>
          <a:endParaRPr lang="nl-NL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 provides a wide range of statistical and graphical techniques, such an (non-)modeling, tests, time-series analysis, classification, clustering, etc. </a:t>
          </a:r>
          <a:endParaRPr lang="nl-NL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 is highly extensible, allowing users to write their own software and distribute it in the form of packages.</a:t>
          </a:r>
          <a:endParaRPr lang="nl-NL" sz="1700" kern="1200"/>
        </a:p>
      </dsp:txBody>
      <dsp:txXfrm>
        <a:off x="3140305" y="238383"/>
        <a:ext cx="6662971" cy="2187900"/>
      </dsp:txXfrm>
    </dsp:sp>
    <dsp:sp modelId="{68032EC9-D569-4EB5-A957-3F46B78DE1DA}">
      <dsp:nvSpPr>
        <dsp:cNvPr id="0" name=""/>
        <dsp:cNvSpPr/>
      </dsp:nvSpPr>
      <dsp:spPr>
        <a:xfrm>
          <a:off x="4789" y="3665583"/>
          <a:ext cx="2449621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>
              <a:solidFill>
                <a:schemeClr val="bg1"/>
              </a:solidFill>
            </a:rPr>
            <a:t>Shiny</a:t>
          </a:r>
        </a:p>
      </dsp:txBody>
      <dsp:txXfrm>
        <a:off x="4789" y="3665583"/>
        <a:ext cx="2449621" cy="336600"/>
      </dsp:txXfrm>
    </dsp:sp>
    <dsp:sp modelId="{26343B5D-7B89-4131-AED9-E9EA5A23F738}">
      <dsp:nvSpPr>
        <dsp:cNvPr id="0" name=""/>
        <dsp:cNvSpPr/>
      </dsp:nvSpPr>
      <dsp:spPr>
        <a:xfrm>
          <a:off x="2454411" y="2487483"/>
          <a:ext cx="489924" cy="2692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140305" y="2487483"/>
          <a:ext cx="6662971" cy="26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Shiny is a web application framework for R, enabling users to build interactive web applications without needing extensive web development knowledge. </a:t>
          </a:r>
          <a:endParaRPr lang="nl-NL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Shiny allows data scientists to turn analyses into interactive web applications that can be shared with users. </a:t>
          </a:r>
          <a:endParaRPr lang="nl-NL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Shiny applications are built using R code and integrate well with other R packages, making it a powerful tool for communicating data and statistical analysis results.</a:t>
          </a:r>
          <a:endParaRPr lang="nl-NL" sz="1700" kern="1200"/>
        </a:p>
      </dsp:txBody>
      <dsp:txXfrm>
        <a:off x="3140305" y="2487483"/>
        <a:ext cx="6662971" cy="269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customXml" Target="../ink/ink1.xm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7.png"/><Relationship Id="rId9" Type="http://schemas.microsoft.com/office/2007/relationships/diagramDrawing" Target="../diagrams/drawin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527901"/>
            <a:ext cx="7068925" cy="523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>
                <a:solidFill>
                  <a:schemeClr val="bg1"/>
                </a:solidFill>
                <a:latin typeface="Helvetica" pitchFamily="2" charset="0"/>
              </a:rPr>
              <a:t>R and Shiny in Market Research</a:t>
            </a:r>
          </a:p>
          <a:p>
            <a:endParaRPr lang="nl-NL" sz="2800" b="1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>
                <a:solidFill>
                  <a:schemeClr val="bg1"/>
                </a:solidFill>
                <a:latin typeface="Helvetica" pitchFamily="2" charset="0"/>
              </a:rPr>
              <a:t>MIE Master Class Session 1 </a:t>
            </a:r>
          </a:p>
          <a:p>
            <a:endParaRPr lang="nl-NL" sz="280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>
                <a:solidFill>
                  <a:schemeClr val="bg1"/>
                </a:solidFill>
                <a:latin typeface="Helvetica" pitchFamily="2" charset="0"/>
              </a:rPr>
              <a:t>David Macro  </a:t>
            </a:r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3.  R in Survey Research and Dashboards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311425" y="969715"/>
            <a:ext cx="8554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>
                <a:solidFill>
                  <a:schemeClr val="bg1"/>
                </a:solidFill>
              </a:rPr>
              <a:t>R has many different solutions to the same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>
                <a:solidFill>
                  <a:schemeClr val="bg1"/>
                </a:solidFill>
              </a:rPr>
              <a:t>The commonly accepted solution for a given problem in academia, Stackoverflow or an R tutorial may often be suboptimal for production-grade dashboards.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>
                <a:solidFill>
                  <a:schemeClr val="bg1"/>
                </a:solidFill>
              </a:rPr>
              <a:t>Getting a data science team to work productively with R to create enterprise-level dashboards involves solving a whole new class of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>
                <a:solidFill>
                  <a:schemeClr val="bg1"/>
                </a:solidFill>
              </a:rPr>
              <a:t>Warning: GPT can generate working R and Shiny code, but this code may not be ‘good’ and sometimes not even be ‘correct’.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3. Data handling methods in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3EA706-B21B-8B61-862E-F5BB03532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8198"/>
              </p:ext>
            </p:extLst>
          </p:nvPr>
        </p:nvGraphicFramePr>
        <p:xfrm>
          <a:off x="2960017" y="1728571"/>
          <a:ext cx="90308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760">
                  <a:extLst>
                    <a:ext uri="{9D8B030D-6E8A-4147-A177-3AD203B41FA5}">
                      <a16:colId xmlns:a16="http://schemas.microsoft.com/office/drawing/2014/main" val="2966088341"/>
                    </a:ext>
                  </a:extLst>
                </a:gridCol>
                <a:gridCol w="3220825">
                  <a:extLst>
                    <a:ext uri="{9D8B030D-6E8A-4147-A177-3AD203B41FA5}">
                      <a16:colId xmlns:a16="http://schemas.microsoft.com/office/drawing/2014/main" val="2965493046"/>
                    </a:ext>
                  </a:extLst>
                </a:gridCol>
                <a:gridCol w="3010292">
                  <a:extLst>
                    <a:ext uri="{9D8B030D-6E8A-4147-A177-3AD203B41FA5}">
                      <a16:colId xmlns:a16="http://schemas.microsoft.com/office/drawing/2014/main" val="599248155"/>
                    </a:ext>
                  </a:extLst>
                </a:gridCol>
              </a:tblGrid>
              <a:tr h="274216">
                <a:tc>
                  <a:txBody>
                    <a:bodyPr/>
                    <a:lstStyle/>
                    <a:p>
                      <a:r>
                        <a:rPr lang="nl-NL"/>
                        <a:t>Base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Tidy Verse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data.table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30553"/>
                  </a:ext>
                </a:extLst>
              </a:tr>
              <a:tr h="1598252">
                <a:tc>
                  <a:txBody>
                    <a:bodyPr/>
                    <a:lstStyle/>
                    <a:p>
                      <a:r>
                        <a:rPr lang="nl-NL" sz="12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sapply</a:t>
                      </a:r>
                      <a:r>
                        <a:rPr lang="nl-NL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(df, function(x) {</a:t>
                      </a:r>
                      <a:endParaRPr lang="en-US" sz="1200" b="0" i="0" kern="120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(x){ 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 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mean = mean(x), 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sd   = sd(x), 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n    = length(x)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)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})</a:t>
                      </a:r>
                      <a:endParaRPr lang="nl-NL" sz="1200" b="0" i="0" kern="120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summarise</a:t>
                      </a: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(df, 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across</a:t>
                      </a: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(everything(),      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mean = ~mean(.),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sd   = ~sd(.),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n    = ~length(.)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)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nl-NL" sz="1200" b="0" i="0" kern="120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dt[, </a:t>
                      </a:r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lapply</a:t>
                      </a: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(.SD, </a:t>
                      </a:r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(x){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mean = mean(x),      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sd   = sd(x), 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n = .N 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)</a:t>
                      </a:r>
                    </a:p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)]</a:t>
                      </a:r>
                      <a:endParaRPr lang="nl-NL" sz="1200" b="0" i="0" kern="120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1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3.  R in Survey Research and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26836"/>
              </p:ext>
            </p:extLst>
          </p:nvPr>
        </p:nvGraphicFramePr>
        <p:xfrm>
          <a:off x="3285239" y="1291681"/>
          <a:ext cx="8554302" cy="523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Common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Our 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Code structured in R package for </a:t>
                      </a:r>
                      <a:r>
                        <a:rPr lang="nl-NL" sz="1600" u="sng"/>
                        <a:t>all</a:t>
                      </a:r>
                      <a:r>
                        <a:rPr lang="nl-NL" sz="1600" u="none"/>
                        <a:t> projects</a:t>
                      </a:r>
                      <a:endParaRPr lang="nl-N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Not standardizing workflow leads to chaos</a:t>
                      </a:r>
                    </a:p>
                    <a:p>
                      <a:endParaRPr lang="nl-N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Prefer SPSS data structure over all 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SPSS data format is widely used, can be read and written via R (haven) and encodes both values and labels of categorical variables (!)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 R, tidy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data handling happens via the </a:t>
                      </a:r>
                      <a:r>
                        <a:rPr lang="nl-NL" sz="1600" b="1"/>
                        <a:t>data.table </a:t>
                      </a:r>
                      <a:r>
                        <a:rPr lang="nl-NL" sz="1600"/>
                        <a:t>package (or via our own libs built on top of data.table)</a:t>
                      </a:r>
                    </a:p>
                    <a:p>
                      <a:endParaRPr lang="nl-N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Superior speed</a:t>
                      </a:r>
                    </a:p>
                    <a:p>
                      <a:r>
                        <a:rPr lang="nl-NL" sz="1600"/>
                        <a:t>Similarity to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Careful feature analysis of commonly used libs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Speed; ease of use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3a. Separate UI and Server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D168BC-BB10-24DF-3318-CEFBC2AB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675" y="1158039"/>
            <a:ext cx="7325747" cy="4382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041FD4-6B73-C403-CC3E-ACDAD2F06DEE}"/>
              </a:ext>
            </a:extLst>
          </p:cNvPr>
          <p:cNvSpPr txBox="1"/>
          <p:nvPr/>
        </p:nvSpPr>
        <p:spPr>
          <a:xfrm>
            <a:off x="9327822" y="5543287"/>
            <a:ext cx="161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Example 1.R</a:t>
            </a:r>
          </a:p>
        </p:txBody>
      </p:sp>
    </p:spTree>
    <p:extLst>
      <p:ext uri="{BB962C8B-B14F-4D97-AF65-F5344CB8AC3E}">
        <p14:creationId xmlns:p14="http://schemas.microsoft.com/office/powerpoint/2010/main" val="210462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3b. Reactive Building Blocks (1)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5049" y="361781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505255"/>
              </p:ext>
            </p:extLst>
          </p:nvPr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3b. Reactive Building Blocks (2)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8CF19B-DEC2-BFC4-4C13-F0E8775A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05" y="1395911"/>
            <a:ext cx="3679306" cy="31289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071F5D-0FA3-C20B-DB1B-582FD62BF6E6}"/>
              </a:ext>
            </a:extLst>
          </p:cNvPr>
          <p:cNvSpPr txBox="1"/>
          <p:nvPr/>
        </p:nvSpPr>
        <p:spPr>
          <a:xfrm>
            <a:off x="5668605" y="4541903"/>
            <a:ext cx="161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Example 2.R</a:t>
            </a:r>
          </a:p>
        </p:txBody>
      </p:sp>
    </p:spTree>
    <p:extLst>
      <p:ext uri="{BB962C8B-B14F-4D97-AF65-F5344CB8AC3E}">
        <p14:creationId xmlns:p14="http://schemas.microsoft.com/office/powerpoint/2010/main" val="25149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3b.  Modularity</a:t>
            </a:r>
          </a:p>
        </p:txBody>
      </p:sp>
    </p:spTree>
    <p:extLst>
      <p:ext uri="{BB962C8B-B14F-4D97-AF65-F5344CB8AC3E}">
        <p14:creationId xmlns:p14="http://schemas.microsoft.com/office/powerpoint/2010/main" val="77192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3b.  Modularity</a:t>
            </a:r>
          </a:p>
        </p:txBody>
      </p:sp>
    </p:spTree>
    <p:extLst>
      <p:ext uri="{BB962C8B-B14F-4D97-AF65-F5344CB8AC3E}">
        <p14:creationId xmlns:p14="http://schemas.microsoft.com/office/powerpoint/2010/main" val="396504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>
                <a:solidFill>
                  <a:schemeClr val="bg1"/>
                </a:solidFill>
              </a:rPr>
              <a:t>Who-is-who?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>
                <a:solidFill>
                  <a:schemeClr val="bg1"/>
                </a:solidFill>
              </a:rPr>
              <a:t>First session</a:t>
            </a:r>
          </a:p>
          <a:p>
            <a:pPr marL="1028700" lvl="1" indent="-571500">
              <a:buFont typeface="+mj-lt"/>
              <a:buAutoNum type="romanUcPeriod"/>
            </a:pPr>
            <a:endParaRPr lang="nl-NL" sz="2400" b="1">
              <a:solidFill>
                <a:schemeClr val="bg1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nl-NL" sz="2400" b="1">
                <a:solidFill>
                  <a:schemeClr val="bg1"/>
                </a:solidFill>
              </a:rPr>
              <a:t>Introduction to R and Shiny</a:t>
            </a:r>
          </a:p>
          <a:p>
            <a:pPr marL="1943100" lvl="3" indent="-571500">
              <a:buFont typeface="+mj-lt"/>
              <a:buAutoNum type="romanUcPeriod"/>
            </a:pPr>
            <a:r>
              <a:rPr lang="nl-NL" sz="2400" b="1">
                <a:solidFill>
                  <a:schemeClr val="bg1"/>
                </a:solidFill>
              </a:rPr>
              <a:t>Why R and Shiny?  </a:t>
            </a:r>
          </a:p>
          <a:p>
            <a:pPr marL="1943100" lvl="3" indent="-571500">
              <a:buFont typeface="+mj-lt"/>
              <a:buAutoNum type="romanUcPeriod"/>
            </a:pPr>
            <a:r>
              <a:rPr lang="nl-NL" sz="2400" b="1">
                <a:solidFill>
                  <a:schemeClr val="bg1"/>
                </a:solidFill>
              </a:rPr>
              <a:t>Quick over view of Shiny</a:t>
            </a:r>
          </a:p>
          <a:p>
            <a:pPr marL="1028700" lvl="1" indent="-571500">
              <a:buFont typeface="+mj-lt"/>
              <a:buAutoNum type="romanUcPeriod"/>
            </a:pPr>
            <a:endParaRPr lang="nl-NL" sz="2400" b="1">
              <a:solidFill>
                <a:schemeClr val="bg1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nl-NL" sz="2400" b="1">
                <a:solidFill>
                  <a:schemeClr val="bg1"/>
                </a:solidFill>
              </a:rPr>
              <a:t>R and Shiny in production-grade projects</a:t>
            </a:r>
          </a:p>
          <a:p>
            <a:pPr marL="1028700" lvl="1" indent="-571500">
              <a:buFont typeface="+mj-lt"/>
              <a:buAutoNum type="romanUcPeriod"/>
            </a:pPr>
            <a:endParaRPr lang="nl-NL" sz="2400" b="1">
              <a:solidFill>
                <a:schemeClr val="bg1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nl-NL" sz="2400" b="1">
                <a:solidFill>
                  <a:schemeClr val="bg1"/>
                </a:solidFill>
              </a:rPr>
              <a:t>Case 1  - Continuous monitoring of telecom data</a:t>
            </a:r>
          </a:p>
          <a:p>
            <a:pPr marL="1028700" lvl="1" indent="-571500">
              <a:buFont typeface="+mj-lt"/>
              <a:buAutoNum type="romanUcPeriod"/>
            </a:pPr>
            <a:endParaRPr lang="nl-NL" sz="2400" b="1">
              <a:solidFill>
                <a:schemeClr val="bg1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nl-NL" sz="2400" b="1">
                <a:solidFill>
                  <a:schemeClr val="bg1"/>
                </a:solidFill>
              </a:rPr>
              <a:t>Case 2  - Continuous monitoring of telecom data</a:t>
            </a:r>
          </a:p>
          <a:p>
            <a:pPr marL="1028700" lvl="1" indent="-571500">
              <a:buFont typeface="+mj-lt"/>
              <a:buAutoNum type="romanUcPeriod"/>
            </a:pPr>
            <a:endParaRPr lang="nl-NL" sz="2400" b="1">
              <a:solidFill>
                <a:schemeClr val="bg1"/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endParaRPr lang="nl-NL" sz="2400" b="1">
              <a:solidFill>
                <a:schemeClr val="bg1"/>
              </a:solidFill>
            </a:endParaRPr>
          </a:p>
          <a:p>
            <a:pPr lvl="1"/>
            <a:endParaRPr lang="nl-NL" sz="2400" b="1">
              <a:solidFill>
                <a:schemeClr val="bg1"/>
              </a:solidFill>
            </a:endParaRPr>
          </a:p>
          <a:p>
            <a:endParaRPr lang="nl-NL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11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4b. Standardize Common Elements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CF55-63B6-AF4D-6CF4-B27B1D3F92A3}"/>
              </a:ext>
            </a:extLst>
          </p:cNvPr>
          <p:cNvSpPr txBox="1"/>
          <p:nvPr/>
        </p:nvSpPr>
        <p:spPr>
          <a:xfrm>
            <a:off x="3327662" y="1168924"/>
            <a:ext cx="811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Data handling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Chart + Table functions </a:t>
            </a:r>
          </a:p>
          <a:p>
            <a:endParaRPr lang="nl-NL">
              <a:solidFill>
                <a:schemeClr val="bg1"/>
              </a:solidFill>
            </a:endParaRPr>
          </a:p>
          <a:p>
            <a:r>
              <a:rPr lang="nl-NL">
                <a:solidFill>
                  <a:schemeClr val="bg1"/>
                </a:solidFill>
                <a:sym typeface="Wingdings" panose="05000000000000000000" pitchFamily="2" charset="2"/>
              </a:rPr>
              <a:t> DataIM Package </a:t>
            </a:r>
            <a:endParaRPr lang="nl-NL">
              <a:solidFill>
                <a:schemeClr val="bg1"/>
              </a:solidFill>
            </a:endParaRPr>
          </a:p>
          <a:p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7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11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4c. Sharing dashboards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CF55-63B6-AF4D-6CF4-B27B1D3F92A3}"/>
              </a:ext>
            </a:extLst>
          </p:cNvPr>
          <p:cNvSpPr txBox="1"/>
          <p:nvPr/>
        </p:nvSpPr>
        <p:spPr>
          <a:xfrm>
            <a:off x="3327662" y="1168924"/>
            <a:ext cx="811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Data handling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Chart + Table functions </a:t>
            </a:r>
          </a:p>
          <a:p>
            <a:endParaRPr lang="nl-NL">
              <a:solidFill>
                <a:schemeClr val="bg1"/>
              </a:solidFill>
            </a:endParaRPr>
          </a:p>
          <a:p>
            <a:r>
              <a:rPr lang="nl-NL">
                <a:solidFill>
                  <a:schemeClr val="bg1"/>
                </a:solidFill>
                <a:sym typeface="Wingdings" panose="05000000000000000000" pitchFamily="2" charset="2"/>
              </a:rPr>
              <a:t> DataIM Package </a:t>
            </a:r>
            <a:endParaRPr lang="nl-NL">
              <a:solidFill>
                <a:schemeClr val="bg1"/>
              </a:solidFill>
            </a:endParaRPr>
          </a:p>
          <a:p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31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Who-is-who?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>
                <a:solidFill>
                  <a:schemeClr val="bg1"/>
                </a:solidFill>
              </a:rPr>
              <a:t>While introducing yourselves, please give some info on: </a:t>
            </a:r>
          </a:p>
          <a:p>
            <a:pPr lvl="1"/>
            <a:endParaRPr lang="nl-NL" sz="2400" b="1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Your research interests (e.g. topics of interest, preferred   methods,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Your prior experience with </a:t>
            </a:r>
            <a:r>
              <a:rPr lang="nl-NL" sz="2400" b="1">
                <a:solidFill>
                  <a:schemeClr val="bg1"/>
                </a:solidFill>
              </a:rPr>
              <a:t>R</a:t>
            </a:r>
            <a:r>
              <a:rPr lang="nl-NL" sz="2400">
                <a:solidFill>
                  <a:schemeClr val="bg1"/>
                </a:solidFill>
              </a:rPr>
              <a:t> and </a:t>
            </a:r>
            <a:r>
              <a:rPr lang="nl-NL" sz="2400" b="1">
                <a:solidFill>
                  <a:schemeClr val="bg1"/>
                </a:solidFill>
              </a:rPr>
              <a:t>Shiny</a:t>
            </a:r>
            <a:r>
              <a:rPr lang="nl-NL" sz="2400">
                <a:solidFill>
                  <a:schemeClr val="bg1"/>
                </a:solidFill>
              </a:rPr>
              <a:t> or similar analysis stacks (e.g. Python/Pandas)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Your expectations of today’s session: what would you like to learn of this session?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Who-is-who?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>
                <a:solidFill>
                  <a:schemeClr val="bg1"/>
                </a:solidFill>
              </a:rPr>
              <a:t>How many of you have done the following?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Used R to conduct descriptive or inferential analyses?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Used Shiny?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Organized R code for a project into an R Package (instead of using stand-alone scripts)?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Deployed a Shiny Dashboard via shiny.io or some other managed hosting provider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Deployed a Shiny Dashboard to a self managed server </a:t>
            </a:r>
          </a:p>
        </p:txBody>
      </p:sp>
    </p:spTree>
    <p:extLst>
      <p:ext uri="{BB962C8B-B14F-4D97-AF65-F5344CB8AC3E}">
        <p14:creationId xmlns:p14="http://schemas.microsoft.com/office/powerpoint/2010/main" val="381161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nl-NL" sz="4000" b="1">
                <a:solidFill>
                  <a:schemeClr val="bg1"/>
                </a:solidFill>
              </a:rPr>
              <a:t>Introduction to R and Shiny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766567"/>
              </p:ext>
            </p:extLst>
          </p:nvPr>
        </p:nvGraphicFramePr>
        <p:xfrm>
          <a:off x="1664355" y="1009543"/>
          <a:ext cx="980806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nl-NL" sz="4000" b="1">
                <a:solidFill>
                  <a:schemeClr val="bg1"/>
                </a:solidFill>
              </a:rPr>
              <a:t>Why R and Shiny?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nl-NL" sz="4000" b="1">
                <a:solidFill>
                  <a:schemeClr val="bg1"/>
                </a:solidFill>
              </a:rPr>
              <a:t>Why not something else?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</a:t>
            </a:r>
            <a:r>
              <a:rPr lang="nl-NL" sz="2000">
                <a:solidFill>
                  <a:schemeClr val="bg1"/>
                </a:solidFill>
              </a:rPr>
              <a:t>vs </a:t>
            </a:r>
            <a:r>
              <a:rPr lang="nl-NL" sz="2000" b="1">
                <a:solidFill>
                  <a:schemeClr val="bg1"/>
                </a:solidFill>
              </a:rPr>
              <a:t>SPSS</a:t>
            </a:r>
            <a:r>
              <a:rPr lang="nl-NL" sz="2000">
                <a:solidFill>
                  <a:schemeClr val="bg1"/>
                </a:solidFill>
              </a:rPr>
              <a:t> or </a:t>
            </a:r>
            <a:r>
              <a:rPr lang="nl-NL" sz="2000" b="1">
                <a:solidFill>
                  <a:schemeClr val="bg1"/>
                </a:solidFill>
              </a:rPr>
              <a:t>Stata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Costs,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</a:t>
            </a:r>
            <a:r>
              <a:rPr lang="nl-NL" sz="2000">
                <a:solidFill>
                  <a:schemeClr val="bg1"/>
                </a:solidFill>
              </a:rPr>
              <a:t>vs</a:t>
            </a:r>
            <a:r>
              <a:rPr lang="nl-NL" sz="2000" b="1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Traditional split of R </a:t>
            </a:r>
            <a:r>
              <a:rPr lang="nl-NL" sz="2000">
                <a:solidFill>
                  <a:schemeClr val="bg1"/>
                </a:solidFill>
                <a:sym typeface="Wingdings" panose="05000000000000000000" pitchFamily="2" charset="2"/>
              </a:rPr>
              <a:t> Statistics and Python  ML is outdated. Both are almost equally usable in practice. </a:t>
            </a: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  <a:r>
              <a:rPr lang="nl-NL" sz="2000">
                <a:solidFill>
                  <a:schemeClr val="bg1"/>
                </a:solidFill>
              </a:rPr>
              <a:t>vs</a:t>
            </a:r>
            <a:r>
              <a:rPr lang="nl-NL" sz="2000" b="1">
                <a:solidFill>
                  <a:schemeClr val="bg1"/>
                </a:solidFill>
              </a:rPr>
              <a:t> PowerBI / Tableaux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 gives more flexibility (both technically and from a business perspective)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Shiny </a:t>
            </a:r>
            <a:r>
              <a:rPr lang="nl-NL" sz="2000">
                <a:solidFill>
                  <a:schemeClr val="bg1"/>
                </a:solidFill>
              </a:rPr>
              <a:t>vs </a:t>
            </a:r>
            <a:r>
              <a:rPr lang="nl-NL" sz="2000" b="1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Close call. Shiny’s </a:t>
            </a:r>
            <a:r>
              <a:rPr lang="nl-NL" sz="2000" i="1">
                <a:solidFill>
                  <a:schemeClr val="bg1"/>
                </a:solidFill>
              </a:rPr>
              <a:t>reactive</a:t>
            </a:r>
            <a:r>
              <a:rPr lang="nl-NL" sz="2000">
                <a:solidFill>
                  <a:schemeClr val="bg1"/>
                </a:solidFill>
              </a:rPr>
              <a:t> framework ultimately leads to much simpler development cycles than Dash’ callback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Note: POSIT is currently developing a version of Shiny for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998129-EF39-4E22-9AD7-F42BFEDA173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9b1463cd-8617-4935-ac0c-8d0310cc0c27"/>
    <ds:schemaRef ds:uri="9c5a206d-b938-4884-b132-8a290c966188"/>
  </ds:schemaRefs>
</ds:datastoreItem>
</file>

<file path=customXml/itemProps3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1227</Words>
  <Application>Microsoft Office PowerPoint</Application>
  <PresentationFormat>Widescreen</PresentationFormat>
  <Paragraphs>237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Helvetica</vt:lpstr>
      <vt:lpstr>Wingdings</vt:lpstr>
      <vt:lpstr>Titel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104</cp:revision>
  <dcterms:created xsi:type="dcterms:W3CDTF">2024-01-29T11:15:13Z</dcterms:created>
  <dcterms:modified xsi:type="dcterms:W3CDTF">2024-03-08T20:33:22Z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