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6"/>
  </p:notesMasterIdLst>
  <p:sldIdLst>
    <p:sldId id="256" r:id="rId2"/>
    <p:sldId id="259" r:id="rId3"/>
    <p:sldId id="261" r:id="rId4"/>
    <p:sldId id="260" r:id="rId5"/>
    <p:sldId id="263" r:id="rId6"/>
    <p:sldId id="257" r:id="rId7"/>
    <p:sldId id="258" r:id="rId8"/>
    <p:sldId id="265" r:id="rId9"/>
    <p:sldId id="267" r:id="rId10"/>
    <p:sldId id="266" r:id="rId11"/>
    <p:sldId id="262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48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0070C-66A7-154B-AECB-EC164676208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C2795-7258-6E4F-89E9-D6606B974F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2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18f.gsa.gov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open protocol</a:t>
            </a:r>
            <a:r>
              <a:rPr lang="en-US" dirty="0" smtClean="0"/>
              <a:t> to allow the creation and consumption of </a:t>
            </a:r>
            <a:r>
              <a:rPr lang="en-US" b="1" dirty="0" err="1" smtClean="0"/>
              <a:t>queryable</a:t>
            </a:r>
            <a:r>
              <a:rPr lang="en-US" dirty="0" smtClean="0"/>
              <a:t> and </a:t>
            </a:r>
            <a:r>
              <a:rPr lang="en-US" b="1" dirty="0" smtClean="0"/>
              <a:t>interoperable RESTful APIs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2795-7258-6E4F-89E9-D6606B974F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1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Executive Order -- Making Open and Machine Readable the New Default for </a:t>
            </a:r>
            <a:r>
              <a:rPr lang="en-US" b="1" smtClean="0"/>
              <a:t>Government Information (May 9</a:t>
            </a:r>
            <a:r>
              <a:rPr lang="en-US" b="1" baseline="30000" smtClean="0"/>
              <a:t>th</a:t>
            </a:r>
            <a:r>
              <a:rPr lang="en-US" b="1" smtClean="0"/>
              <a:t>, 2013)</a:t>
            </a:r>
            <a:endParaRPr lang="en-US" b="1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www.whitehouse.gov</a:t>
            </a:r>
            <a:r>
              <a:rPr lang="en-US" dirty="0" smtClean="0"/>
              <a:t>/the-press-office/2013/05/09/executive-order-making-open-and-machine-readable-new-default-government-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2795-7258-6E4F-89E9-D6606B974F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Honorable Mention: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business.usa.gov</a:t>
            </a:r>
            <a:r>
              <a:rPr lang="en-US" dirty="0" smtClean="0"/>
              <a:t>/developer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2795-7258-6E4F-89E9-D6606B974F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5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2795-7258-6E4F-89E9-D6606B974F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8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2795-7258-6E4F-89E9-D6606B974F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0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18F</a:t>
            </a:r>
            <a:r>
              <a:rPr lang="en-US" dirty="0" smtClean="0"/>
              <a:t> is a technology team inside the US federal government.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2795-7258-6E4F-89E9-D6606B974F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2795-7258-6E4F-89E9-D6606B974F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7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tyronegrandison.org" TargetMode="External"/><Relationship Id="rId3" Type="http://schemas.openxmlformats.org/officeDocument/2006/relationships/hyperlink" Target="http://www.dol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18f/api-standard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-open-data/db-to-api" TargetMode="External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hyperlink" Target="mailto:innovationopenhrs@dol.gov%20?subject=Using%20DOL%20APIs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://www.msha.gov/" TargetMode="External"/><Relationship Id="rId20" Type="http://schemas.openxmlformats.org/officeDocument/2006/relationships/hyperlink" Target="http://www.dol.gov/ope/" TargetMode="External"/><Relationship Id="rId21" Type="http://schemas.openxmlformats.org/officeDocument/2006/relationships/hyperlink" Target="http://www.dol.gov/sol/" TargetMode="External"/><Relationship Id="rId22" Type="http://schemas.openxmlformats.org/officeDocument/2006/relationships/hyperlink" Target="http://www.dol.gov/owcp/" TargetMode="External"/><Relationship Id="rId23" Type="http://schemas.openxmlformats.org/officeDocument/2006/relationships/hyperlink" Target="http://www.dol.gov/eeombd/" TargetMode="External"/><Relationship Id="rId24" Type="http://schemas.openxmlformats.org/officeDocument/2006/relationships/hyperlink" Target="http://www.dol.gov/cgi-bin/leave-dol.asp?exiturl=http://www.pbgc.gov&amp;exitTitle=www.pbgc.gov&amp;fedpage=yes" TargetMode="External"/><Relationship Id="rId25" Type="http://schemas.openxmlformats.org/officeDocument/2006/relationships/hyperlink" Target="http://www.dol.gov/vets/" TargetMode="External"/><Relationship Id="rId26" Type="http://schemas.openxmlformats.org/officeDocument/2006/relationships/hyperlink" Target="http://www.dol.gov/whd/" TargetMode="External"/><Relationship Id="rId27" Type="http://schemas.openxmlformats.org/officeDocument/2006/relationships/hyperlink" Target="http://www.dol.gov/wb/" TargetMode="External"/><Relationship Id="rId10" Type="http://schemas.openxmlformats.org/officeDocument/2006/relationships/hyperlink" Target="http://www.osha.gov/" TargetMode="External"/><Relationship Id="rId11" Type="http://schemas.openxmlformats.org/officeDocument/2006/relationships/hyperlink" Target="http://www.dol.gov/ocia/" TargetMode="External"/><Relationship Id="rId12" Type="http://schemas.openxmlformats.org/officeDocument/2006/relationships/hyperlink" Target="http://www.dol.gov/oasam/" TargetMode="External"/><Relationship Id="rId13" Type="http://schemas.openxmlformats.org/officeDocument/2006/relationships/hyperlink" Target="http://www.dol.gov/oasam/programs/crc/" TargetMode="External"/><Relationship Id="rId14" Type="http://schemas.openxmlformats.org/officeDocument/2006/relationships/hyperlink" Target="http://www.dol.gov/asp/" TargetMode="External"/><Relationship Id="rId15" Type="http://schemas.openxmlformats.org/officeDocument/2006/relationships/hyperlink" Target="http://www.dol.gov/ocfo/" TargetMode="External"/><Relationship Id="rId16" Type="http://schemas.openxmlformats.org/officeDocument/2006/relationships/hyperlink" Target="http://www.dol.gov/odep/" TargetMode="External"/><Relationship Id="rId17" Type="http://schemas.openxmlformats.org/officeDocument/2006/relationships/hyperlink" Target="http://www.dol.gov/ofccp/" TargetMode="External"/><Relationship Id="rId18" Type="http://schemas.openxmlformats.org/officeDocument/2006/relationships/hyperlink" Target="http://www.oig.dol.gov/" TargetMode="External"/><Relationship Id="rId19" Type="http://schemas.openxmlformats.org/officeDocument/2006/relationships/hyperlink" Target="http://www.dol.gov/olm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l.gov/appeals/" TargetMode="External"/><Relationship Id="rId3" Type="http://schemas.openxmlformats.org/officeDocument/2006/relationships/hyperlink" Target="http://www.dol.gov/ilab/" TargetMode="External"/><Relationship Id="rId4" Type="http://schemas.openxmlformats.org/officeDocument/2006/relationships/hyperlink" Target="http://www.bls.gov/" TargetMode="External"/><Relationship Id="rId5" Type="http://schemas.openxmlformats.org/officeDocument/2006/relationships/hyperlink" Target="http://www.dol.gov/cfbnp/" TargetMode="External"/><Relationship Id="rId6" Type="http://schemas.openxmlformats.org/officeDocument/2006/relationships/hyperlink" Target="http://www.dol.gov/ebsa/" TargetMode="External"/><Relationship Id="rId7" Type="http://schemas.openxmlformats.org/officeDocument/2006/relationships/hyperlink" Target="http://www.doleta.gov" TargetMode="External"/><Relationship Id="rId8" Type="http://schemas.openxmlformats.org/officeDocument/2006/relationships/hyperlink" Target="http://www.jobcorps.g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dol.go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l.gov" TargetMode="External"/><Relationship Id="rId4" Type="http://schemas.openxmlformats.org/officeDocument/2006/relationships/hyperlink" Target="http://data.gov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eeronestop.org/linktous/webservices/whats-available.aspx" TargetMode="External"/><Relationship Id="rId4" Type="http://schemas.openxmlformats.org/officeDocument/2006/relationships/hyperlink" Target="http://services.onetcent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developers/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tools.dol.gov/develo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Expanding </a:t>
            </a:r>
            <a:r>
              <a:rPr lang="en-US" dirty="0" smtClean="0"/>
              <a:t>Access To Department of Labor (DOL)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Building </a:t>
            </a:r>
            <a:r>
              <a:rPr lang="en-US" sz="2800" i="1" dirty="0"/>
              <a:t>APIs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490861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hlinkClick r:id="rId2"/>
              </a:rPr>
              <a:t>Tyrone Grandison, PhD</a:t>
            </a:r>
            <a:endParaRPr lang="en-US" sz="2000" dirty="0" smtClean="0"/>
          </a:p>
          <a:p>
            <a:pPr algn="ctr"/>
            <a:r>
              <a:rPr lang="en-US" sz="2000" dirty="0" smtClean="0"/>
              <a:t>Presidential Innovation Fellow </a:t>
            </a:r>
          </a:p>
          <a:p>
            <a:pPr algn="ctr"/>
            <a:r>
              <a:rPr lang="en-US" sz="2000" dirty="0" smtClean="0">
                <a:hlinkClick r:id="rId3"/>
              </a:rPr>
              <a:t>Department of Labor (DOL)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753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the assets are utilizing APIv1.</a:t>
            </a:r>
          </a:p>
          <a:p>
            <a:r>
              <a:rPr lang="en-US" dirty="0" smtClean="0"/>
              <a:t>Some are using their own API standard.</a:t>
            </a:r>
          </a:p>
          <a:p>
            <a:r>
              <a:rPr lang="en-US" dirty="0" smtClean="0"/>
              <a:t>By Q4 2015, all (participating) agencies will move to APIv2.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APIv2 Desired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82333"/>
            <a:ext cx="7662864" cy="4120445"/>
          </a:xfrm>
        </p:spPr>
        <p:txBody>
          <a:bodyPr>
            <a:noAutofit/>
          </a:bodyPr>
          <a:lstStyle/>
          <a:p>
            <a:pPr marL="46355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800" dirty="0" smtClean="0"/>
              <a:t>Single </a:t>
            </a:r>
            <a:r>
              <a:rPr lang="en-US" sz="1800" dirty="0"/>
              <a:t>sign-on and authentication for datasets with private </a:t>
            </a:r>
            <a:r>
              <a:rPr lang="en-US" sz="1800" dirty="0" smtClean="0"/>
              <a:t>or </a:t>
            </a:r>
            <a:r>
              <a:rPr lang="en-US" sz="1800" dirty="0"/>
              <a:t>sensitive </a:t>
            </a:r>
            <a:r>
              <a:rPr lang="en-US" sz="1800" dirty="0" smtClean="0"/>
              <a:t>data.</a:t>
            </a:r>
            <a:endParaRPr lang="en-US" sz="1800" dirty="0"/>
          </a:p>
          <a:p>
            <a:pPr marL="46355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800" dirty="0" smtClean="0"/>
              <a:t>Improved </a:t>
            </a:r>
            <a:r>
              <a:rPr lang="en-US" sz="1800" dirty="0"/>
              <a:t>readability and usability of dataset documentation for all skill levels of </a:t>
            </a:r>
            <a:r>
              <a:rPr lang="en-US" sz="1800" dirty="0" smtClean="0"/>
              <a:t>developers.</a:t>
            </a:r>
            <a:endParaRPr lang="en-US" sz="1800" dirty="0"/>
          </a:p>
          <a:p>
            <a:pPr marL="46355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800" dirty="0" smtClean="0"/>
              <a:t>Create Internal </a:t>
            </a:r>
            <a:r>
              <a:rPr lang="en-US" sz="1800" dirty="0"/>
              <a:t>API </a:t>
            </a:r>
            <a:r>
              <a:rPr lang="en-US" sz="1800" dirty="0" smtClean="0"/>
              <a:t>with legacy functions, plus CRUD and  </a:t>
            </a:r>
            <a:r>
              <a:rPr lang="en-US" sz="1800" dirty="0"/>
              <a:t>account </a:t>
            </a:r>
            <a:r>
              <a:rPr lang="en-US" sz="1800" dirty="0" smtClean="0"/>
              <a:t>deactivation.</a:t>
            </a:r>
          </a:p>
          <a:p>
            <a:pPr marL="46355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800" dirty="0" smtClean="0"/>
              <a:t>Modifying External API and SDKs to facilitate end-user development.</a:t>
            </a:r>
          </a:p>
          <a:p>
            <a:pPr marL="46355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800" dirty="0" smtClean="0"/>
              <a:t>Enable </a:t>
            </a:r>
            <a:r>
              <a:rPr lang="en-US" sz="1800" dirty="0"/>
              <a:t>all open data that is available via the API to be available in one of the accepted bulk downloadable formats with options for filtering.</a:t>
            </a:r>
          </a:p>
          <a:p>
            <a:pPr marL="46355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800" dirty="0" smtClean="0"/>
              <a:t>Update Token </a:t>
            </a:r>
            <a:r>
              <a:rPr lang="en-US" sz="1800" dirty="0"/>
              <a:t>self-service app </a:t>
            </a:r>
            <a:r>
              <a:rPr lang="en-US" sz="1800" dirty="0" smtClean="0"/>
              <a:t>to </a:t>
            </a:r>
            <a:r>
              <a:rPr lang="en-US" sz="1800" dirty="0"/>
              <a:t>integrate with APIv2, mobile support and new </a:t>
            </a:r>
            <a:r>
              <a:rPr lang="en-US" sz="1800" dirty="0" smtClean="0"/>
              <a:t>datasets.</a:t>
            </a:r>
            <a:endParaRPr lang="en-US" sz="1800" dirty="0"/>
          </a:p>
          <a:p>
            <a:pPr marL="46355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800" dirty="0" smtClean="0"/>
              <a:t>Expose DOL </a:t>
            </a:r>
            <a:r>
              <a:rPr lang="en-US" sz="1800" dirty="0"/>
              <a:t>web content as structured data via the </a:t>
            </a:r>
            <a:r>
              <a:rPr lang="en-US" sz="1800" dirty="0" smtClean="0"/>
              <a:t>API.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102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APIv2 is backwards-compatible with APIv1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9677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5141"/>
            <a:ext cx="9144000" cy="1143000"/>
          </a:xfrm>
        </p:spPr>
        <p:txBody>
          <a:bodyPr/>
          <a:lstStyle/>
          <a:p>
            <a:r>
              <a:rPr lang="en-US" dirty="0" smtClean="0"/>
              <a:t>APIv2 High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Support </a:t>
            </a:r>
            <a:r>
              <a:rPr lang="en-US" sz="2000" dirty="0"/>
              <a:t>requests over SSL/TLS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 read/write transactions (it is currently read-only)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Continue to require and support API Keys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Continue to be a centralized API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Should not break existing apps using the DOL API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 the myUSA (if available or equivalent) authentication service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Continue to be a RESTful service that supports all platforms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Same codebase for internal and external deployments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Conform to the </a:t>
            </a:r>
            <a:r>
              <a:rPr lang="en-US" sz="2000" dirty="0">
                <a:hlinkClick r:id="rId3" tooltip="https://github.com/18F/api-standards"/>
              </a:rPr>
              <a:t>18F API standards</a:t>
            </a:r>
            <a:r>
              <a:rPr lang="en-US" sz="2000" dirty="0"/>
              <a:t> to the highest degree </a:t>
            </a:r>
            <a:r>
              <a:rPr lang="en-US" sz="2000" dirty="0" smtClean="0"/>
              <a:t>practicable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8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APIv2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25" y="2654113"/>
            <a:ext cx="4705350" cy="32671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B</a:t>
            </a:r>
            <a:r>
              <a:rPr lang="en-US" sz="2000" dirty="0" smtClean="0"/>
              <a:t>ased </a:t>
            </a:r>
            <a:r>
              <a:rPr lang="en-US" sz="2000" dirty="0"/>
              <a:t>on the </a:t>
            </a:r>
            <a:r>
              <a:rPr lang="en-US" sz="2000" dirty="0">
                <a:hlinkClick r:id="rId3" tooltip="https://github.com/project-open-data/db-to-api"/>
              </a:rPr>
              <a:t>GitHub - Project Open Data community contributed </a:t>
            </a:r>
            <a:r>
              <a:rPr lang="en-US" sz="2000" dirty="0" smtClean="0">
                <a:hlinkClick r:id="rId3" tooltip="https://github.com/project-open-data/db-to-api"/>
              </a:rPr>
              <a:t>code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Will </a:t>
            </a:r>
            <a:r>
              <a:rPr lang="en-US" sz="2000" dirty="0"/>
              <a:t>run on the LAMP stack.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Will also consist of: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1600" dirty="0"/>
              <a:t>Code Igniter (Ellis Lab) Application Framework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Server Clustering using a Beowulf Cluster to leverage load balancing and parallel processing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Caching using Varnish Cache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Will incorporate Object </a:t>
            </a:r>
            <a:r>
              <a:rPr lang="en-US" sz="2000" dirty="0"/>
              <a:t>Oriented </a:t>
            </a:r>
            <a:r>
              <a:rPr lang="en-US" sz="2000" dirty="0" smtClean="0"/>
              <a:t>Design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Results default to JSON</a:t>
            </a:r>
            <a:endParaRPr lang="en-US" sz="2000" dirty="0"/>
          </a:p>
        </p:txBody>
      </p:sp>
      <p:pic>
        <p:nvPicPr>
          <p:cNvPr id="4" name="Picture 3" descr="http://social.labornet.dol.gov/wiki/images/0/08/Slide1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6" t="8254" r="9270" b="6001"/>
          <a:stretch/>
        </p:blipFill>
        <p:spPr bwMode="auto">
          <a:xfrm>
            <a:off x="4907052" y="3006103"/>
            <a:ext cx="4147425" cy="3364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92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69300" y="213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199" y="381000"/>
            <a:ext cx="3509683" cy="3365499"/>
          </a:xfrm>
        </p:spPr>
        <p:txBody>
          <a:bodyPr/>
          <a:lstStyle/>
          <a:p>
            <a:r>
              <a:rPr lang="en-US" sz="5400" b="1" dirty="0" smtClean="0"/>
              <a:t>Live Long </a:t>
            </a:r>
            <a:br>
              <a:rPr lang="en-US" sz="5400" b="1" dirty="0" smtClean="0"/>
            </a:br>
            <a:r>
              <a:rPr lang="en-US" sz="5400" b="1" dirty="0" smtClean="0"/>
              <a:t>and Prosper</a:t>
            </a:r>
            <a:endParaRPr lang="en-US" sz="5400" b="1" dirty="0"/>
          </a:p>
        </p:txBody>
      </p:sp>
      <p:pic>
        <p:nvPicPr>
          <p:cNvPr id="15" name="Content Placeholder 14" descr="timthumb.ph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13" b="-30013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457199" y="4597399"/>
            <a:ext cx="3509683" cy="1439863"/>
          </a:xfrm>
        </p:spPr>
        <p:txBody>
          <a:bodyPr/>
          <a:lstStyle/>
          <a:p>
            <a:pPr algn="ctr"/>
            <a:r>
              <a:rPr lang="en-US" dirty="0" smtClean="0"/>
              <a:t>Questions: </a:t>
            </a:r>
            <a:r>
              <a:rPr lang="en-US" dirty="0" smtClean="0">
                <a:hlinkClick r:id="rId3"/>
              </a:rPr>
              <a:t>innovationopenhrs@dol.gov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DOL?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24667"/>
            <a:ext cx="7662864" cy="3045708"/>
          </a:xfrm>
        </p:spPr>
        <p:txBody>
          <a:bodyPr/>
          <a:lstStyle/>
          <a:p>
            <a:r>
              <a:rPr lang="en-US" dirty="0" smtClean="0"/>
              <a:t>A system of systems: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moving parts. Some connected. Some not.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88017"/>
              </p:ext>
            </p:extLst>
          </p:nvPr>
        </p:nvGraphicFramePr>
        <p:xfrm>
          <a:off x="352777" y="3668890"/>
          <a:ext cx="8551334" cy="28081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75667"/>
                <a:gridCol w="4275667"/>
              </a:tblGrid>
              <a:tr h="2808109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2"/>
                        </a:rPr>
                        <a:t>Administrative Review Board (ARB)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2"/>
                        </a:rPr>
                        <a:t>Benefits Review Board (BRB)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3"/>
                        </a:rPr>
                        <a:t>Bureau of International Labor Affairs (ILAB)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4"/>
                        </a:rPr>
                        <a:t>Bureau of Labor Statistics (BLS)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5"/>
                        </a:rPr>
                        <a:t>Center for Faith-Based &amp;Neighborhood Partnerships (CFBNP)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6"/>
                        </a:rPr>
                        <a:t>Employee Benefits Security Administration (EBSA)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2"/>
                        </a:rPr>
                        <a:t>Employees' Compensation Appeals Board (ECAB)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7"/>
                        </a:rPr>
                        <a:t>Employment &amp; Training Administration (ETA)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>
                          <a:hlinkClick r:id="rId8"/>
                        </a:rPr>
                        <a:t>Job Corps</a:t>
                      </a:r>
                      <a:r>
                        <a:rPr lang="en-US" sz="1100" dirty="0" smtClean="0"/>
                        <a:t>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9"/>
                        </a:rPr>
                        <a:t>Mine Safety &amp;Health Administration (MSHA)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10"/>
                        </a:rPr>
                        <a:t>Occupational Safety &amp; Health Administration (OSHA)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2"/>
                        </a:rPr>
                        <a:t>Office of Administrative Law Judges (OALJ)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11"/>
                        </a:rPr>
                        <a:t>Office of Congressional &amp; Intergovernmental Affairs (OCIA)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b="1" dirty="0" smtClean="0">
                          <a:hlinkClick r:id="rId12"/>
                        </a:rPr>
                        <a:t>Office of the Assistant Secretary for Administration &amp; Management (OASAM)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dirty="0" smtClean="0">
                          <a:hlinkClick r:id="rId13"/>
                        </a:rPr>
                        <a:t>Civil Rights Center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14"/>
                        </a:rPr>
                        <a:t>Office of the Assistant Secretary for Policy (OASP)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15"/>
                        </a:rPr>
                        <a:t>Office of the Chief Financial Officer(OCFO)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16"/>
                        </a:rPr>
                        <a:t>Office of Disability Employment Policy (ODEP)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17"/>
                        </a:rPr>
                        <a:t>Office of Federal Contract Compliance Programs (OFCCP)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18"/>
                        </a:rPr>
                        <a:t>Office of Inspector General (OIG)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19"/>
                        </a:rPr>
                        <a:t>Office of Labor-Management Standards (OLMS)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20"/>
                        </a:rPr>
                        <a:t>Office of Public Engagement (OPE)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21"/>
                        </a:rPr>
                        <a:t>Office of the Solicitor(SOL)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22"/>
                        </a:rPr>
                        <a:t>Office of Workers' Compensation Programs (OWCP)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23"/>
                        </a:rPr>
                        <a:t>Ombudsman for the Energy Employees Occupational Illness Compensation Program (EEOMBD)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24"/>
                        </a:rPr>
                        <a:t>Pension Benefit Guaranty Corporation (PBGC)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25"/>
                        </a:rPr>
                        <a:t>Veterans' Employment &amp; Training Service (VETS)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26"/>
                        </a:rPr>
                        <a:t>Wage and Hour Division (WHD)</a:t>
                      </a:r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>
                          <a:hlinkClick r:id="rId27"/>
                        </a:rPr>
                        <a:t>Women's Bureau (WB)</a:t>
                      </a:r>
                      <a:endParaRPr lang="en-US" sz="1100" b="1" dirty="0" smtClean="0"/>
                    </a:p>
                    <a:p>
                      <a:pPr marL="228600" indent="-228600">
                        <a:buFont typeface="+mj-lt"/>
                        <a:buAutoNum type="arabicPeriod" startAt="16"/>
                      </a:pPr>
                      <a:r>
                        <a:rPr lang="en-US" sz="1100" b="1" dirty="0" smtClean="0"/>
                        <a:t>Office Of Public Affairs (OPA)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84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</a:t>
            </a:r>
            <a:endParaRPr lang="en-US" dirty="0"/>
          </a:p>
        </p:txBody>
      </p:sp>
      <p:pic>
        <p:nvPicPr>
          <p:cNvPr id="4" name="Content Placeholder 3" descr="org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67" r="-12667"/>
          <a:stretch>
            <a:fillRect/>
          </a:stretch>
        </p:blipFill>
        <p:spPr>
          <a:xfrm>
            <a:off x="0" y="2554111"/>
            <a:ext cx="9144001" cy="4120445"/>
          </a:xfrm>
        </p:spPr>
      </p:pic>
    </p:spTree>
    <p:extLst>
      <p:ext uri="{BB962C8B-B14F-4D97-AF65-F5344CB8AC3E}">
        <p14:creationId xmlns:p14="http://schemas.microsoft.com/office/powerpoint/2010/main" val="45023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agencies provide raw data through text files, Excel sheets and or API</a:t>
            </a:r>
          </a:p>
          <a:p>
            <a:pPr lvl="1"/>
            <a:r>
              <a:rPr lang="en-US" dirty="0" smtClean="0"/>
              <a:t>Examples: MSHA, BLS, </a:t>
            </a:r>
            <a:r>
              <a:rPr lang="en-US" dirty="0"/>
              <a:t>OSHA, </a:t>
            </a:r>
            <a:r>
              <a:rPr lang="en-US" dirty="0" smtClean="0"/>
              <a:t>ETA, VETS, WHD, OPA</a:t>
            </a:r>
          </a:p>
          <a:p>
            <a:r>
              <a:rPr lang="en-US" dirty="0" smtClean="0"/>
              <a:t>Current API*</a:t>
            </a:r>
          </a:p>
          <a:p>
            <a:pPr lvl="1"/>
            <a:r>
              <a:rPr lang="en-US" dirty="0" smtClean="0"/>
              <a:t>Covers over 200 datasets.</a:t>
            </a:r>
          </a:p>
          <a:p>
            <a:pPr lvl="1"/>
            <a:r>
              <a:rPr lang="en-US" dirty="0" smtClean="0"/>
              <a:t>Created by OPA Division of Enterprise Communications.</a:t>
            </a:r>
          </a:p>
          <a:p>
            <a:pPr lvl="1"/>
            <a:r>
              <a:rPr lang="en-US" dirty="0" smtClean="0"/>
              <a:t>Sole mission is to provide developers with access to DOL data. </a:t>
            </a:r>
          </a:p>
          <a:p>
            <a:pPr lvl="1"/>
            <a:r>
              <a:rPr lang="en-US" dirty="0" smtClean="0">
                <a:hlinkClick r:id="rId2"/>
              </a:rPr>
              <a:t>api.dol.gov</a:t>
            </a:r>
            <a:r>
              <a:rPr lang="en-US" dirty="0" smtClean="0"/>
              <a:t> </a:t>
            </a:r>
            <a:r>
              <a:rPr lang="en-US" dirty="0"/>
              <a:t>currently runs on Windows </a:t>
            </a:r>
            <a:r>
              <a:rPr lang="en-US" dirty="0" smtClean="0"/>
              <a:t>2008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231493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*The current API is often referred to as APIv1 or “the legacy API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3363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APIv1 Backend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0667" y="2770094"/>
            <a:ext cx="3491972" cy="3267169"/>
          </a:xfrm>
        </p:spPr>
        <p:txBody>
          <a:bodyPr>
            <a:no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uilt </a:t>
            </a:r>
            <a:r>
              <a:rPr lang="en-US" sz="2400" dirty="0"/>
              <a:t>using </a:t>
            </a:r>
            <a:r>
              <a:rPr lang="en-US" sz="2400" dirty="0" smtClean="0">
                <a:hlinkClick r:id="rId3"/>
              </a:rPr>
              <a:t>OData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Solution also contains:</a:t>
            </a:r>
          </a:p>
          <a:p>
            <a:pPr lvl="1"/>
            <a:r>
              <a:rPr lang="en-US" dirty="0" smtClean="0"/>
              <a:t>Drupal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development kits - not required, but eases the development of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D</a:t>
            </a:r>
            <a:r>
              <a:rPr lang="en-US" sz="2000" dirty="0" smtClean="0"/>
              <a:t>atabases</a:t>
            </a:r>
            <a:endParaRPr lang="en-US" sz="2000" dirty="0"/>
          </a:p>
        </p:txBody>
      </p:sp>
      <p:pic>
        <p:nvPicPr>
          <p:cNvPr id="6" name="Picture 5" descr="File:Slide2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8153" r="7618" b="6102"/>
          <a:stretch/>
        </p:blipFill>
        <p:spPr bwMode="auto">
          <a:xfrm>
            <a:off x="457200" y="2770094"/>
            <a:ext cx="3949982" cy="3146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54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96444"/>
            <a:ext cx="7662864" cy="3440819"/>
          </a:xfrm>
        </p:spPr>
        <p:txBody>
          <a:bodyPr/>
          <a:lstStyle/>
          <a:p>
            <a:r>
              <a:rPr lang="en-US" dirty="0" smtClean="0"/>
              <a:t>Department of Labor (DOL) data primarily available at:</a:t>
            </a:r>
          </a:p>
          <a:p>
            <a:pPr lvl="1"/>
            <a:r>
              <a:rPr lang="en-US" dirty="0" smtClean="0">
                <a:hlinkClick r:id="rId3"/>
              </a:rPr>
              <a:t>DOL’s developer site 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Data.gov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972" y="3574343"/>
            <a:ext cx="3994113" cy="29167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 descr="datago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2" y="3907368"/>
            <a:ext cx="3668889" cy="2630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30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/>
            <a:r>
              <a:rPr lang="en-US" dirty="0" smtClean="0">
                <a:hlinkClick r:id="rId3"/>
              </a:rPr>
              <a:t>Career One Stop</a:t>
            </a:r>
            <a:endParaRPr lang="en-US" dirty="0" smtClean="0"/>
          </a:p>
          <a:p>
            <a:pPr marL="692150" lvl="1"/>
            <a:r>
              <a:rPr lang="en-US" dirty="0"/>
              <a:t>AJC </a:t>
            </a:r>
            <a:r>
              <a:rPr lang="en-US" dirty="0" smtClean="0"/>
              <a:t>locations; licensing, </a:t>
            </a:r>
            <a:r>
              <a:rPr lang="en-US" dirty="0"/>
              <a:t>certification, education, apprenticeship, community college and training </a:t>
            </a:r>
            <a:r>
              <a:rPr lang="en-US" dirty="0" smtClean="0"/>
              <a:t>info; job </a:t>
            </a:r>
            <a:r>
              <a:rPr lang="en-US" dirty="0"/>
              <a:t>listings and job count </a:t>
            </a:r>
            <a:r>
              <a:rPr lang="en-US" dirty="0" smtClean="0"/>
              <a:t>info.</a:t>
            </a:r>
          </a:p>
          <a:p>
            <a:pPr marL="349250"/>
            <a:r>
              <a:rPr lang="en-US" dirty="0" smtClean="0">
                <a:hlinkClick r:id="rId4"/>
              </a:rPr>
              <a:t>Occupational Information Network (O*NET)</a:t>
            </a:r>
            <a:endParaRPr lang="en-US" dirty="0" smtClean="0"/>
          </a:p>
          <a:p>
            <a:pPr marL="692150" lvl="1"/>
            <a:r>
              <a:rPr lang="en-US" dirty="0" smtClean="0"/>
              <a:t>Detailed profiles of occupations; translations from military occupations, profiles of interests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5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3556"/>
            <a:ext cx="7662864" cy="355370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Bureau of Labor Statistics </a:t>
            </a:r>
            <a:endParaRPr lang="en-US" dirty="0" smtClean="0"/>
          </a:p>
          <a:p>
            <a:pPr lvl="1"/>
            <a:r>
              <a:rPr lang="en-US" dirty="0" smtClean="0"/>
              <a:t>Labor Market Information</a:t>
            </a:r>
            <a:endParaRPr lang="en-US" dirty="0"/>
          </a:p>
        </p:txBody>
      </p:sp>
      <p:pic>
        <p:nvPicPr>
          <p:cNvPr id="4" name="Picture 3" descr="b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61" y="3358445"/>
            <a:ext cx="4670778" cy="33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7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APIv1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6" y="2582334"/>
            <a:ext cx="3691114" cy="339848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1" dirty="0" smtClean="0"/>
              <a:t>Register</a:t>
            </a:r>
            <a:endParaRPr lang="en-US" sz="1200" b="1" dirty="0"/>
          </a:p>
          <a:p>
            <a:pPr lvl="1">
              <a:spcBef>
                <a:spcPts val="0"/>
              </a:spcBef>
            </a:pPr>
            <a:r>
              <a:rPr lang="en-US" sz="1200" dirty="0"/>
              <a:t>Visit </a:t>
            </a:r>
            <a:r>
              <a:rPr lang="en-US" sz="1200" dirty="0">
                <a:hlinkClick r:id="rId3"/>
              </a:rPr>
              <a:t>https://devtools.dol.gov/developer</a:t>
            </a:r>
            <a:endParaRPr lang="en-US" sz="1200" dirty="0"/>
          </a:p>
          <a:p>
            <a:pPr lvl="1">
              <a:spcBef>
                <a:spcPts val="0"/>
              </a:spcBef>
            </a:pPr>
            <a:r>
              <a:rPr lang="en-US" sz="1200" dirty="0"/>
              <a:t>Click the Register link.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Fill in the registration form and submit it.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A confirmation email will be sent to the address you provided during registration.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Click on the link in the email to activate your developer account</a:t>
            </a:r>
            <a:r>
              <a:rPr lang="en-US" sz="12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b="1" dirty="0" smtClean="0"/>
              <a:t>Create API </a:t>
            </a:r>
            <a:r>
              <a:rPr lang="en-US" sz="1200" b="1" dirty="0"/>
              <a:t>Key (</a:t>
            </a:r>
            <a:r>
              <a:rPr lang="en-US" sz="1200" b="1" dirty="0" smtClean="0"/>
              <a:t>Token)</a:t>
            </a:r>
          </a:p>
          <a:p>
            <a:pPr lvl="1">
              <a:spcBef>
                <a:spcPts val="0"/>
              </a:spcBef>
            </a:pPr>
            <a:r>
              <a:rPr lang="en-US" sz="1200" dirty="0" smtClean="0"/>
              <a:t>Visit </a:t>
            </a:r>
            <a:r>
              <a:rPr lang="en-US" sz="1200" dirty="0">
                <a:hlinkClick r:id="rId3"/>
              </a:rPr>
              <a:t>https://devtools.dol.gov/developer</a:t>
            </a:r>
            <a:endParaRPr lang="en-US" sz="1200" dirty="0"/>
          </a:p>
          <a:p>
            <a:pPr lvl="1">
              <a:spcBef>
                <a:spcPts val="0"/>
              </a:spcBef>
            </a:pPr>
            <a:r>
              <a:rPr lang="en-US" sz="1200" dirty="0"/>
              <a:t>At the login page, enter your username and password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Click on the My Tokens link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Click "Create New Token"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Provide a Shared Secret (</a:t>
            </a:r>
            <a:r>
              <a:rPr lang="en-US" sz="1200" i="1" dirty="0"/>
              <a:t>deprecated, but for the moment still required for the registration process</a:t>
            </a:r>
            <a:r>
              <a:rPr lang="en-US" sz="1200" dirty="0"/>
              <a:t>), Application Name, and a Description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The token value will be auto-generated and added to your tokens list.</a:t>
            </a:r>
          </a:p>
          <a:p>
            <a:pPr>
              <a:spcBef>
                <a:spcPts val="0"/>
              </a:spcBef>
            </a:pPr>
            <a:endParaRPr lang="en-US" sz="12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63443" y="2582334"/>
            <a:ext cx="3139195" cy="339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b="1" dirty="0" smtClean="0"/>
              <a:t>Access the API</a:t>
            </a:r>
          </a:p>
          <a:p>
            <a:pPr lvl="1">
              <a:spcBef>
                <a:spcPts val="0"/>
              </a:spcBef>
            </a:pPr>
            <a:r>
              <a:rPr lang="en-US" sz="1200" dirty="0" smtClean="0"/>
              <a:t>The API is exposed as an OData producer, with the addition of request authorizations. </a:t>
            </a:r>
          </a:p>
          <a:p>
            <a:pPr lvl="1">
              <a:spcBef>
                <a:spcPts val="0"/>
              </a:spcBef>
            </a:pPr>
            <a:r>
              <a:rPr lang="en-US" sz="1200" dirty="0" smtClean="0"/>
              <a:t>To make API calls you must supply a valid Token as the "KEY" parameter on the query string with every request. </a:t>
            </a:r>
          </a:p>
          <a:p>
            <a:pPr>
              <a:spcBef>
                <a:spcPts val="0"/>
              </a:spcBef>
            </a:pPr>
            <a:endParaRPr lang="en-US" sz="1200" b="1" dirty="0" smtClean="0"/>
          </a:p>
          <a:p>
            <a:pPr marL="342900" lvl="1" indent="0">
              <a:spcBef>
                <a:spcPts val="0"/>
              </a:spcBef>
              <a:buNone/>
            </a:pPr>
            <a:r>
              <a:rPr lang="en-US" sz="1200" b="1" dirty="0" smtClean="0"/>
              <a:t>Example</a:t>
            </a:r>
            <a:r>
              <a:rPr lang="en-US" sz="1200" dirty="0" smtClean="0"/>
              <a:t> 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200" dirty="0" smtClean="0"/>
              <a:t>For </a:t>
            </a:r>
            <a:r>
              <a:rPr lang="en-US" sz="1200" dirty="0" smtClean="0">
                <a:solidFill>
                  <a:schemeClr val="accent1"/>
                </a:solidFill>
              </a:rPr>
              <a:t>DOLAgency</a:t>
            </a:r>
            <a:r>
              <a:rPr lang="en-US" sz="1200" dirty="0"/>
              <a:t> </a:t>
            </a:r>
            <a:r>
              <a:rPr lang="en-US" sz="1200" dirty="0" smtClean="0"/>
              <a:t>and token </a:t>
            </a:r>
            <a:r>
              <a:rPr lang="en-US" sz="1200" dirty="0" smtClean="0">
                <a:solidFill>
                  <a:schemeClr val="accent1"/>
                </a:solidFill>
              </a:rPr>
              <a:t>d9c6c290-da4c-424e-a378-fb4bd027b58b</a:t>
            </a:r>
            <a:r>
              <a:rPr lang="en-US" sz="1200" dirty="0" smtClean="0"/>
              <a:t>, the direct link to Agency data is: </a:t>
            </a:r>
            <a:r>
              <a:rPr lang="en-US" sz="1200" dirty="0" smtClean="0">
                <a:solidFill>
                  <a:schemeClr val="accent1"/>
                </a:solidFill>
              </a:rPr>
              <a:t>http://api.dol.gov/V1/DOLAgency/Agencies/?KEY=d9c6c290-da4c-424e-a378-fb4bd027b58b </a:t>
            </a:r>
          </a:p>
          <a:p>
            <a:pPr>
              <a:spcBef>
                <a:spcPts val="0"/>
              </a:spcBef>
            </a:pPr>
            <a:endParaRPr lang="en-US" sz="1200" b="1" dirty="0" smtClean="0"/>
          </a:p>
          <a:p>
            <a:pPr marL="342900" lvl="1" indent="0">
              <a:spcBef>
                <a:spcPts val="0"/>
              </a:spcBef>
              <a:buNone/>
            </a:pPr>
            <a:r>
              <a:rPr lang="en-US" sz="1200" b="1" dirty="0" smtClean="0"/>
              <a:t>Result Format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200" dirty="0" smtClean="0"/>
              <a:t>By default, the DOL API's responses are in XML format. To receive the data in JSON, send an "Accept" header with "application/json.”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676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603</TotalTime>
  <Words>1053</Words>
  <Application>Microsoft Macintosh PowerPoint</Application>
  <PresentationFormat>On-screen Show (4:3)</PresentationFormat>
  <Paragraphs>136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Genesis</vt:lpstr>
      <vt:lpstr>Expanding Access To Department of Labor (DOL) Data</vt:lpstr>
      <vt:lpstr>What is the DOL? </vt:lpstr>
      <vt:lpstr>Organizational Structure</vt:lpstr>
      <vt:lpstr>Current Landscape</vt:lpstr>
      <vt:lpstr>APIv1 Backend</vt:lpstr>
      <vt:lpstr>Sources</vt:lpstr>
      <vt:lpstr>Other Sources</vt:lpstr>
      <vt:lpstr>One Last Source</vt:lpstr>
      <vt:lpstr>Using APIv1</vt:lpstr>
      <vt:lpstr>FYI</vt:lpstr>
      <vt:lpstr>APIv2 Desired Features</vt:lpstr>
      <vt:lpstr>APIv2 High Level Requirements</vt:lpstr>
      <vt:lpstr>APIv2 Backend</vt:lpstr>
      <vt:lpstr>Live Long  and Prosper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Access To DOL data</dc:title>
  <dc:creator>Tyrone Grandison</dc:creator>
  <cp:lastModifiedBy>Tyrone Grandison</cp:lastModifiedBy>
  <cp:revision>39</cp:revision>
  <dcterms:created xsi:type="dcterms:W3CDTF">2015-03-03T15:19:55Z</dcterms:created>
  <dcterms:modified xsi:type="dcterms:W3CDTF">2015-03-04T01:29:48Z</dcterms:modified>
</cp:coreProperties>
</file>