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56" r:id="rId5"/>
    <p:sldId id="259" r:id="rId6"/>
    <p:sldId id="264" r:id="rId7"/>
    <p:sldId id="260" r:id="rId8"/>
    <p:sldId id="265" r:id="rId9"/>
    <p:sldId id="267" r:id="rId10"/>
    <p:sldId id="268" r:id="rId11"/>
    <p:sldId id="269" r:id="rId12"/>
    <p:sldId id="266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DOT_User" initials="U" lastIdx="21" clrIdx="0"/>
  <p:cmAuthor id="1" name="Matthew Long" initials="MAL" lastIdx="1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86856" autoAdjust="0"/>
  </p:normalViewPr>
  <p:slideViewPr>
    <p:cSldViewPr>
      <p:cViewPr>
        <p:scale>
          <a:sx n="108" d="100"/>
          <a:sy n="108" d="100"/>
        </p:scale>
        <p:origin x="-1710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74" y="-6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57597D4-B6DF-4C2F-97CD-3ADE4931D75D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B52F67B-6C8A-4B2A-A5FA-E651CDAD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21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CIO_ppt_06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0"/>
            <a:ext cx="913447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095" y="1592550"/>
            <a:ext cx="7772400" cy="1141684"/>
          </a:xfrm>
          <a:effectLst/>
        </p:spPr>
        <p:txBody>
          <a:bodyPr>
            <a:normAutofit/>
          </a:bodyPr>
          <a:lstStyle>
            <a:lvl1pPr algn="l">
              <a:defRPr sz="4500" b="1">
                <a:solidFill>
                  <a:srgbClr val="0A5894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095" y="2621434"/>
            <a:ext cx="6400800" cy="471393"/>
          </a:xfrm>
        </p:spPr>
        <p:txBody>
          <a:bodyPr/>
          <a:lstStyle>
            <a:lvl1pPr marL="0" indent="0" algn="l">
              <a:buNone/>
              <a:defRPr>
                <a:solidFill>
                  <a:srgbClr val="98C83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3901144" y="3974353"/>
            <a:ext cx="4332941" cy="449262"/>
          </a:xfrm>
        </p:spPr>
        <p:txBody>
          <a:bodyPr>
            <a:noAutofit/>
          </a:bodyPr>
          <a:lstStyle>
            <a:lvl1pPr algn="r">
              <a:buNone/>
              <a:defRPr sz="2500" baseline="0">
                <a:solidFill>
                  <a:srgbClr val="98C83E"/>
                </a:solidFill>
              </a:defRPr>
            </a:lvl1pPr>
          </a:lstStyle>
          <a:p>
            <a:pPr lvl="0"/>
            <a:r>
              <a:rPr lang="en-US" dirty="0" smtClean="0"/>
              <a:t>Click to edit Presenter Name</a:t>
            </a:r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3901144" y="4378792"/>
            <a:ext cx="4332941" cy="449262"/>
          </a:xfrm>
        </p:spPr>
        <p:txBody>
          <a:bodyPr>
            <a:noAutofit/>
          </a:bodyPr>
          <a:lstStyle>
            <a:lvl1pPr algn="r"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6AD1-E5B4-41FC-87E8-F87000EB3504}" type="datetime1">
              <a:rPr lang="en-US" smtClean="0"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2056-F0ED-4AF7-97B3-97DEE5710F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E494-CEB7-472F-8C01-49A9336EECCF}" type="datetime1">
              <a:rPr lang="en-US" smtClean="0"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2056-F0ED-4AF7-97B3-97DEE5710F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CE4A-EE5A-4BFD-9719-95062B0CA9D1}" type="datetime1">
              <a:rPr lang="en-US" smtClean="0"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2056-F0ED-4AF7-97B3-97DEE5710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2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1548" y="6445996"/>
            <a:ext cx="2133600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BDD2056-F0ED-4AF7-97B3-97DEE5710F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A5894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000">
                <a:solidFill>
                  <a:srgbClr val="98C83E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1548" y="6445996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DD2056-F0ED-4AF7-97B3-97DEE5710F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0D4A-B214-4B59-B907-EF84CF88EA31}" type="datetime1">
              <a:rPr lang="en-US" smtClean="0"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2056-F0ED-4AF7-97B3-97DEE5710F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371A-0654-4680-A0D1-2AE307CA561F}" type="datetime1">
              <a:rPr lang="en-US" smtClean="0"/>
              <a:t>5/26/2015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2056-F0ED-4AF7-97B3-97DEE5710F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ABA7-8FDE-4670-BC50-39E10A689B1B}" type="datetime1">
              <a:rPr lang="en-US" smtClean="0"/>
              <a:t>5/26/2015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2056-F0ED-4AF7-97B3-97DEE5710F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F14-9AF8-44F2-9BCA-59CDB656D65D}" type="datetime1">
              <a:rPr lang="en-US" smtClean="0"/>
              <a:t>5/26/2015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2056-F0ED-4AF7-97B3-97DEE5710F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9AB5-A9F7-4A76-9EAB-756EFE4FD291}" type="datetime1">
              <a:rPr lang="en-US" smtClean="0"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2056-F0ED-4AF7-97B3-97DEE5710F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62EE-ECE2-463F-B19D-C69B348F603D}" type="datetime1">
              <a:rPr lang="en-US" smtClean="0"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2056-F0ED-4AF7-97B3-97DEE5710F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CIO_ppt_06b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25" y="0"/>
            <a:ext cx="913447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557" y="65464"/>
            <a:ext cx="8229600" cy="860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19D7C-1227-41F6-B2DF-6ED924DBD6A8}" type="datetime1">
              <a:rPr lang="en-US" smtClean="0"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D2056-F0ED-4AF7-97B3-97DEE5710F8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500" b="1" kern="1200">
          <a:solidFill>
            <a:schemeClr val="bg1"/>
          </a:solidFill>
          <a:effectLst>
            <a:outerShdw blurRad="50800" dist="38100" dir="2700000">
              <a:srgbClr val="000000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000" kern="1200">
          <a:solidFill>
            <a:srgbClr val="0A5894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gif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ftp://ftp.nhtsa.dot.gov/fars/" TargetMode="External"/><Relationship Id="rId13" Type="http://schemas.openxmlformats.org/officeDocument/2006/relationships/hyperlink" Target="http://1.usa.gov/1kPTSCQ" TargetMode="External"/><Relationship Id="rId3" Type="http://schemas.openxmlformats.org/officeDocument/2006/relationships/hyperlink" Target="http://fragis.fra.dot.gov/Trespassers/" TargetMode="External"/><Relationship Id="rId7" Type="http://schemas.openxmlformats.org/officeDocument/2006/relationships/hyperlink" Target="https://mobile.fmcsa.dot.gov/developer/home.page" TargetMode="External"/><Relationship Id="rId12" Type="http://schemas.openxmlformats.org/officeDocument/2006/relationships/hyperlink" Target="http://1.usa.gov/1F8nKmK" TargetMode="External"/><Relationship Id="rId2" Type="http://schemas.openxmlformats.org/officeDocument/2006/relationships/hyperlink" Target="http://safetydata.fra.dot.g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i.fmcsa.dot.gov/CrashStatistics/rptSummary.aspx" TargetMode="External"/><Relationship Id="rId11" Type="http://schemas.openxmlformats.org/officeDocument/2006/relationships/hyperlink" Target="http://1.usa.gov/1Q8qRB2" TargetMode="External"/><Relationship Id="rId5" Type="http://schemas.openxmlformats.org/officeDocument/2006/relationships/hyperlink" Target="https://ai.fmcsa.dot.gov/SMS/Tools/Downloads.aspx" TargetMode="External"/><Relationship Id="rId10" Type="http://schemas.openxmlformats.org/officeDocument/2006/relationships/hyperlink" Target="https://hazmatonline.phmsa.dot.gov/IncidentReportsSearch/" TargetMode="External"/><Relationship Id="rId4" Type="http://schemas.openxmlformats.org/officeDocument/2006/relationships/hyperlink" Target="https://safetydata.fra.dot.gov/MasterWebService/FRASafetyDataAPIs.aspx" TargetMode="External"/><Relationship Id="rId9" Type="http://schemas.openxmlformats.org/officeDocument/2006/relationships/hyperlink" Target="ftp://ftp.nhtsa.dot.gov/GE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1.usa.gov/1FN7sEy" TargetMode="External"/><Relationship Id="rId3" Type="http://schemas.openxmlformats.org/officeDocument/2006/relationships/hyperlink" Target="http://www.nhtsa.gov/webapi/Default.aspx?Recalls/API/83" TargetMode="External"/><Relationship Id="rId7" Type="http://schemas.openxmlformats.org/officeDocument/2006/relationships/hyperlink" Target="http://1.usa.gov/1PKwn2a" TargetMode="External"/><Relationship Id="rId2" Type="http://schemas.openxmlformats.org/officeDocument/2006/relationships/hyperlink" Target="http://www-odi.nhtsa.dot.gov/downloads/flatfiles.cf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.usa.gov/1Q8reeX" TargetMode="External"/><Relationship Id="rId5" Type="http://schemas.openxmlformats.org/officeDocument/2006/relationships/hyperlink" Target="http://1.usa.gov/1LFAV40" TargetMode="External"/><Relationship Id="rId4" Type="http://schemas.openxmlformats.org/officeDocument/2006/relationships/hyperlink" Target="http://1.usa.gov/1FBmITD" TargetMode="External"/><Relationship Id="rId9" Type="http://schemas.openxmlformats.org/officeDocument/2006/relationships/hyperlink" Target="http://1.usa.gov/1PKwwT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s-rde.net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.usa.gov/1IYaNmN" TargetMode="External"/><Relationship Id="rId2" Type="http://schemas.openxmlformats.org/officeDocument/2006/relationships/hyperlink" Target="http://1.usa.gov/1esaS5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daniel.morgan@dot.gov" TargetMode="External"/><Relationship Id="rId2" Type="http://schemas.openxmlformats.org/officeDocument/2006/relationships/hyperlink" Target="http://catalog.data.gov/organization/dot-go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DOT Data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Innovation DC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D. Morgan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27 May </a:t>
            </a:r>
            <a:r>
              <a:rPr lang="en-US" dirty="0" smtClean="0"/>
              <a:t>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313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2056-F0ED-4AF7-97B3-97DEE5710F88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5" y="965200"/>
            <a:ext cx="3833446" cy="2768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35" y="2286000"/>
            <a:ext cx="3924065" cy="23622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8" t="5371" r="21667"/>
          <a:stretch/>
        </p:blipFill>
        <p:spPr bwMode="auto">
          <a:xfrm>
            <a:off x="229837" y="3596261"/>
            <a:ext cx="2456330" cy="2423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://safetydata.fra.dot.gov/images/2015/cht13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962400"/>
            <a:ext cx="2510117" cy="188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1"/>
          <a:stretch/>
        </p:blipFill>
        <p:spPr bwMode="auto">
          <a:xfrm>
            <a:off x="2895600" y="889654"/>
            <a:ext cx="1990165" cy="136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Fatal Roadway Crashes</a:t>
            </a:r>
          </a:p>
          <a:p>
            <a:r>
              <a:rPr lang="en-US" dirty="0" smtClean="0"/>
              <a:t>Highway-Rail Accidents</a:t>
            </a:r>
          </a:p>
          <a:p>
            <a:r>
              <a:rPr lang="en-US" dirty="0" smtClean="0"/>
              <a:t>Trespasser Casualties</a:t>
            </a:r>
          </a:p>
          <a:p>
            <a:r>
              <a:rPr lang="en-US" dirty="0" smtClean="0"/>
              <a:t>Large Truck Crashes</a:t>
            </a:r>
          </a:p>
          <a:p>
            <a:r>
              <a:rPr lang="en-US" dirty="0" smtClean="0"/>
              <a:t>Pipeline Incidents</a:t>
            </a:r>
          </a:p>
          <a:p>
            <a:r>
              <a:rPr lang="en-US" dirty="0" smtClean="0"/>
              <a:t>HAZMAT Incidents</a:t>
            </a:r>
          </a:p>
        </p:txBody>
      </p:sp>
    </p:spTree>
    <p:extLst>
      <p:ext uri="{BB962C8B-B14F-4D97-AF65-F5344CB8AC3E}">
        <p14:creationId xmlns:p14="http://schemas.microsoft.com/office/powerpoint/2010/main" val="232108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get safety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Railroad Safety</a:t>
            </a:r>
          </a:p>
          <a:p>
            <a:pPr lvl="1"/>
            <a:r>
              <a:rPr lang="en-US" dirty="0" smtClean="0"/>
              <a:t>Downloads</a:t>
            </a:r>
            <a:r>
              <a:rPr lang="en-US" dirty="0"/>
              <a:t>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safetydata.fra.dot.gov</a:t>
            </a:r>
            <a:endParaRPr lang="en-US" dirty="0" smtClean="0"/>
          </a:p>
          <a:p>
            <a:pPr lvl="1"/>
            <a:r>
              <a:rPr lang="en-US" dirty="0"/>
              <a:t>Trespasser Casualty Map: </a:t>
            </a:r>
            <a:r>
              <a:rPr lang="en-US" dirty="0">
                <a:hlinkClick r:id="rId3"/>
              </a:rPr>
              <a:t>http://fragis.fra.dot.gov/Trespassers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APIs: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safetydata.fra.dot.gov/MasterWebService/FRASafetyDataAPIs.aspx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Large Truck &amp; Other Motor Carrier Crashes</a:t>
            </a:r>
          </a:p>
          <a:p>
            <a:pPr lvl="1"/>
            <a:r>
              <a:rPr lang="en-US" dirty="0"/>
              <a:t>Downloads: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ai.fmcsa.dot.gov/SMS/Tools/Downloads.aspx</a:t>
            </a:r>
            <a:endParaRPr lang="en-US" dirty="0" smtClean="0"/>
          </a:p>
          <a:p>
            <a:pPr lvl="1"/>
            <a:r>
              <a:rPr lang="en-US" dirty="0" smtClean="0"/>
              <a:t>Crash Query </a:t>
            </a:r>
            <a:r>
              <a:rPr lang="en-US" dirty="0"/>
              <a:t>&amp; Mapping Tool: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ai.fmcsa.dot.gov/CrashStatistics/rptSummary.aspx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APIs: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mobile.fmcsa.dot.gov/developer/home.page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Roadway Crashes</a:t>
            </a:r>
          </a:p>
          <a:p>
            <a:pPr lvl="1"/>
            <a:r>
              <a:rPr lang="en-US" dirty="0" smtClean="0"/>
              <a:t>Download fatal crashes: </a:t>
            </a:r>
            <a:r>
              <a:rPr lang="en-US" dirty="0">
                <a:hlinkClick r:id="rId8"/>
              </a:rPr>
              <a:t>ftp://ftp.nhtsa.dot.gov/fars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Download </a:t>
            </a:r>
            <a:r>
              <a:rPr lang="en-US" dirty="0"/>
              <a:t>crash estimates: </a:t>
            </a:r>
            <a:r>
              <a:rPr lang="en-US" dirty="0">
                <a:hlinkClick r:id="rId9"/>
              </a:rPr>
              <a:t>ftp://ftp.nhtsa.dot.gov/GES</a:t>
            </a:r>
            <a:r>
              <a:rPr lang="en-US" dirty="0" smtClean="0">
                <a:hlinkClick r:id="rId9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HAZMAT Incidents</a:t>
            </a:r>
          </a:p>
          <a:p>
            <a:pPr lvl="1"/>
            <a:r>
              <a:rPr lang="en-US" dirty="0"/>
              <a:t>Search: </a:t>
            </a:r>
            <a:r>
              <a:rPr lang="en-US" dirty="0">
                <a:hlinkClick r:id="rId10"/>
              </a:rPr>
              <a:t>https://hazmatonline.phmsa.dot.gov/IncidentReportsSearch</a:t>
            </a:r>
            <a:r>
              <a:rPr lang="en-US" dirty="0" smtClean="0">
                <a:hlinkClick r:id="rId10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HAZMAT </a:t>
            </a:r>
            <a:r>
              <a:rPr lang="en-US" dirty="0"/>
              <a:t>Intelligence Portal: </a:t>
            </a:r>
            <a:r>
              <a:rPr lang="en-US" dirty="0">
                <a:hlinkClick r:id="rId11"/>
              </a:rPr>
              <a:t>http://</a:t>
            </a:r>
            <a:r>
              <a:rPr lang="en-US" dirty="0" smtClean="0">
                <a:hlinkClick r:id="rId11"/>
              </a:rPr>
              <a:t>1.usa.gov/1Q8qRB2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Pipeline Incidents</a:t>
            </a:r>
          </a:p>
          <a:p>
            <a:pPr lvl="1"/>
            <a:r>
              <a:rPr lang="en-US" dirty="0"/>
              <a:t>Download: </a:t>
            </a:r>
            <a:r>
              <a:rPr lang="en-US" dirty="0">
                <a:hlinkClick r:id="rId12"/>
              </a:rPr>
              <a:t>http://</a:t>
            </a:r>
            <a:r>
              <a:rPr lang="en-US" dirty="0" smtClean="0">
                <a:hlinkClick r:id="rId12"/>
              </a:rPr>
              <a:t>1.usa.gov/1F8nKmK</a:t>
            </a:r>
            <a:endParaRPr lang="en-US" dirty="0" smtClean="0"/>
          </a:p>
          <a:p>
            <a:pPr lvl="1"/>
            <a:r>
              <a:rPr lang="en-US" dirty="0" smtClean="0"/>
              <a:t>Context (all operator </a:t>
            </a:r>
            <a:r>
              <a:rPr lang="en-US" dirty="0"/>
              <a:t>annual reports): </a:t>
            </a:r>
            <a:r>
              <a:rPr lang="en-US" dirty="0">
                <a:hlinkClick r:id="rId13"/>
              </a:rPr>
              <a:t>http://</a:t>
            </a:r>
            <a:r>
              <a:rPr lang="en-US" dirty="0" smtClean="0">
                <a:hlinkClick r:id="rId13"/>
              </a:rPr>
              <a:t>1.usa.gov/1kPTSCQ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2056-F0ED-4AF7-97B3-97DEE5710F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1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Civil Penalties</a:t>
            </a:r>
          </a:p>
          <a:p>
            <a:pPr lvl="1"/>
            <a:r>
              <a:rPr lang="en-US" dirty="0" smtClean="0"/>
              <a:t>FAA</a:t>
            </a:r>
          </a:p>
          <a:p>
            <a:pPr lvl="1"/>
            <a:r>
              <a:rPr lang="en-US" dirty="0" smtClean="0"/>
              <a:t>FRA</a:t>
            </a:r>
          </a:p>
          <a:p>
            <a:pPr lvl="1"/>
            <a:r>
              <a:rPr lang="en-US" dirty="0" smtClean="0"/>
              <a:t>FMCSA</a:t>
            </a:r>
          </a:p>
          <a:p>
            <a:pPr lvl="1"/>
            <a:r>
              <a:rPr lang="en-US" dirty="0" smtClean="0"/>
              <a:t>NHTSA</a:t>
            </a:r>
          </a:p>
          <a:p>
            <a:pPr lvl="1"/>
            <a:r>
              <a:rPr lang="en-US" dirty="0" smtClean="0"/>
              <a:t>PHMSA</a:t>
            </a:r>
          </a:p>
          <a:p>
            <a:r>
              <a:rPr lang="en-US" dirty="0" smtClean="0"/>
              <a:t>Recalls</a:t>
            </a:r>
          </a:p>
          <a:p>
            <a:r>
              <a:rPr lang="en-US" dirty="0" smtClean="0"/>
              <a:t>Complaints</a:t>
            </a:r>
          </a:p>
          <a:p>
            <a:r>
              <a:rPr lang="en-US" dirty="0" smtClean="0"/>
              <a:t>Drug &amp; Alcohol Screening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2056-F0ED-4AF7-97B3-97DEE5710F88}" type="slidenum">
              <a:rPr lang="en-US" smtClean="0"/>
              <a:t>4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4" t="21318" r="40773" b="31568"/>
          <a:stretch/>
        </p:blipFill>
        <p:spPr bwMode="auto">
          <a:xfrm>
            <a:off x="152400" y="1066800"/>
            <a:ext cx="3296244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438400"/>
            <a:ext cx="2497667" cy="1828800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038600"/>
            <a:ext cx="3180067" cy="231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6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get enforcement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Vehicle Recalls &amp; Owner Complaints</a:t>
            </a:r>
          </a:p>
          <a:p>
            <a:pPr lvl="1"/>
            <a:r>
              <a:rPr lang="en-US" dirty="0"/>
              <a:t>Download: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www-odi.nhtsa.dot.gov/downloads/flatfiles.cfm</a:t>
            </a:r>
            <a:endParaRPr lang="en-US" dirty="0" smtClean="0"/>
          </a:p>
          <a:p>
            <a:pPr lvl="1"/>
            <a:r>
              <a:rPr lang="en-US" dirty="0"/>
              <a:t>APIs: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www.nhtsa.gov/webapi/Default.aspx?Recalls/API/83</a:t>
            </a:r>
            <a:endParaRPr lang="en-US" dirty="0" smtClean="0"/>
          </a:p>
          <a:p>
            <a:r>
              <a:rPr lang="en-US" dirty="0" smtClean="0"/>
              <a:t>Civil Penalties</a:t>
            </a:r>
          </a:p>
          <a:p>
            <a:pPr lvl="1"/>
            <a:r>
              <a:rPr lang="en-US" dirty="0"/>
              <a:t>FAA: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1.usa.gov/1FBmITD</a:t>
            </a:r>
            <a:endParaRPr lang="en-US" dirty="0" smtClean="0"/>
          </a:p>
          <a:p>
            <a:pPr lvl="1"/>
            <a:r>
              <a:rPr lang="en-US" dirty="0"/>
              <a:t>FRA: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1.usa.gov/1LFAV40</a:t>
            </a:r>
            <a:endParaRPr lang="en-US" dirty="0" smtClean="0"/>
          </a:p>
          <a:p>
            <a:pPr lvl="1"/>
            <a:r>
              <a:rPr lang="en-US" dirty="0"/>
              <a:t>FMCSA: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1.usa.gov/1Q8reeX</a:t>
            </a:r>
            <a:endParaRPr lang="en-US" dirty="0" smtClean="0"/>
          </a:p>
          <a:p>
            <a:pPr lvl="1"/>
            <a:r>
              <a:rPr lang="en-US" dirty="0"/>
              <a:t>NHTSA: </a:t>
            </a: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1.usa.gov/1PKwn2a</a:t>
            </a:r>
            <a:endParaRPr lang="en-US" dirty="0" smtClean="0"/>
          </a:p>
          <a:p>
            <a:pPr lvl="1"/>
            <a:r>
              <a:rPr lang="en-US" dirty="0"/>
              <a:t>HAZMAT: </a:t>
            </a:r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1.usa.gov/1FN7sEy</a:t>
            </a:r>
            <a:endParaRPr lang="en-US" dirty="0" smtClean="0"/>
          </a:p>
          <a:p>
            <a:pPr lvl="1"/>
            <a:r>
              <a:rPr lang="en-US" dirty="0"/>
              <a:t>Pipeline: </a:t>
            </a: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1.usa.gov/1PKwwTf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2056-F0ED-4AF7-97B3-97DEE5710F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0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Vehicle Research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66800"/>
            <a:ext cx="3810000" cy="25336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2056-F0ED-4AF7-97B3-97DEE5710F88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000" kern="1200">
                <a:solidFill>
                  <a:srgbClr val="0A5894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Research-grade data from demonstration projects around the country</a:t>
            </a:r>
          </a:p>
          <a:p>
            <a:pPr lvl="1"/>
            <a:r>
              <a:rPr lang="en-US" sz="1800" dirty="0" smtClean="0"/>
              <a:t>Vehicle Awareness Device Data (including network packet capture)</a:t>
            </a:r>
          </a:p>
          <a:p>
            <a:pPr lvl="1"/>
            <a:r>
              <a:rPr lang="en-US" sz="1800" dirty="0" smtClean="0"/>
              <a:t>Related data (traffic, roadway network, weather)</a:t>
            </a:r>
          </a:p>
          <a:p>
            <a:pPr lvl="1"/>
            <a:endParaRPr lang="en-US" sz="1800" dirty="0" smtClean="0"/>
          </a:p>
          <a:p>
            <a:r>
              <a:rPr lang="en-US" sz="2000" dirty="0"/>
              <a:t>Get it: </a:t>
            </a:r>
            <a:r>
              <a:rPr lang="en-US" sz="2000" dirty="0">
                <a:hlinkClick r:id="rId3"/>
              </a:rPr>
              <a:t>https://www.its-rde.net</a:t>
            </a:r>
            <a:r>
              <a:rPr lang="en-US" sz="2000" dirty="0" smtClean="0">
                <a:hlinkClick r:id="rId3"/>
              </a:rPr>
              <a:t>/</a:t>
            </a:r>
            <a:r>
              <a:rPr lang="en-US" sz="2000" dirty="0" smtClean="0"/>
              <a:t> </a:t>
            </a:r>
          </a:p>
          <a:p>
            <a:endParaRPr lang="en-US" sz="2000" dirty="0"/>
          </a:p>
          <a:p>
            <a:endParaRPr lang="en-US" sz="20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3" y="3810000"/>
            <a:ext cx="4398507" cy="224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9402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Airline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2056-F0ED-4AF7-97B3-97DEE5710F88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000" kern="1200">
                <a:solidFill>
                  <a:srgbClr val="0A5894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3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Time-series data of airline performance</a:t>
            </a:r>
          </a:p>
          <a:p>
            <a:pPr lvl="1"/>
            <a:endParaRPr lang="en-US" sz="1800" dirty="0" smtClean="0"/>
          </a:p>
          <a:p>
            <a:r>
              <a:rPr lang="en-US" sz="2000" dirty="0"/>
              <a:t>Get it: 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1.usa.gov/1esaS5e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Browse other airline performance  and </a:t>
            </a:r>
            <a:r>
              <a:rPr lang="en-US" sz="2000" dirty="0"/>
              <a:t>market research data: </a:t>
            </a: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1.usa.gov/1IYaNmN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1" t="17051" r="25577" b="2960"/>
          <a:stretch/>
        </p:blipFill>
        <p:spPr bwMode="auto">
          <a:xfrm>
            <a:off x="0" y="1524000"/>
            <a:ext cx="4572000" cy="38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2100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Maritime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2056-F0ED-4AF7-97B3-97DEE5710F88}" type="slidenum">
              <a:rPr lang="en-US" smtClean="0"/>
              <a:t>8</a:t>
            </a:fld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24" y="1074067"/>
            <a:ext cx="8436076" cy="5174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953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catalog.data.gov/organization/dot-gov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Tweet me: @dsmorgan77</a:t>
            </a:r>
          </a:p>
          <a:p>
            <a:endParaRPr lang="en-US" dirty="0"/>
          </a:p>
          <a:p>
            <a:r>
              <a:rPr lang="en-US" dirty="0" smtClean="0"/>
              <a:t>Email me: </a:t>
            </a:r>
            <a:r>
              <a:rPr lang="en-US" dirty="0" smtClean="0">
                <a:hlinkClick r:id="rId3"/>
              </a:rPr>
              <a:t>daniel.morgan@dot.gov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2056-F0ED-4AF7-97B3-97DEE5710F88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00" y="2362200"/>
            <a:ext cx="20193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46185"/>
      </p:ext>
    </p:extLst>
  </p:cSld>
  <p:clrMapOvr>
    <a:masterClrMapping/>
  </p:clrMapOvr>
</p:sld>
</file>

<file path=ppt/theme/theme1.xml><?xml version="1.0" encoding="utf-8"?>
<a:theme xmlns:a="http://schemas.openxmlformats.org/drawingml/2006/main" name="OCIO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E6A522ED87BA47870D0D1653A7C5B4" ma:contentTypeVersion="8" ma:contentTypeDescription="Create a new document." ma:contentTypeScope="" ma:versionID="c41d97270b7ab6a24fac928b1fcc2712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25c4791bb66b9e98966f1d72ab6f0ef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EmailSender" ma:index="8" nillable="true" ma:displayName="E-Mail Sender" ma:hidden="true" ma:internalName="EmailSender">
      <xsd:simpleType>
        <xsd:restriction base="dms:Note">
          <xsd:maxLength value="255"/>
        </xsd:restriction>
      </xsd:simpleType>
    </xsd:element>
    <xsd:element name="EmailTo" ma:index="9" nillable="true" ma:displayName="E-Mail To" ma:hidden="true" ma:internalName="EmailTo">
      <xsd:simpleType>
        <xsd:restriction base="dms:Note">
          <xsd:maxLength value="255"/>
        </xsd:restriction>
      </xsd:simpleType>
    </xsd:element>
    <xsd:element name="EmailCc" ma:index="10" nillable="true" ma:displayName="E-Mail Cc" ma:hidden="true" ma:internalName="EmailCc">
      <xsd:simpleType>
        <xsd:restriction base="dms:Note">
          <xsd:maxLength value="255"/>
        </xsd:restriction>
      </xsd:simpleType>
    </xsd:element>
    <xsd:element name="EmailFrom" ma:index="11" nillable="true" ma:displayName="E-Mail From" ma:hidden="true" ma:internalName="EmailFrom">
      <xsd:simpleType>
        <xsd:restriction base="dms:Text"/>
      </xsd:simpleType>
    </xsd:element>
    <xsd:element name="EmailSubject" ma:index="12" nillable="true" ma:displayName="E-Mail Subject" ma:hidden="true" ma:internalName="EmailSubjec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Item_ID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mailTo xmlns="http://schemas.microsoft.com/sharepoint/v3" xsi:nil="true"/>
    <EmailSender xmlns="http://schemas.microsoft.com/sharepoint/v3" xsi:nil="true"/>
    <EmailFrom xmlns="http://schemas.microsoft.com/sharepoint/v3" xsi:nil="true"/>
    <EmailSubject xmlns="http://schemas.microsoft.com/sharepoint/v3" xsi:nil="true"/>
    <EmailCc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85CA195-C8F8-4CD4-9D71-22645C4AF9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D31FA7-9E55-4BFD-BF11-D6CAE19A12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6D0EE9-D895-41D9-92AD-97170B0DB33B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sharepoint/v3"/>
    <ds:schemaRef ds:uri="http://purl.org/dc/elements/1.1/"/>
    <ds:schemaRef ds:uri="http://www.w3.org/XML/1998/namespac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OCIO Theme</Template>
  <TotalTime>9298</TotalTime>
  <Words>282</Words>
  <Application>Microsoft Office PowerPoint</Application>
  <PresentationFormat>On-screen Show (4:3)</PresentationFormat>
  <Paragraphs>82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OCIO Theme</vt:lpstr>
      <vt:lpstr>DOT Data Overview</vt:lpstr>
      <vt:lpstr>Safety</vt:lpstr>
      <vt:lpstr>Where to get safety data</vt:lpstr>
      <vt:lpstr>Enforcement</vt:lpstr>
      <vt:lpstr>Where to get enforcement data</vt:lpstr>
      <vt:lpstr>Connected Vehicle Research</vt:lpstr>
      <vt:lpstr>Airline Performance</vt:lpstr>
      <vt:lpstr>Maritime System</vt:lpstr>
      <vt:lpstr>All the Data</vt:lpstr>
    </vt:vector>
  </TitlesOfParts>
  <Company>DOT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 Data Inventory Overview</dc:title>
  <dc:creator>Matthew Long</dc:creator>
  <cp:lastModifiedBy>Daniel S. Morgan</cp:lastModifiedBy>
  <cp:revision>721</cp:revision>
  <cp:lastPrinted>2014-07-30T20:34:21Z</cp:lastPrinted>
  <dcterms:created xsi:type="dcterms:W3CDTF">2014-03-31T13:15:37Z</dcterms:created>
  <dcterms:modified xsi:type="dcterms:W3CDTF">2015-05-26T15:50:21Z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0x0101009CE6A522ED87BA47870D0D1653A7C5B4</vt:lpwstr>
  </property>
  <property fmtid="{D5CDD505-2E9C-101B-9397-08002B2CF9AE}" pid="3" name="WorkflowChangePath">
    <vt:lpwstr>c60f0eec-1cef-43e5-8a87-34e5d5ea8ca2,2;c60f0eec-1cef-43e5-8a87-34e5d5ea8ca2,92;c60f0eec-1cef-43e5-8a87-34e5d5ea8ca2,106;c60f0eec-1cef-43e5-8a87-34e5d5ea8ca2,108;c60f0eec-1cef-43e5-8a87-34e5d5ea8ca2,115;c60f0eec-1cef-43e5-8a87-34e5d5ea8ca2,121;c60f0eec-1ce</vt:lpwstr>
  </property>
</Properties>
</file>