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7" r:id="rId3"/>
    <p:sldId id="258" r:id="rId4"/>
    <p:sldId id="259" r:id="rId5"/>
    <p:sldId id="260" r:id="rId6"/>
    <p:sldId id="279" r:id="rId7"/>
    <p:sldId id="280" r:id="rId8"/>
    <p:sldId id="281" r:id="rId9"/>
    <p:sldId id="285" r:id="rId10"/>
    <p:sldId id="288" r:id="rId11"/>
    <p:sldId id="289" r:id="rId12"/>
    <p:sldId id="274" r:id="rId13"/>
    <p:sldId id="286" r:id="rId14"/>
    <p:sldId id="287" r:id="rId15"/>
    <p:sldId id="283" r:id="rId16"/>
    <p:sldId id="277" r:id="rId17"/>
    <p:sldId id="284" r:id="rId18"/>
    <p:sldId id="282" r:id="rId19"/>
    <p:sldId id="290" r:id="rId20"/>
    <p:sldId id="291" r:id="rId21"/>
    <p:sldId id="292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CIO_ppt_06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095" y="1592550"/>
            <a:ext cx="7772400" cy="1141684"/>
          </a:xfrm>
          <a:effectLst/>
        </p:spPr>
        <p:txBody>
          <a:bodyPr>
            <a:normAutofit/>
          </a:bodyPr>
          <a:lstStyle>
            <a:lvl1pPr algn="l">
              <a:defRPr sz="4500" b="1">
                <a:solidFill>
                  <a:srgbClr val="0A5894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095" y="2621434"/>
            <a:ext cx="6400800" cy="471393"/>
          </a:xfrm>
        </p:spPr>
        <p:txBody>
          <a:bodyPr/>
          <a:lstStyle>
            <a:lvl1pPr marL="0" indent="0" algn="l">
              <a:buNone/>
              <a:defRPr>
                <a:solidFill>
                  <a:srgbClr val="98C8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3901144" y="3974353"/>
            <a:ext cx="4332941" cy="449262"/>
          </a:xfrm>
        </p:spPr>
        <p:txBody>
          <a:bodyPr>
            <a:noAutofit/>
          </a:bodyPr>
          <a:lstStyle>
            <a:lvl1pPr algn="r">
              <a:buNone/>
              <a:defRPr sz="2500" baseline="0">
                <a:solidFill>
                  <a:srgbClr val="98C83E"/>
                </a:solidFill>
              </a:defRPr>
            </a:lvl1pPr>
          </a:lstStyle>
          <a:p>
            <a:pPr lvl="0"/>
            <a:r>
              <a:rPr lang="en-US" dirty="0" smtClean="0"/>
              <a:t>Click to edit Presenter Name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901144" y="4378792"/>
            <a:ext cx="4332941" cy="449262"/>
          </a:xfrm>
        </p:spPr>
        <p:txBody>
          <a:bodyPr>
            <a:noAutofit/>
          </a:bodyPr>
          <a:lstStyle>
            <a:lvl1pPr algn="r"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5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9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3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CIO_ppt_06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095" y="1592550"/>
            <a:ext cx="7772400" cy="1141684"/>
          </a:xfrm>
          <a:effectLst/>
        </p:spPr>
        <p:txBody>
          <a:bodyPr>
            <a:normAutofit/>
          </a:bodyPr>
          <a:lstStyle>
            <a:lvl1pPr algn="l">
              <a:defRPr sz="4500" b="1">
                <a:solidFill>
                  <a:srgbClr val="0A5894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095" y="2621434"/>
            <a:ext cx="6400800" cy="471393"/>
          </a:xfrm>
        </p:spPr>
        <p:txBody>
          <a:bodyPr/>
          <a:lstStyle>
            <a:lvl1pPr marL="0" indent="0" algn="l">
              <a:buNone/>
              <a:defRPr>
                <a:solidFill>
                  <a:srgbClr val="98C8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3901144" y="3974353"/>
            <a:ext cx="4332941" cy="449262"/>
          </a:xfrm>
        </p:spPr>
        <p:txBody>
          <a:bodyPr>
            <a:noAutofit/>
          </a:bodyPr>
          <a:lstStyle>
            <a:lvl1pPr algn="r">
              <a:buNone/>
              <a:defRPr sz="2500" baseline="0">
                <a:solidFill>
                  <a:srgbClr val="98C83E"/>
                </a:solidFill>
              </a:defRPr>
            </a:lvl1pPr>
          </a:lstStyle>
          <a:p>
            <a:pPr lvl="0"/>
            <a:r>
              <a:rPr lang="en-US" dirty="0" smtClean="0"/>
              <a:t>Click to edit Presenter Name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901144" y="4378792"/>
            <a:ext cx="4332941" cy="449262"/>
          </a:xfrm>
        </p:spPr>
        <p:txBody>
          <a:bodyPr>
            <a:noAutofit/>
          </a:bodyPr>
          <a:lstStyle>
            <a:lvl1pPr algn="r"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69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C0E62CB-658B-411A-B073-92B90726E8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40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A5894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000">
                <a:solidFill>
                  <a:srgbClr val="98C83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1548" y="6445996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3E5B18-C102-4DFD-B2EB-3BCC64552CF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83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75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34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27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1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C0E62CB-658B-411A-B073-92B90726E8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77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07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81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157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56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3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A5894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000">
                <a:solidFill>
                  <a:srgbClr val="98C83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1548" y="6445996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3E5B18-C102-4DFD-B2EB-3BCC64552CF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4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8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5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31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3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1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CIO_ppt_06b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7" y="65464"/>
            <a:ext cx="8229600" cy="86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6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500" b="1" kern="1200"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rgbClr val="0A5894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CIO_ppt_06b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7" y="65464"/>
            <a:ext cx="8229600" cy="86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E5B18-C102-4DFD-B2EB-3BCC64552C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0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500" b="1" kern="1200"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rgbClr val="0A5894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ta.dot.gov/bts/sites/rita.dot.gov.bts/files/publications/national_transportation_atlas_database/2014/index.html" TargetMode="External"/><Relationship Id="rId2" Type="http://schemas.openxmlformats.org/officeDocument/2006/relationships/hyperlink" Target="http://gis.rita.dot.gov/ArcGIS/rest/service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2bts.rita.dot.gov/pdc/user/products/src/products.xml?p=33653&amp;c=-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steve.lewis@dot.gov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1600200"/>
            <a:ext cx="8763000" cy="1141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National </a:t>
            </a:r>
            <a:r>
              <a:rPr lang="en-US" dirty="0" smtClean="0"/>
              <a:t>Transportation Atlas Database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27,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5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Passenger Intermodal Facilities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Crossings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Monitoring Stations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 Crossings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" y="7620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Fuel Stations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road networks</a:t>
            </a:r>
          </a:p>
          <a:p>
            <a:pPr lvl="1"/>
            <a:r>
              <a:rPr lang="en-US" dirty="0" smtClean="0"/>
              <a:t>Freight Analysis Framework</a:t>
            </a:r>
          </a:p>
          <a:p>
            <a:pPr lvl="1"/>
            <a:r>
              <a:rPr lang="en-US" dirty="0" smtClean="0"/>
              <a:t>Hazardous Materials Routes</a:t>
            </a:r>
          </a:p>
          <a:p>
            <a:pPr lvl="1"/>
            <a:r>
              <a:rPr lang="en-US" dirty="0" smtClean="0"/>
              <a:t>All will soon be merged with ARNOLD</a:t>
            </a:r>
          </a:p>
          <a:p>
            <a:r>
              <a:rPr lang="en-US" dirty="0" smtClean="0"/>
              <a:t>Airport Runways</a:t>
            </a:r>
          </a:p>
          <a:p>
            <a:r>
              <a:rPr lang="en-US" dirty="0" smtClean="0"/>
              <a:t>Transit (out of date)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Boundaries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County</a:t>
            </a:r>
          </a:p>
          <a:p>
            <a:pPr lvl="1"/>
            <a:r>
              <a:rPr lang="en-US" dirty="0" smtClean="0"/>
              <a:t>Congressional Districts</a:t>
            </a:r>
          </a:p>
          <a:p>
            <a:pPr lvl="1"/>
            <a:r>
              <a:rPr lang="en-US" dirty="0" smtClean="0"/>
              <a:t>Urbanized Areas</a:t>
            </a:r>
          </a:p>
          <a:p>
            <a:pPr lvl="1"/>
            <a:r>
              <a:rPr lang="en-US" dirty="0" smtClean="0"/>
              <a:t>National Parks</a:t>
            </a:r>
          </a:p>
          <a:p>
            <a:pPr lvl="1"/>
            <a:r>
              <a:rPr lang="en-US" dirty="0" smtClean="0"/>
              <a:t>Military Installations</a:t>
            </a:r>
          </a:p>
          <a:p>
            <a:pPr lvl="1"/>
            <a:r>
              <a:rPr lang="en-US" dirty="0" smtClean="0"/>
              <a:t>Non-attainment areas</a:t>
            </a:r>
          </a:p>
          <a:p>
            <a:pPr lvl="1"/>
            <a:r>
              <a:rPr lang="en-US" dirty="0" smtClean="0"/>
              <a:t>Various statistical boundaries</a:t>
            </a:r>
          </a:p>
          <a:p>
            <a:r>
              <a:rPr lang="en-US" dirty="0" smtClean="0"/>
              <a:t>Populated place points</a:t>
            </a:r>
          </a:p>
          <a:p>
            <a:r>
              <a:rPr lang="en-US" dirty="0" smtClean="0"/>
              <a:t>Hydrography (cartographic)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NTAD?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dirty="0"/>
              <a:t>Collection of national-level </a:t>
            </a:r>
            <a:r>
              <a:rPr lang="en-US" altLang="en-US" dirty="0" smtClean="0"/>
              <a:t>geospatial </a:t>
            </a:r>
            <a:r>
              <a:rPr lang="en-US" altLang="en-US" dirty="0"/>
              <a:t>data </a:t>
            </a:r>
            <a:endParaRPr lang="en-US" altLang="en-US" dirty="0" smtClean="0"/>
          </a:p>
          <a:p>
            <a:pPr lvl="1"/>
            <a:r>
              <a:rPr lang="en-US" dirty="0" smtClean="0"/>
              <a:t>Transportation networks and facilities</a:t>
            </a:r>
          </a:p>
          <a:p>
            <a:pPr lvl="1"/>
            <a:r>
              <a:rPr lang="en-US" dirty="0" smtClean="0"/>
              <a:t>Various background layers</a:t>
            </a:r>
            <a:endParaRPr lang="en-US" dirty="0"/>
          </a:p>
          <a:p>
            <a:r>
              <a:rPr lang="en-US" dirty="0" smtClean="0"/>
              <a:t>Compiled and released annually</a:t>
            </a:r>
          </a:p>
          <a:p>
            <a:pPr lvl="1"/>
            <a:r>
              <a:rPr lang="en-US" dirty="0" smtClean="0"/>
              <a:t>Web Mapping Services</a:t>
            </a:r>
          </a:p>
          <a:p>
            <a:pPr lvl="1"/>
            <a:r>
              <a:rPr lang="en-US" dirty="0" smtClean="0"/>
              <a:t>Download</a:t>
            </a:r>
          </a:p>
          <a:p>
            <a:pPr lvl="1"/>
            <a:r>
              <a:rPr lang="en-US" dirty="0" smtClean="0"/>
              <a:t>DVD</a:t>
            </a:r>
            <a:endParaRPr lang="en-US" dirty="0" smtClean="0"/>
          </a:p>
          <a:p>
            <a:r>
              <a:rPr lang="en-US" dirty="0" smtClean="0"/>
              <a:t>Originally mandated by the Intermodal Surface Transportation Efficiency Act of 1991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Web Mapping Services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gis.rita.dot.gov/ArcGIS/rest/services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 smtClean="0"/>
              <a:t>Download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www.rita.dot.gov/bts/sites/rita.dot.gov.bts/files/publications/national_transportation_atlas_database/2014/index.html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r>
              <a:rPr lang="en-US" dirty="0" smtClean="0"/>
              <a:t>DVD</a:t>
            </a:r>
          </a:p>
          <a:p>
            <a:pPr marL="400050" lvl="1" indent="0">
              <a:buNone/>
            </a:pPr>
            <a:r>
              <a:rPr lang="en-US" dirty="0">
                <a:hlinkClick r:id="rId4"/>
              </a:rPr>
              <a:t>https://2bts.rita.dot.gov/pdc/user/products/src/products.xml?p=33653&amp;c=-</a:t>
            </a:r>
            <a:r>
              <a:rPr lang="en-US" dirty="0" smtClean="0">
                <a:hlinkClick r:id="rId4"/>
              </a:rPr>
              <a:t>1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Steve Lewis</a:t>
            </a:r>
          </a:p>
          <a:p>
            <a:pPr marL="0" indent="0" algn="ctr">
              <a:buNone/>
            </a:pPr>
            <a:r>
              <a:rPr lang="en-US" dirty="0" smtClean="0"/>
              <a:t>Chief Geospatial Information Officer</a:t>
            </a:r>
          </a:p>
          <a:p>
            <a:pPr marL="0" indent="0" algn="ctr">
              <a:buNone/>
            </a:pPr>
            <a:r>
              <a:rPr lang="en-US" dirty="0" smtClean="0"/>
              <a:t>(202) 366-9223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steve.lewis@dot.gov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B187-7E39-1E4B-8767-A47ADC6C83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Amtrak and Amtrak Stations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Navigable Waterways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Airports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Bridges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Freight Intermodal Facilities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62CB-658B-411A-B073-92B90726E8E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IO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CIO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179</Words>
  <Application>Microsoft Office PowerPoint</Application>
  <PresentationFormat>On-screen Show (4:3)</PresentationFormat>
  <Paragraphs>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OCIO Theme</vt:lpstr>
      <vt:lpstr>1_OCIO Theme</vt:lpstr>
      <vt:lpstr>National Transportation Atlas Database</vt:lpstr>
      <vt:lpstr>What is NTAD?</vt:lpstr>
      <vt:lpstr>Highways</vt:lpstr>
      <vt:lpstr>Rail</vt:lpstr>
      <vt:lpstr>Amtrak and Amtrak Stations</vt:lpstr>
      <vt:lpstr>Navigable Waterways</vt:lpstr>
      <vt:lpstr>Airports</vt:lpstr>
      <vt:lpstr>Road Bridges</vt:lpstr>
      <vt:lpstr>Freight Intermodal Facilities</vt:lpstr>
      <vt:lpstr>Passenger Intermodal Facilities</vt:lpstr>
      <vt:lpstr>Border Crossings</vt:lpstr>
      <vt:lpstr>Traffic Monitoring Stations</vt:lpstr>
      <vt:lpstr>Rail Crossings</vt:lpstr>
      <vt:lpstr>Ports</vt:lpstr>
      <vt:lpstr>Locks</vt:lpstr>
      <vt:lpstr>Dams</vt:lpstr>
      <vt:lpstr>Alternative Fuel Stations</vt:lpstr>
      <vt:lpstr>Other Networks</vt:lpstr>
      <vt:lpstr>Background Layers</vt:lpstr>
      <vt:lpstr>Where to get it</vt:lpstr>
      <vt:lpstr>Questions????</vt:lpstr>
    </vt:vector>
  </TitlesOfParts>
  <Company>DOT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GIS Vision for USDOT</dc:title>
  <dc:creator>USDOT_User</dc:creator>
  <cp:lastModifiedBy>USDOT_User</cp:lastModifiedBy>
  <cp:revision>33</cp:revision>
  <dcterms:created xsi:type="dcterms:W3CDTF">2015-02-04T12:54:21Z</dcterms:created>
  <dcterms:modified xsi:type="dcterms:W3CDTF">2015-05-22T11:07:17Z</dcterms:modified>
</cp:coreProperties>
</file>