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4" r:id="rId2"/>
    <p:sldId id="265" r:id="rId3"/>
    <p:sldId id="260" r:id="rId4"/>
    <p:sldId id="268" r:id="rId5"/>
    <p:sldId id="261" r:id="rId6"/>
    <p:sldId id="266" r:id="rId7"/>
    <p:sldId id="263" r:id="rId8"/>
    <p:sldId id="269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446CA2-7BD0-4FFE-8416-63AF48FC02A1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FA6CF6-14B8-4D60-AF68-633D63B1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9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93DE-1581-41B3-A269-20C90F0ADE5A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4970-A9DD-4502-9634-56734AB5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4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93DE-1581-41B3-A269-20C90F0ADE5A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4970-A9DD-4502-9634-56734AB5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93DE-1581-41B3-A269-20C90F0ADE5A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4970-A9DD-4502-9634-56734AB5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93DE-1581-41B3-A269-20C90F0ADE5A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4970-A9DD-4502-9634-56734AB5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2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93DE-1581-41B3-A269-20C90F0ADE5A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4970-A9DD-4502-9634-56734AB5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93DE-1581-41B3-A269-20C90F0ADE5A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4970-A9DD-4502-9634-56734AB5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93DE-1581-41B3-A269-20C90F0ADE5A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4970-A9DD-4502-9634-56734AB5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93DE-1581-41B3-A269-20C90F0ADE5A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4970-A9DD-4502-9634-56734AB5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93DE-1581-41B3-A269-20C90F0ADE5A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4970-A9DD-4502-9634-56734AB5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93DE-1581-41B3-A269-20C90F0ADE5A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4970-A9DD-4502-9634-56734AB5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93DE-1581-41B3-A269-20C90F0ADE5A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04970-A9DD-4502-9634-56734AB5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93DE-1581-41B3-A269-20C90F0ADE5A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4970-A9DD-4502-9634-56734AB5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1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wa.dot.gov/policyinformation/hpms/shapefiles.cf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Highway Performance Monitoring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Roff</a:t>
            </a:r>
          </a:p>
          <a:p>
            <a:r>
              <a:rPr lang="en-US" dirty="0" smtClean="0"/>
              <a:t>HPMS and ARNOLD Program Manager</a:t>
            </a:r>
          </a:p>
        </p:txBody>
      </p:sp>
    </p:spTree>
    <p:extLst>
      <p:ext uri="{BB962C8B-B14F-4D97-AF65-F5344CB8AC3E}">
        <p14:creationId xmlns:p14="http://schemas.microsoft.com/office/powerpoint/2010/main" val="25739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How long is the Highway System? (Length)</a:t>
            </a:r>
          </a:p>
          <a:p>
            <a:pPr lvl="1"/>
            <a:r>
              <a:rPr lang="en-US" dirty="0" smtClean="0"/>
              <a:t>What is the Capacity of the Highway System?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  (Number of Lanes)</a:t>
            </a:r>
          </a:p>
          <a:p>
            <a:pPr lvl="1"/>
            <a:r>
              <a:rPr lang="en-US" dirty="0" smtClean="0"/>
              <a:t>How much is the Highway System being used?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  (Vehicle Count)</a:t>
            </a:r>
            <a:endParaRPr lang="en-US" dirty="0"/>
          </a:p>
          <a:p>
            <a:endParaRPr lang="en-US" dirty="0" smtClean="0"/>
          </a:p>
          <a:p>
            <a:r>
              <a:rPr lang="en-US" smtClean="0"/>
              <a:t>Dimensioned </a:t>
            </a:r>
            <a:r>
              <a:rPr lang="en-US" dirty="0" smtClean="0"/>
              <a:t>by Jurisdiction, Condition, Use, Ownership etc. </a:t>
            </a:r>
          </a:p>
        </p:txBody>
      </p:sp>
    </p:spTree>
    <p:extLst>
      <p:ext uri="{BB962C8B-B14F-4D97-AF65-F5344CB8AC3E}">
        <p14:creationId xmlns:p14="http://schemas.microsoft.com/office/powerpoint/2010/main" val="20728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1734344"/>
            <a:ext cx="71151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8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/>
          <p:cNvSpPr/>
          <p:nvPr/>
        </p:nvSpPr>
        <p:spPr>
          <a:xfrm>
            <a:off x="1321443" y="1976377"/>
            <a:ext cx="6934200" cy="8382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1092843" y="1976377"/>
            <a:ext cx="3695700" cy="9144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Or 19"/>
          <p:cNvSpPr/>
          <p:nvPr/>
        </p:nvSpPr>
        <p:spPr>
          <a:xfrm>
            <a:off x="1015678" y="2809754"/>
            <a:ext cx="152400" cy="1524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Or 25"/>
          <p:cNvSpPr/>
          <p:nvPr/>
        </p:nvSpPr>
        <p:spPr>
          <a:xfrm>
            <a:off x="3607443" y="2006278"/>
            <a:ext cx="152400" cy="1524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Or 26"/>
          <p:cNvSpPr/>
          <p:nvPr/>
        </p:nvSpPr>
        <p:spPr>
          <a:xfrm>
            <a:off x="2540643" y="2585977"/>
            <a:ext cx="152400" cy="1524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Or 27"/>
          <p:cNvSpPr/>
          <p:nvPr/>
        </p:nvSpPr>
        <p:spPr>
          <a:xfrm>
            <a:off x="4788543" y="1900177"/>
            <a:ext cx="152400" cy="1524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Or 28"/>
          <p:cNvSpPr/>
          <p:nvPr/>
        </p:nvSpPr>
        <p:spPr>
          <a:xfrm>
            <a:off x="6969889" y="2006278"/>
            <a:ext cx="152400" cy="1524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Or 29"/>
          <p:cNvSpPr/>
          <p:nvPr/>
        </p:nvSpPr>
        <p:spPr>
          <a:xfrm>
            <a:off x="8179443" y="2319277"/>
            <a:ext cx="152400" cy="1524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4400" y="2895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046291" y="2455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48200" y="198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38400" y="274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58000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67496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97547"/>
              </p:ext>
            </p:extLst>
          </p:nvPr>
        </p:nvGraphicFramePr>
        <p:xfrm>
          <a:off x="1816743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Begin_Point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End_Point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Improv1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Arc 38"/>
          <p:cNvSpPr/>
          <p:nvPr/>
        </p:nvSpPr>
        <p:spPr>
          <a:xfrm>
            <a:off x="2938523" y="1978529"/>
            <a:ext cx="4529077" cy="569348"/>
          </a:xfrm>
          <a:custGeom>
            <a:avLst/>
            <a:gdLst>
              <a:gd name="connsiteX0" fmla="*/ 3467100 w 6934200"/>
              <a:gd name="connsiteY0" fmla="*/ 0 h 838200"/>
              <a:gd name="connsiteX1" fmla="*/ 6934200 w 6934200"/>
              <a:gd name="connsiteY1" fmla="*/ 419100 h 838200"/>
              <a:gd name="connsiteX2" fmla="*/ 3467100 w 6934200"/>
              <a:gd name="connsiteY2" fmla="*/ 419100 h 838200"/>
              <a:gd name="connsiteX3" fmla="*/ 3467100 w 6934200"/>
              <a:gd name="connsiteY3" fmla="*/ 0 h 838200"/>
              <a:gd name="connsiteX0" fmla="*/ 3467100 w 6934200"/>
              <a:gd name="connsiteY0" fmla="*/ 0 h 838200"/>
              <a:gd name="connsiteX1" fmla="*/ 6934200 w 6934200"/>
              <a:gd name="connsiteY1" fmla="*/ 419100 h 838200"/>
              <a:gd name="connsiteX0" fmla="*/ 2002420 w 5469520"/>
              <a:gd name="connsiteY0" fmla="*/ 0 h 419100"/>
              <a:gd name="connsiteX1" fmla="*/ 5469520 w 5469520"/>
              <a:gd name="connsiteY1" fmla="*/ 419100 h 419100"/>
              <a:gd name="connsiteX2" fmla="*/ 2002420 w 5469520"/>
              <a:gd name="connsiteY2" fmla="*/ 419100 h 419100"/>
              <a:gd name="connsiteX3" fmla="*/ 2002420 w 5469520"/>
              <a:gd name="connsiteY3" fmla="*/ 0 h 419100"/>
              <a:gd name="connsiteX0" fmla="*/ 0 w 5469520"/>
              <a:gd name="connsiteY0" fmla="*/ 335666 h 419100"/>
              <a:gd name="connsiteX1" fmla="*/ 5469520 w 5469520"/>
              <a:gd name="connsiteY1" fmla="*/ 419100 h 419100"/>
              <a:gd name="connsiteX0" fmla="*/ 2002420 w 5469520"/>
              <a:gd name="connsiteY0" fmla="*/ 150453 h 569553"/>
              <a:gd name="connsiteX1" fmla="*/ 5469520 w 5469520"/>
              <a:gd name="connsiteY1" fmla="*/ 569553 h 569553"/>
              <a:gd name="connsiteX2" fmla="*/ 2002420 w 5469520"/>
              <a:gd name="connsiteY2" fmla="*/ 569553 h 569553"/>
              <a:gd name="connsiteX3" fmla="*/ 2002420 w 5469520"/>
              <a:gd name="connsiteY3" fmla="*/ 150453 h 569553"/>
              <a:gd name="connsiteX0" fmla="*/ 0 w 5469520"/>
              <a:gd name="connsiteY0" fmla="*/ 486119 h 569553"/>
              <a:gd name="connsiteX1" fmla="*/ 3050411 w 5469520"/>
              <a:gd name="connsiteY1" fmla="*/ 48693 h 569553"/>
              <a:gd name="connsiteX0" fmla="*/ 2002420 w 5469520"/>
              <a:gd name="connsiteY0" fmla="*/ 185681 h 604781"/>
              <a:gd name="connsiteX1" fmla="*/ 5469520 w 5469520"/>
              <a:gd name="connsiteY1" fmla="*/ 604781 h 604781"/>
              <a:gd name="connsiteX2" fmla="*/ 2002420 w 5469520"/>
              <a:gd name="connsiteY2" fmla="*/ 604781 h 604781"/>
              <a:gd name="connsiteX3" fmla="*/ 2002420 w 5469520"/>
              <a:gd name="connsiteY3" fmla="*/ 185681 h 604781"/>
              <a:gd name="connsiteX0" fmla="*/ 0 w 5469520"/>
              <a:gd name="connsiteY0" fmla="*/ 521347 h 604781"/>
              <a:gd name="connsiteX1" fmla="*/ 1332535 w 5469520"/>
              <a:gd name="connsiteY1" fmla="*/ 70900 h 604781"/>
              <a:gd name="connsiteX2" fmla="*/ 3050411 w 5469520"/>
              <a:gd name="connsiteY2" fmla="*/ 83921 h 604781"/>
              <a:gd name="connsiteX0" fmla="*/ 2002420 w 5469520"/>
              <a:gd name="connsiteY0" fmla="*/ 185681 h 604781"/>
              <a:gd name="connsiteX1" fmla="*/ 5469520 w 5469520"/>
              <a:gd name="connsiteY1" fmla="*/ 604781 h 604781"/>
              <a:gd name="connsiteX2" fmla="*/ 2002420 w 5469520"/>
              <a:gd name="connsiteY2" fmla="*/ 604781 h 604781"/>
              <a:gd name="connsiteX3" fmla="*/ 2002420 w 5469520"/>
              <a:gd name="connsiteY3" fmla="*/ 185681 h 604781"/>
              <a:gd name="connsiteX0" fmla="*/ 0 w 5469520"/>
              <a:gd name="connsiteY0" fmla="*/ 521347 h 604781"/>
              <a:gd name="connsiteX1" fmla="*/ 209791 w 5469520"/>
              <a:gd name="connsiteY1" fmla="*/ 290819 h 604781"/>
              <a:gd name="connsiteX2" fmla="*/ 1332535 w 5469520"/>
              <a:gd name="connsiteY2" fmla="*/ 70900 h 604781"/>
              <a:gd name="connsiteX3" fmla="*/ 3050411 w 5469520"/>
              <a:gd name="connsiteY3" fmla="*/ 83921 h 604781"/>
              <a:gd name="connsiteX0" fmla="*/ 2002420 w 5469520"/>
              <a:gd name="connsiteY0" fmla="*/ 185681 h 604781"/>
              <a:gd name="connsiteX1" fmla="*/ 5469520 w 5469520"/>
              <a:gd name="connsiteY1" fmla="*/ 604781 h 604781"/>
              <a:gd name="connsiteX2" fmla="*/ 2002420 w 5469520"/>
              <a:gd name="connsiteY2" fmla="*/ 604781 h 604781"/>
              <a:gd name="connsiteX3" fmla="*/ 2002420 w 5469520"/>
              <a:gd name="connsiteY3" fmla="*/ 185681 h 604781"/>
              <a:gd name="connsiteX0" fmla="*/ 0 w 5469520"/>
              <a:gd name="connsiteY0" fmla="*/ 521347 h 604781"/>
              <a:gd name="connsiteX1" fmla="*/ 209791 w 5469520"/>
              <a:gd name="connsiteY1" fmla="*/ 290819 h 604781"/>
              <a:gd name="connsiteX2" fmla="*/ 1332535 w 5469520"/>
              <a:gd name="connsiteY2" fmla="*/ 70900 h 604781"/>
              <a:gd name="connsiteX3" fmla="*/ 3050411 w 5469520"/>
              <a:gd name="connsiteY3" fmla="*/ 83921 h 604781"/>
              <a:gd name="connsiteX0" fmla="*/ 2002420 w 5469520"/>
              <a:gd name="connsiteY0" fmla="*/ 150248 h 569348"/>
              <a:gd name="connsiteX1" fmla="*/ 5469520 w 5469520"/>
              <a:gd name="connsiteY1" fmla="*/ 569348 h 569348"/>
              <a:gd name="connsiteX2" fmla="*/ 2002420 w 5469520"/>
              <a:gd name="connsiteY2" fmla="*/ 569348 h 569348"/>
              <a:gd name="connsiteX3" fmla="*/ 2002420 w 5469520"/>
              <a:gd name="connsiteY3" fmla="*/ 150248 h 569348"/>
              <a:gd name="connsiteX0" fmla="*/ 0 w 5469520"/>
              <a:gd name="connsiteY0" fmla="*/ 485914 h 569348"/>
              <a:gd name="connsiteX1" fmla="*/ 209791 w 5469520"/>
              <a:gd name="connsiteY1" fmla="*/ 255386 h 569348"/>
              <a:gd name="connsiteX2" fmla="*/ 1332535 w 5469520"/>
              <a:gd name="connsiteY2" fmla="*/ 35467 h 569348"/>
              <a:gd name="connsiteX3" fmla="*/ 2015442 w 5469520"/>
              <a:gd name="connsiteY3" fmla="*/ 743 h 569348"/>
              <a:gd name="connsiteX4" fmla="*/ 3050411 w 5469520"/>
              <a:gd name="connsiteY4" fmla="*/ 48488 h 56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9520" h="569348" stroke="0" extrusionOk="0">
                <a:moveTo>
                  <a:pt x="2002420" y="150248"/>
                </a:moveTo>
                <a:cubicBezTo>
                  <a:pt x="3917246" y="150248"/>
                  <a:pt x="5469520" y="337885"/>
                  <a:pt x="5469520" y="569348"/>
                </a:cubicBezTo>
                <a:lnTo>
                  <a:pt x="2002420" y="569348"/>
                </a:lnTo>
                <a:lnTo>
                  <a:pt x="2002420" y="150248"/>
                </a:lnTo>
                <a:close/>
              </a:path>
              <a:path w="5469520" h="569348" fill="none">
                <a:moveTo>
                  <a:pt x="0" y="485914"/>
                </a:moveTo>
                <a:cubicBezTo>
                  <a:pt x="87051" y="459067"/>
                  <a:pt x="10851" y="365184"/>
                  <a:pt x="209791" y="255386"/>
                </a:cubicBezTo>
                <a:cubicBezTo>
                  <a:pt x="431880" y="180312"/>
                  <a:pt x="911184" y="81525"/>
                  <a:pt x="1332535" y="35467"/>
                </a:cubicBezTo>
                <a:cubicBezTo>
                  <a:pt x="1646980" y="-1186"/>
                  <a:pt x="1729129" y="-1427"/>
                  <a:pt x="2015442" y="743"/>
                </a:cubicBezTo>
                <a:cubicBezTo>
                  <a:pt x="2301755" y="2913"/>
                  <a:pt x="2891420" y="46318"/>
                  <a:pt x="3050411" y="48488"/>
                </a:cubicBezTo>
              </a:path>
            </a:pathLst>
          </a:cu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Left Arrow 39"/>
          <p:cNvSpPr/>
          <p:nvPr/>
        </p:nvSpPr>
        <p:spPr>
          <a:xfrm rot="2661267">
            <a:off x="2697815" y="3185792"/>
            <a:ext cx="2496131" cy="304800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Left Arrow 40"/>
          <p:cNvSpPr/>
          <p:nvPr/>
        </p:nvSpPr>
        <p:spPr>
          <a:xfrm rot="4014139">
            <a:off x="4821503" y="2977785"/>
            <a:ext cx="2148030" cy="304800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95518" y="1676400"/>
            <a:ext cx="11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: I50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21443" y="457200"/>
            <a:ext cx="6857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 smtClean="0">
                <a:latin typeface="+mj-lt"/>
                <a:ea typeface="+mj-ea"/>
                <a:cs typeface="+mj-cs"/>
              </a:rPr>
              <a:t>What is Linear Referencing and Dynamic Segmentation?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FB35-4A4D-4AB0-ADDC-0B1FD579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839200" cy="62507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64" y="582994"/>
            <a:ext cx="1160030" cy="1606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219340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4.1 Million Miles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0936"/>
            <a:ext cx="9042302" cy="5900082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4191000" y="2667000"/>
            <a:ext cx="685800" cy="304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52800" y="4267200"/>
            <a:ext cx="1181100" cy="0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76400" y="3733800"/>
            <a:ext cx="838200" cy="381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58000" y="4114800"/>
            <a:ext cx="838200" cy="762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324600" y="3572283"/>
            <a:ext cx="952500" cy="46631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9222" y="2297668"/>
            <a:ext cx="8274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Signals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3917" y="3387617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Median Type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2016" y="390693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Lane Width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0850" y="3200150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Intersections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9284" y="4835417"/>
            <a:ext cx="8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Parking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19600" y="3572283"/>
            <a:ext cx="914401" cy="3346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2800" y="3320534"/>
            <a:ext cx="16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Traffic  Volumes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0939453">
            <a:off x="452508" y="4318936"/>
            <a:ext cx="238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Roughness, Cracking , Faulting, Rutting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816" y="372070"/>
            <a:ext cx="282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There are 63 Road Characteristics that HPMS collects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2816" y="1295400"/>
            <a:ext cx="2743200" cy="1754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Inventory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Jurisdiction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Traffic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Pavement Condition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Capacity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Geometrics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information about Local Roads Summarized by County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Ownership</a:t>
            </a:r>
          </a:p>
          <a:p>
            <a:pPr lvl="1"/>
            <a:r>
              <a:rPr lang="en-US" dirty="0" smtClean="0"/>
              <a:t>Surface Type Paved or Unpaved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Data?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1"/>
            <a:ext cx="6705600" cy="406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4800600"/>
            <a:ext cx="64008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www.fhwa.dot.gov/policyinformation/hpms/shapefiles.cfm</a:t>
            </a:r>
            <a:endParaRPr lang="en-US" dirty="0"/>
          </a:p>
          <a:p>
            <a:r>
              <a:rPr lang="en-US" dirty="0" smtClean="0"/>
              <a:t>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Or</a:t>
            </a:r>
          </a:p>
          <a:p>
            <a:r>
              <a:rPr lang="en-US" dirty="0" smtClean="0"/>
              <a:t>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Google   “HPMS </a:t>
            </a:r>
            <a:r>
              <a:rPr lang="en-US" dirty="0" err="1" smtClean="0"/>
              <a:t>Shapefiles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2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159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Highway Performance Monitoring System</vt:lpstr>
      <vt:lpstr>PowerPoint Presentation</vt:lpstr>
      <vt:lpstr>HPMS</vt:lpstr>
      <vt:lpstr>PowerPoint Presentation</vt:lpstr>
      <vt:lpstr>PowerPoint Presentation</vt:lpstr>
      <vt:lpstr>PowerPoint Presentation</vt:lpstr>
      <vt:lpstr>Summary Data</vt:lpstr>
      <vt:lpstr>Where is the Data?</vt:lpstr>
    </vt:vector>
  </TitlesOfParts>
  <Company>DOT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23</cp:revision>
  <cp:lastPrinted>2015-05-21T16:52:29Z</cp:lastPrinted>
  <dcterms:created xsi:type="dcterms:W3CDTF">2015-04-30T16:56:32Z</dcterms:created>
  <dcterms:modified xsi:type="dcterms:W3CDTF">2015-05-26T14:31:23Z</dcterms:modified>
</cp:coreProperties>
</file>