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8" r:id="rId2"/>
    <p:sldId id="256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D63E570-8595-40C1-A3DF-3FB8E7E28439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BC7FC53-FF80-4CF3-89EA-A0455F7A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8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FC53-FF80-4CF3-89EA-A0455F7A37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4ADC-937A-4090-9B98-5CB13F83781C}" type="slidenum">
              <a:rPr lang="en-US"/>
              <a:pPr/>
              <a:t>9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6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F64A-10D3-4F34-A581-6BBFA7EE07C8}" type="datetime1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87DD-8CFD-4349-AE36-961E6BEC6638}" type="datetime1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D082-0DA8-4A42-9BAC-49FF6D382EEE}" type="datetime1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4B9-CE33-4089-9388-5586AF486F35}" type="datetime1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0"/>
            <a:ext cx="1371600" cy="5451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38B-0491-4635-8727-04BB7AF02F4B}" type="datetime1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3C3-7A34-4C0B-9C99-0AC1359172C4}" type="datetime1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0DB7-79A8-433D-8E6F-07BFAE97846D}" type="datetime1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7314-6D51-42A0-94FD-F92B10D9E09A}" type="datetime1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BAB4-1610-43A9-9385-161DB1CDE366}" type="datetime1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0601-BEAD-4809-95C6-86B1472659A6}" type="datetime1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36-52FB-4F3B-AE41-1D67DA66D294}" type="datetime1">
              <a:rPr lang="en-US" smtClean="0"/>
              <a:t>5/27/2015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A4E951-5B40-4713-A994-D35AD09FE9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77E69D-4508-4D2A-AE0A-299C703F1325}" type="datetime1">
              <a:rPr lang="en-US" smtClean="0"/>
              <a:t>5/27/2015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Highway Data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Reverse Data Pitch</a:t>
            </a:r>
          </a:p>
          <a:p>
            <a:r>
              <a:rPr lang="en-US" dirty="0" smtClean="0"/>
              <a:t>May 27,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0"/>
            <a:ext cx="1371600" cy="5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7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8382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F163-D8C8-4BFE-A474-0AC9EE0C34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3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Programs Include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Bridges</a:t>
            </a:r>
          </a:p>
          <a:p>
            <a:pPr lvl="0"/>
            <a:r>
              <a:rPr lang="en-US" sz="3200" dirty="0" smtClean="0"/>
              <a:t>Traffic Volume Trends</a:t>
            </a:r>
          </a:p>
          <a:p>
            <a:r>
              <a:rPr lang="en-US" sz="3200" dirty="0" smtClean="0"/>
              <a:t>Highway Statistics</a:t>
            </a:r>
          </a:p>
          <a:p>
            <a:r>
              <a:rPr lang="en-US" sz="3200" dirty="0" smtClean="0"/>
              <a:t>Traveler demographics</a:t>
            </a:r>
          </a:p>
          <a:p>
            <a:r>
              <a:rPr lang="en-US" sz="3200" dirty="0" smtClean="0"/>
              <a:t>Freight and passenger models</a:t>
            </a:r>
          </a:p>
          <a:p>
            <a:r>
              <a:rPr lang="en-US" sz="3200" dirty="0" smtClean="0"/>
              <a:t>Research</a:t>
            </a:r>
          </a:p>
          <a:p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267200"/>
            <a:ext cx="2095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3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Bridge Inventory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0"/>
          <a:stretch/>
        </p:blipFill>
        <p:spPr>
          <a:xfrm>
            <a:off x="3429000" y="3429000"/>
            <a:ext cx="4745807" cy="3276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http://www.fhwa.dot.gov/bridge/nbi/ascii.cfm </a:t>
            </a:r>
          </a:p>
          <a:p>
            <a:r>
              <a:rPr lang="en-US" dirty="0" smtClean="0"/>
              <a:t>1992 – 2014 ASCII files</a:t>
            </a:r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Condition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Each bridge updated</a:t>
            </a:r>
            <a:br>
              <a:rPr lang="en-US" dirty="0" smtClean="0"/>
            </a:br>
            <a:r>
              <a:rPr lang="en-US" dirty="0" smtClean="0"/>
              <a:t>every 2 years</a:t>
            </a:r>
          </a:p>
          <a:p>
            <a:pPr lvl="1"/>
            <a:r>
              <a:rPr lang="en-US" dirty="0" smtClean="0"/>
              <a:t>Spatial accuracy varies</a:t>
            </a:r>
          </a:p>
          <a:p>
            <a:pPr lvl="1"/>
            <a:r>
              <a:rPr lang="en-US" dirty="0" smtClean="0"/>
              <a:t>Not to be used for </a:t>
            </a:r>
            <a:br>
              <a:rPr lang="en-US" dirty="0" smtClean="0"/>
            </a:br>
            <a:r>
              <a:rPr lang="en-US" dirty="0" smtClean="0"/>
              <a:t>Heavy Vehicle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1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Volume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http://</a:t>
            </a:r>
            <a:r>
              <a:rPr lang="en-US" sz="1800" b="1" dirty="0" smtClean="0"/>
              <a:t>www.fhwa.dot.gov/policyinformation/travel_monitoring/tvt.cfm</a:t>
            </a:r>
          </a:p>
          <a:p>
            <a:r>
              <a:rPr lang="en-US" sz="1800" dirty="0" smtClean="0"/>
              <a:t>Dates back to April 1942</a:t>
            </a:r>
          </a:p>
          <a:p>
            <a:r>
              <a:rPr lang="en-US" sz="1800" dirty="0" smtClean="0"/>
              <a:t>Monthly data from 1970 to present </a:t>
            </a:r>
          </a:p>
          <a:p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334000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Coming soon: underlying hourly volume data, with some vehicle class and weight data.</a:t>
            </a:r>
          </a:p>
          <a:p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66820"/>
            <a:ext cx="4267570" cy="2749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855" y="2247795"/>
            <a:ext cx="3432345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6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Highway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http://www.fhwa.dot.gov/policyinformation/statistics.cfm</a:t>
            </a:r>
          </a:p>
          <a:p>
            <a:r>
              <a:rPr lang="en-US" dirty="0" smtClean="0"/>
              <a:t>Dates back to 1945</a:t>
            </a:r>
          </a:p>
          <a:p>
            <a:r>
              <a:rPr lang="en-US" dirty="0" smtClean="0"/>
              <a:t>Tabular data from 1992 to present</a:t>
            </a:r>
          </a:p>
          <a:p>
            <a:pPr lvl="1"/>
            <a:r>
              <a:rPr lang="en-US" dirty="0" smtClean="0"/>
              <a:t>Time series</a:t>
            </a:r>
          </a:p>
          <a:p>
            <a:pPr lvl="1"/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National, State, and Local level data</a:t>
            </a:r>
          </a:p>
          <a:p>
            <a:r>
              <a:rPr lang="en-US" dirty="0" smtClean="0"/>
              <a:t>Topic areas include:</a:t>
            </a:r>
          </a:p>
          <a:p>
            <a:pPr lvl="1"/>
            <a:r>
              <a:rPr lang="en-US" dirty="0" smtClean="0"/>
              <a:t>Highway infrastructure extent, use, condition, and performance </a:t>
            </a:r>
          </a:p>
          <a:p>
            <a:pPr lvl="1"/>
            <a:r>
              <a:rPr lang="en-US" dirty="0" smtClean="0"/>
              <a:t>Travel</a:t>
            </a:r>
          </a:p>
          <a:p>
            <a:pPr lvl="1"/>
            <a:r>
              <a:rPr lang="en-US" dirty="0" smtClean="0"/>
              <a:t>Licensed drivers</a:t>
            </a:r>
          </a:p>
          <a:p>
            <a:pPr lvl="1"/>
            <a:r>
              <a:rPr lang="en-US" dirty="0" smtClean="0"/>
              <a:t>Motor vehicle registration</a:t>
            </a:r>
          </a:p>
          <a:p>
            <a:pPr lvl="1"/>
            <a:r>
              <a:rPr lang="en-US" dirty="0" smtClean="0"/>
              <a:t>Motor fuel</a:t>
            </a:r>
          </a:p>
          <a:p>
            <a:pPr lvl="1"/>
            <a:r>
              <a:rPr lang="en-US" dirty="0" smtClean="0"/>
              <a:t>State and local finance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419389"/>
            <a:ext cx="4523624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National Household Travel Survey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http://</a:t>
            </a:r>
            <a:r>
              <a:rPr lang="en-US" b="1" dirty="0" smtClean="0"/>
              <a:t>nhts.ornl.gov/introduction.shtml</a:t>
            </a:r>
          </a:p>
          <a:p>
            <a:r>
              <a:rPr lang="en-US" dirty="0" smtClean="0"/>
              <a:t>National survey of travel and transportation patters in the U.S.</a:t>
            </a:r>
          </a:p>
          <a:p>
            <a:r>
              <a:rPr lang="en-US" dirty="0" smtClean="0"/>
              <a:t>Survey years: 1969, 1977, 1983, 1990, 1995, 2009, 2016</a:t>
            </a:r>
          </a:p>
          <a:p>
            <a:pPr lvl="1"/>
            <a:r>
              <a:rPr lang="en-US" dirty="0" smtClean="0"/>
              <a:t>Traveler demographics</a:t>
            </a:r>
            <a:endParaRPr lang="en-US" dirty="0" smtClean="0"/>
          </a:p>
          <a:p>
            <a:pPr lvl="1"/>
            <a:r>
              <a:rPr lang="en-US" dirty="0" smtClean="0"/>
              <a:t>Purpose </a:t>
            </a:r>
            <a:r>
              <a:rPr lang="en-US" dirty="0"/>
              <a:t>of the trip (work, shopping, social, etc.)</a:t>
            </a:r>
          </a:p>
          <a:p>
            <a:pPr lvl="1"/>
            <a:r>
              <a:rPr lang="en-US" dirty="0" smtClean="0"/>
              <a:t>Means </a:t>
            </a:r>
            <a:r>
              <a:rPr lang="en-US" dirty="0"/>
              <a:t>of transportation (car, walk, bus, subway, etc.)</a:t>
            </a:r>
          </a:p>
          <a:p>
            <a:pPr lvl="1"/>
            <a:r>
              <a:rPr lang="en-US" dirty="0" smtClean="0"/>
              <a:t>Travel </a:t>
            </a:r>
            <a:r>
              <a:rPr lang="en-US" dirty="0"/>
              <a:t>time of trip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of day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day </a:t>
            </a:r>
            <a:r>
              <a:rPr lang="en-US" dirty="0"/>
              <a:t>of week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974063"/>
            <a:ext cx="5297810" cy="28165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Freight &amp; Passenger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u="sng" dirty="0" smtClean="0"/>
              <a:t>Freight Analysis Framework</a:t>
            </a:r>
          </a:p>
          <a:p>
            <a:r>
              <a:rPr lang="en-US" sz="2000" b="1" dirty="0"/>
              <a:t>http://</a:t>
            </a:r>
            <a:r>
              <a:rPr lang="en-US" sz="2000" b="1" dirty="0" smtClean="0"/>
              <a:t>ops.fhwa.dot.gov/Freight/freight_analysis/faf/index.htm</a:t>
            </a:r>
          </a:p>
          <a:p>
            <a:r>
              <a:rPr lang="en-US" sz="2000" dirty="0" smtClean="0"/>
              <a:t>Estimates </a:t>
            </a:r>
            <a:r>
              <a:rPr lang="en-US" sz="2000" dirty="0"/>
              <a:t>for tonnage, value, and domestic </a:t>
            </a:r>
            <a:r>
              <a:rPr lang="en-US" sz="2000" dirty="0" smtClean="0"/>
              <a:t>ton-miles</a:t>
            </a:r>
          </a:p>
          <a:p>
            <a:r>
              <a:rPr lang="en-US" sz="2000" dirty="0" smtClean="0"/>
              <a:t>By </a:t>
            </a:r>
            <a:r>
              <a:rPr lang="en-US" sz="2000" dirty="0"/>
              <a:t>region of origin and destination, commodity type, and </a:t>
            </a:r>
            <a:r>
              <a:rPr lang="en-US" sz="2000" dirty="0" smtClean="0"/>
              <a:t>mode</a:t>
            </a:r>
          </a:p>
          <a:p>
            <a:r>
              <a:rPr lang="en-US" sz="2000" dirty="0" smtClean="0"/>
              <a:t>2007 base year, 1997 and 2040 </a:t>
            </a:r>
          </a:p>
          <a:p>
            <a:r>
              <a:rPr lang="en-US" sz="2000" dirty="0" smtClean="0"/>
              <a:t>Flows </a:t>
            </a:r>
            <a:r>
              <a:rPr lang="en-US" sz="2000" dirty="0"/>
              <a:t>by truck assigned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dirty="0"/>
              <a:t>the highway network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 </a:t>
            </a:r>
            <a:r>
              <a:rPr lang="en-US" sz="2000" dirty="0"/>
              <a:t>2007 and </a:t>
            </a:r>
            <a:r>
              <a:rPr lang="en-US" sz="2000" dirty="0" smtClean="0"/>
              <a:t>2040</a:t>
            </a:r>
          </a:p>
          <a:p>
            <a:pPr marL="114300" indent="0">
              <a:buNone/>
            </a:pPr>
            <a:r>
              <a:rPr lang="en-US" sz="2000" u="sng" dirty="0" smtClean="0"/>
              <a:t>Passenger Travel Model</a:t>
            </a:r>
          </a:p>
          <a:p>
            <a:r>
              <a:rPr lang="en-US" sz="2000" dirty="0" smtClean="0"/>
              <a:t>Coming soon</a:t>
            </a:r>
          </a:p>
          <a:p>
            <a:r>
              <a:rPr lang="en-US" sz="2000" dirty="0" smtClean="0"/>
              <a:t>Multi-modal</a:t>
            </a:r>
          </a:p>
          <a:p>
            <a:r>
              <a:rPr lang="en-US" sz="2000" dirty="0" smtClean="0"/>
              <a:t>County to county O-D </a:t>
            </a:r>
            <a:br>
              <a:rPr lang="en-US" sz="2000" dirty="0" smtClean="0"/>
            </a:br>
            <a:r>
              <a:rPr lang="en-US" sz="2000" dirty="0" smtClean="0"/>
              <a:t>matrices </a:t>
            </a:r>
            <a:r>
              <a:rPr lang="en-US" sz="2000" dirty="0" smtClean="0"/>
              <a:t>will published</a:t>
            </a:r>
            <a:br>
              <a:rPr lang="en-US" sz="2000" dirty="0" smtClean="0"/>
            </a:br>
            <a:r>
              <a:rPr lang="en-US" sz="2000" dirty="0" smtClean="0"/>
              <a:t>later this year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29000"/>
            <a:ext cx="4438874" cy="3429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500" t="50814" r="9375" b="10975"/>
          <a:stretch/>
        </p:blipFill>
        <p:spPr>
          <a:xfrm>
            <a:off x="4398276" y="4724401"/>
            <a:ext cx="4015741" cy="2029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Long Term Pavement Performance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Long Term Pavement Performance</a:t>
            </a:r>
          </a:p>
          <a:p>
            <a:r>
              <a:rPr lang="en-US" sz="2000" b="1" dirty="0"/>
              <a:t>http://www.fhwa.dot.gov/research/tfhrc/programs/infrastructure/pavements/ltpp/</a:t>
            </a:r>
          </a:p>
          <a:p>
            <a:r>
              <a:rPr lang="en-US" b="1" dirty="0" smtClean="0"/>
              <a:t>http</a:t>
            </a:r>
            <a:r>
              <a:rPr lang="en-US" b="1" dirty="0"/>
              <a:t>://www.infopave.com</a:t>
            </a:r>
            <a:r>
              <a:rPr lang="en-US" b="1" dirty="0" smtClean="0"/>
              <a:t>/ </a:t>
            </a:r>
          </a:p>
          <a:p>
            <a:r>
              <a:rPr lang="en-US" dirty="0" smtClean="0"/>
              <a:t>Since 1991</a:t>
            </a:r>
          </a:p>
          <a:p>
            <a:r>
              <a:rPr lang="en-US" dirty="0" smtClean="0"/>
              <a:t>Collects general and specific pavement data from over 2,500 test sections nationwide</a:t>
            </a:r>
          </a:p>
          <a:p>
            <a:r>
              <a:rPr lang="en-US" dirty="0" smtClean="0"/>
              <a:t>Types of data include:</a:t>
            </a:r>
          </a:p>
          <a:p>
            <a:pPr lvl="1"/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Rehabilitation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E951-5B40-4713-A994-D35AD09FE91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607604"/>
            <a:ext cx="25851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40080" lvl="1" indent="-2286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/>
              <a:t>Materials testing</a:t>
            </a:r>
          </a:p>
          <a:p>
            <a:pPr marL="640080" lvl="1" indent="-2286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/>
              <a:t>Traffic</a:t>
            </a:r>
          </a:p>
          <a:p>
            <a:pPr marL="640080" lvl="1" indent="-2286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/>
              <a:t>Climate</a:t>
            </a:r>
          </a:p>
        </p:txBody>
      </p:sp>
    </p:spTree>
    <p:extLst>
      <p:ext uri="{BB962C8B-B14F-4D97-AF65-F5344CB8AC3E}">
        <p14:creationId xmlns:p14="http://schemas.microsoft.com/office/powerpoint/2010/main" val="34171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682752"/>
            <a:ext cx="8686800" cy="84124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Office </a:t>
            </a:r>
            <a:r>
              <a:rPr lang="en-US" sz="4000" dirty="0"/>
              <a:t>Website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100" dirty="0"/>
              <a:t>http://www.fhwa.dot.gov/policyinformation/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06D-1873-472F-AFA8-E1C8D28BAC2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15208" r="12206" b="17790"/>
          <a:stretch/>
        </p:blipFill>
        <p:spPr bwMode="auto">
          <a:xfrm>
            <a:off x="457200" y="1676400"/>
            <a:ext cx="7543800" cy="513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9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1135</TotalTime>
  <Words>304</Words>
  <Application>Microsoft Office PowerPoint</Application>
  <PresentationFormat>On-screen Show (4:3)</PresentationFormat>
  <Paragraphs>87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Other Highway Data</vt:lpstr>
      <vt:lpstr>Data Programs Include</vt:lpstr>
      <vt:lpstr>National Bridge Inventory</vt:lpstr>
      <vt:lpstr>Traffic Volume Trends</vt:lpstr>
      <vt:lpstr>Highway Statistics</vt:lpstr>
      <vt:lpstr>National Household Travel Survey</vt:lpstr>
      <vt:lpstr>Freight &amp; Passenger Models</vt:lpstr>
      <vt:lpstr>Long Term Pavement Performance</vt:lpstr>
      <vt:lpstr>Office Website http://www.fhwa.dot.gov/policyinformation/</vt:lpstr>
      <vt:lpstr>Thank You!</vt:lpstr>
    </vt:vector>
  </TitlesOfParts>
  <Company>DOT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Governance Advisory Council Meeting</dc:title>
  <dc:creator>David Winter</dc:creator>
  <cp:lastModifiedBy>Winter, David (FHWA)</cp:lastModifiedBy>
  <cp:revision>34</cp:revision>
  <cp:lastPrinted>2015-05-27T19:03:52Z</cp:lastPrinted>
  <dcterms:created xsi:type="dcterms:W3CDTF">2014-11-13T17:47:01Z</dcterms:created>
  <dcterms:modified xsi:type="dcterms:W3CDTF">2015-05-27T19:04:14Z</dcterms:modified>
</cp:coreProperties>
</file>