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5"/>
  </p:sldMasterIdLst>
  <p:notesMasterIdLst>
    <p:notesMasterId r:id="rId16"/>
  </p:notesMasterIdLst>
  <p:handoutMasterIdLst>
    <p:handoutMasterId r:id="rId17"/>
  </p:handoutMasterIdLst>
  <p:sldIdLst>
    <p:sldId id="256" r:id="rId6"/>
    <p:sldId id="307" r:id="rId7"/>
    <p:sldId id="302" r:id="rId8"/>
    <p:sldId id="303" r:id="rId9"/>
    <p:sldId id="308" r:id="rId10"/>
    <p:sldId id="301" r:id="rId11"/>
    <p:sldId id="310" r:id="rId12"/>
    <p:sldId id="306" r:id="rId13"/>
    <p:sldId id="304" r:id="rId14"/>
    <p:sldId id="309" r:id="rId15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lynn" initials="f" lastIdx="7" clrIdx="0"/>
  <p:cmAuthor id="1" name="test" initials="t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DE3"/>
    <a:srgbClr val="FBFBC1"/>
    <a:srgbClr val="17144C"/>
    <a:srgbClr val="39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5" autoAdjust="0"/>
    <p:restoredTop sz="88200" autoAdjust="0"/>
  </p:normalViewPr>
  <p:slideViewPr>
    <p:cSldViewPr snapToGrid="0" snapToObjects="1">
      <p:cViewPr>
        <p:scale>
          <a:sx n="70" d="100"/>
          <a:sy n="70" d="100"/>
        </p:scale>
        <p:origin x="-2814" y="-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keith.gates\Desktop\Copy%20of%20Nat%20SGR%20ass%20-%20Preliminary%20Need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Backlog </a:t>
            </a:r>
            <a:r>
              <a:rPr lang="en-US" dirty="0"/>
              <a:t>and 20 </a:t>
            </a:r>
            <a:r>
              <a:rPr lang="en-US" dirty="0" smtClean="0"/>
              <a:t>Year Reinvestment </a:t>
            </a:r>
            <a:r>
              <a:rPr lang="en-US" dirty="0"/>
              <a:t>Needs: </a:t>
            </a:r>
            <a:r>
              <a:rPr lang="en-US" dirty="0" smtClean="0"/>
              <a:t>All US</a:t>
            </a:r>
            <a:r>
              <a:rPr lang="en-US" baseline="0" dirty="0" smtClean="0"/>
              <a:t> </a:t>
            </a:r>
            <a:r>
              <a:rPr lang="en-US" baseline="0" dirty="0"/>
              <a:t>Transit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492847514895945"/>
          <c:y val="8.8093079776978181E-2"/>
          <c:w val="0.84504701036110152"/>
          <c:h val="0.789181175642962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NeedsByMode!$B$33</c:f>
              <c:strCache>
                <c:ptCount val="1"/>
                <c:pt idx="0">
                  <c:v>Rail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cat>
            <c:strRef>
              <c:f>NeedsByMode!$C$32:$W$32</c:f>
              <c:strCache>
                <c:ptCount val="21"/>
                <c:pt idx="0">
                  <c:v>SGR Backlog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  <c:pt idx="15">
                  <c:v>2024</c:v>
                </c:pt>
                <c:pt idx="16">
                  <c:v>2025</c:v>
                </c:pt>
                <c:pt idx="17">
                  <c:v>2026</c:v>
                </c:pt>
                <c:pt idx="18">
                  <c:v>2027</c:v>
                </c:pt>
                <c:pt idx="19">
                  <c:v>2028</c:v>
                </c:pt>
                <c:pt idx="20">
                  <c:v>2029</c:v>
                </c:pt>
              </c:strCache>
            </c:strRef>
          </c:cat>
          <c:val>
            <c:numRef>
              <c:f>NeedsByMode!$C$33:$W$33</c:f>
              <c:numCache>
                <c:formatCode>"$"#,##0.00_);\("$"#,##0.00\)</c:formatCode>
                <c:ptCount val="21"/>
                <c:pt idx="0">
                  <c:v>58922237870.205704</c:v>
                </c:pt>
                <c:pt idx="1">
                  <c:v>4445302344.5256004</c:v>
                </c:pt>
                <c:pt idx="2">
                  <c:v>6676787634.1914024</c:v>
                </c:pt>
                <c:pt idx="3">
                  <c:v>5890020501.7244864</c:v>
                </c:pt>
                <c:pt idx="4">
                  <c:v>7865670443.6401997</c:v>
                </c:pt>
                <c:pt idx="5">
                  <c:v>6503432066.7441864</c:v>
                </c:pt>
                <c:pt idx="6">
                  <c:v>8658149029.1947994</c:v>
                </c:pt>
                <c:pt idx="7">
                  <c:v>6639913309.5902996</c:v>
                </c:pt>
                <c:pt idx="8">
                  <c:v>5363175923.5507002</c:v>
                </c:pt>
                <c:pt idx="9">
                  <c:v>11785275214.478872</c:v>
                </c:pt>
                <c:pt idx="10">
                  <c:v>7345279746.0585995</c:v>
                </c:pt>
                <c:pt idx="11">
                  <c:v>7662281489.3949995</c:v>
                </c:pt>
                <c:pt idx="12">
                  <c:v>7602186508.9739895</c:v>
                </c:pt>
                <c:pt idx="13">
                  <c:v>6079604045.5801945</c:v>
                </c:pt>
                <c:pt idx="14">
                  <c:v>8331272990.4988995</c:v>
                </c:pt>
                <c:pt idx="15">
                  <c:v>8423198990.5448895</c:v>
                </c:pt>
                <c:pt idx="16">
                  <c:v>9989440195.7700996</c:v>
                </c:pt>
                <c:pt idx="17">
                  <c:v>6857497303.1162004</c:v>
                </c:pt>
                <c:pt idx="18">
                  <c:v>10841901579.508699</c:v>
                </c:pt>
                <c:pt idx="19">
                  <c:v>14667310536.182598</c:v>
                </c:pt>
                <c:pt idx="20">
                  <c:v>12461755986.53301</c:v>
                </c:pt>
              </c:numCache>
            </c:numRef>
          </c:val>
        </c:ser>
        <c:ser>
          <c:idx val="1"/>
          <c:order val="1"/>
          <c:tx>
            <c:strRef>
              <c:f>NeedsByMode!$B$34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chemeClr val="accent5">
                <a:lumMod val="9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8585"/>
              </a:solidFill>
            </c:spPr>
          </c:dPt>
          <c:cat>
            <c:strRef>
              <c:f>NeedsByMode!$C$32:$W$32</c:f>
              <c:strCache>
                <c:ptCount val="21"/>
                <c:pt idx="0">
                  <c:v>SGR Backlog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  <c:pt idx="15">
                  <c:v>2024</c:v>
                </c:pt>
                <c:pt idx="16">
                  <c:v>2025</c:v>
                </c:pt>
                <c:pt idx="17">
                  <c:v>2026</c:v>
                </c:pt>
                <c:pt idx="18">
                  <c:v>2027</c:v>
                </c:pt>
                <c:pt idx="19">
                  <c:v>2028</c:v>
                </c:pt>
                <c:pt idx="20">
                  <c:v>2029</c:v>
                </c:pt>
              </c:strCache>
            </c:strRef>
          </c:cat>
          <c:val>
            <c:numRef>
              <c:f>NeedsByMode!$C$34:$W$34</c:f>
              <c:numCache>
                <c:formatCode>"$"#,##0.00;\("$"#,##0.00\)</c:formatCode>
                <c:ptCount val="21"/>
                <c:pt idx="0">
                  <c:v>13533355565.072399</c:v>
                </c:pt>
                <c:pt idx="1">
                  <c:v>3148017402.9554052</c:v>
                </c:pt>
                <c:pt idx="2">
                  <c:v>3581782061.1868</c:v>
                </c:pt>
                <c:pt idx="3">
                  <c:v>3841457289.5497003</c:v>
                </c:pt>
                <c:pt idx="4">
                  <c:v>4793252100.6451998</c:v>
                </c:pt>
                <c:pt idx="5">
                  <c:v>4647196248.1548004</c:v>
                </c:pt>
                <c:pt idx="6">
                  <c:v>4423281517.9526005</c:v>
                </c:pt>
                <c:pt idx="7">
                  <c:v>4811030810.546484</c:v>
                </c:pt>
                <c:pt idx="8">
                  <c:v>4415368833.5106001</c:v>
                </c:pt>
                <c:pt idx="9">
                  <c:v>5587547412.7031002</c:v>
                </c:pt>
                <c:pt idx="10">
                  <c:v>5615521527.8148003</c:v>
                </c:pt>
                <c:pt idx="11">
                  <c:v>3673791729.0892978</c:v>
                </c:pt>
                <c:pt idx="12">
                  <c:v>4580326015.4661875</c:v>
                </c:pt>
                <c:pt idx="13">
                  <c:v>3623405631.8743052</c:v>
                </c:pt>
                <c:pt idx="14">
                  <c:v>4643184453.3945885</c:v>
                </c:pt>
                <c:pt idx="15">
                  <c:v>5534365095.7872</c:v>
                </c:pt>
                <c:pt idx="16">
                  <c:v>4198384309.8499999</c:v>
                </c:pt>
                <c:pt idx="17">
                  <c:v>3098332563.3610997</c:v>
                </c:pt>
                <c:pt idx="18">
                  <c:v>3665271908.1798</c:v>
                </c:pt>
                <c:pt idx="19">
                  <c:v>8034908165.4740829</c:v>
                </c:pt>
                <c:pt idx="20">
                  <c:v>4668769166.0441895</c:v>
                </c:pt>
              </c:numCache>
            </c:numRef>
          </c:val>
        </c:ser>
        <c:ser>
          <c:idx val="2"/>
          <c:order val="2"/>
          <c:tx>
            <c:strRef>
              <c:f>NeedsByMode!$B$35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A7A7"/>
              </a:solidFill>
            </c:spPr>
          </c:dPt>
          <c:cat>
            <c:strRef>
              <c:f>NeedsByMode!$C$32:$W$32</c:f>
              <c:strCache>
                <c:ptCount val="21"/>
                <c:pt idx="0">
                  <c:v>SGR Backlog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  <c:pt idx="15">
                  <c:v>2024</c:v>
                </c:pt>
                <c:pt idx="16">
                  <c:v>2025</c:v>
                </c:pt>
                <c:pt idx="17">
                  <c:v>2026</c:v>
                </c:pt>
                <c:pt idx="18">
                  <c:v>2027</c:v>
                </c:pt>
                <c:pt idx="19">
                  <c:v>2028</c:v>
                </c:pt>
                <c:pt idx="20">
                  <c:v>2029</c:v>
                </c:pt>
              </c:strCache>
            </c:strRef>
          </c:cat>
          <c:val>
            <c:numRef>
              <c:f>NeedsByMode!$C$35:$W$35</c:f>
              <c:numCache>
                <c:formatCode>"$"#,##0.00;\("$"#,##0.00\)</c:formatCode>
                <c:ptCount val="21"/>
                <c:pt idx="0">
                  <c:v>5223936575.7168875</c:v>
                </c:pt>
                <c:pt idx="1">
                  <c:v>1525531563.4261999</c:v>
                </c:pt>
                <c:pt idx="2">
                  <c:v>1601172594.8743958</c:v>
                </c:pt>
                <c:pt idx="3">
                  <c:v>1374148352.4398999</c:v>
                </c:pt>
                <c:pt idx="4">
                  <c:v>1602856082.6039002</c:v>
                </c:pt>
                <c:pt idx="5">
                  <c:v>2468036676.1309004</c:v>
                </c:pt>
                <c:pt idx="6">
                  <c:v>1148235582.4246001</c:v>
                </c:pt>
                <c:pt idx="7">
                  <c:v>1294769931.8255</c:v>
                </c:pt>
                <c:pt idx="8">
                  <c:v>1895303829.5962</c:v>
                </c:pt>
                <c:pt idx="9">
                  <c:v>1365933485.6620996</c:v>
                </c:pt>
                <c:pt idx="10">
                  <c:v>2174665209.3716002</c:v>
                </c:pt>
                <c:pt idx="11">
                  <c:v>1545223850.6450999</c:v>
                </c:pt>
                <c:pt idx="12">
                  <c:v>1496416038.7824001</c:v>
                </c:pt>
                <c:pt idx="13">
                  <c:v>1939023434.0637</c:v>
                </c:pt>
                <c:pt idx="14">
                  <c:v>1322768052.4932001</c:v>
                </c:pt>
                <c:pt idx="15">
                  <c:v>1532157020.0427999</c:v>
                </c:pt>
                <c:pt idx="16">
                  <c:v>1855388099.7337999</c:v>
                </c:pt>
                <c:pt idx="17">
                  <c:v>1382400395.9329011</c:v>
                </c:pt>
                <c:pt idx="18">
                  <c:v>1482945280.6250999</c:v>
                </c:pt>
                <c:pt idx="19">
                  <c:v>1717714860.8540986</c:v>
                </c:pt>
                <c:pt idx="20">
                  <c:v>2203159172.3061032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210176"/>
        <c:axId val="76211712"/>
      </c:barChart>
      <c:catAx>
        <c:axId val="76210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 b="1"/>
            </a:pPr>
            <a:endParaRPr lang="en-US"/>
          </a:p>
        </c:txPr>
        <c:crossAx val="76211712"/>
        <c:crosses val="autoZero"/>
        <c:auto val="1"/>
        <c:lblAlgn val="ctr"/>
        <c:lblOffset val="100"/>
        <c:noMultiLvlLbl val="0"/>
      </c:catAx>
      <c:valAx>
        <c:axId val="76211712"/>
        <c:scaling>
          <c:orientation val="minMax"/>
        </c:scaling>
        <c:delete val="0"/>
        <c:axPos val="l"/>
        <c:majorGridlines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76210176"/>
        <c:crosses val="autoZero"/>
        <c:crossBetween val="between"/>
        <c:dispUnits>
          <c:builtInUnit val="billions"/>
          <c:dispUnitsLbl>
            <c:layout>
              <c:manualLayout>
                <c:xMode val="edge"/>
                <c:yMode val="edge"/>
                <c:x val="7.5489494294497276E-3"/>
                <c:y val="0.36473696862658522"/>
              </c:manualLayout>
            </c:layout>
            <c:tx>
              <c:rich>
                <a:bodyPr/>
                <a:lstStyle/>
                <a:p>
                  <a:pPr>
                    <a:defRPr sz="2000"/>
                  </a:pPr>
                  <a:r>
                    <a:rPr lang="en-US" sz="2000"/>
                    <a:t>$Billions</a:t>
                  </a:r>
                </a:p>
              </c:rich>
            </c:tx>
          </c:dispUnitsLbl>
        </c:dispUnits>
      </c:valAx>
      <c:spPr>
        <a:solidFill>
          <a:srgbClr val="FEFDE3"/>
        </a:solidFill>
      </c:spPr>
    </c:plotArea>
    <c:legend>
      <c:legendPos val="r"/>
      <c:layout>
        <c:manualLayout>
          <c:xMode val="edge"/>
          <c:yMode val="edge"/>
          <c:x val="0.77371929721471711"/>
          <c:y val="0.31995847976630215"/>
          <c:w val="0.10725173345869139"/>
          <c:h val="0.18347198125658021"/>
        </c:manualLayout>
      </c:layout>
      <c:overlay val="0"/>
      <c:spPr>
        <a:solidFill>
          <a:srgbClr val="FEFDE3"/>
        </a:solidFill>
        <a:ln>
          <a:noFill/>
        </a:ln>
      </c:spPr>
      <c:txPr>
        <a:bodyPr/>
        <a:lstStyle/>
        <a:p>
          <a:pPr>
            <a:defRPr sz="1800" b="1">
              <a:solidFill>
                <a:schemeClr val="accent1">
                  <a:lumMod val="75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0.16263</cdr:x>
      <cdr:y>0.18532</cdr:y>
    </cdr:from>
    <cdr:to>
      <cdr:x>0.39069</cdr:x>
      <cdr:y>0.24874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24796" y="1003489"/>
          <a:ext cx="1998026" cy="343397"/>
        </a:xfrm>
        <a:prstGeom xmlns:a="http://schemas.openxmlformats.org/drawingml/2006/main" prst="rect">
          <a:avLst/>
        </a:prstGeom>
        <a:solidFill xmlns:a="http://schemas.openxmlformats.org/drawingml/2006/main">
          <a:srgbClr val="FEFDE3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800" b="1" dirty="0" smtClean="0">
              <a:solidFill>
                <a:srgbClr val="C00000"/>
              </a:solidFill>
            </a:rPr>
            <a:t>Backlog </a:t>
          </a:r>
          <a:r>
            <a:rPr lang="en-US" sz="1800" b="1" dirty="0">
              <a:solidFill>
                <a:srgbClr val="C00000"/>
              </a:solidFill>
            </a:rPr>
            <a:t>$77.7B</a:t>
          </a:r>
        </a:p>
      </cdr:txBody>
    </cdr:sp>
  </cdr:relSizeAnchor>
  <cdr:relSizeAnchor xmlns:cdr="http://schemas.openxmlformats.org/drawingml/2006/chartDrawing">
    <cdr:from>
      <cdr:x>0.27221</cdr:x>
      <cdr:y>0.62372</cdr:y>
    </cdr:from>
    <cdr:to>
      <cdr:x>0.55994</cdr:x>
      <cdr:y>0.69144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384854" y="3377360"/>
          <a:ext cx="2520779" cy="366738"/>
        </a:xfrm>
        <a:prstGeom xmlns:a="http://schemas.openxmlformats.org/drawingml/2006/main" prst="rect">
          <a:avLst/>
        </a:prstGeom>
        <a:solidFill xmlns:a="http://schemas.openxmlformats.org/drawingml/2006/main">
          <a:srgbClr val="FEFDE3"/>
        </a:solidFill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1" dirty="0" smtClean="0">
              <a:solidFill>
                <a:srgbClr val="C00000"/>
              </a:solidFill>
            </a:rPr>
            <a:t>Annual average $10.4B</a:t>
          </a:r>
          <a:endParaRPr lang="en-US" sz="1800" b="1" dirty="0">
            <a:solidFill>
              <a:srgbClr val="C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511" tIns="46755" rIns="93511" bIns="4675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511" tIns="46755" rIns="93511" bIns="46755" rtlCol="0"/>
          <a:lstStyle>
            <a:lvl1pPr algn="r">
              <a:defRPr sz="1200"/>
            </a:lvl1pPr>
          </a:lstStyle>
          <a:p>
            <a:fld id="{1DC33813-86A8-492A-AE12-98AAEACF43FF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511" tIns="46755" rIns="93511" bIns="4675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511" tIns="46755" rIns="93511" bIns="46755" rtlCol="0" anchor="b"/>
          <a:lstStyle>
            <a:lvl1pPr algn="r">
              <a:defRPr sz="1200"/>
            </a:lvl1pPr>
          </a:lstStyle>
          <a:p>
            <a:fld id="{32BDEEE6-70E4-425C-905B-2A4AC3985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1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511" tIns="46755" rIns="93511" bIns="4675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511" tIns="46755" rIns="93511" bIns="46755" rtlCol="0"/>
          <a:lstStyle>
            <a:lvl1pPr algn="r">
              <a:defRPr sz="1200"/>
            </a:lvl1pPr>
          </a:lstStyle>
          <a:p>
            <a:fld id="{C212F185-B6B5-4E3A-AD87-2FF3BCD1997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511" tIns="46755" rIns="93511" bIns="4675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511" tIns="46755" rIns="93511" bIns="467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511" tIns="46755" rIns="93511" bIns="4675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511" tIns="46755" rIns="93511" bIns="46755" rtlCol="0" anchor="b"/>
          <a:lstStyle>
            <a:lvl1pPr algn="r">
              <a:defRPr sz="1200"/>
            </a:lvl1pPr>
          </a:lstStyle>
          <a:p>
            <a:fld id="{74FDF521-A8C0-47CF-B688-3383CB252F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6562"/>
            <a:ext cx="822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1" descr="header2-0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TA_footer-01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047680"/>
            <a:ext cx="9144000" cy="8308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11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ta.dot.gov/" TargetMode="External"/><Relationship Id="rId2" Type="http://schemas.openxmlformats.org/officeDocument/2006/relationships/hyperlink" Target="mailto:keith.gates@dot.g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tdprogram.gov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0"/>
          <a:stretch/>
        </p:blipFill>
        <p:spPr>
          <a:xfrm>
            <a:off x="863" y="0"/>
            <a:ext cx="9143137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186" y="2874206"/>
            <a:ext cx="5316279" cy="2465593"/>
          </a:xfrm>
        </p:spPr>
        <p:txBody>
          <a:bodyPr rtlCol="0" anchor="t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2800" b="1" i="1" dirty="0" smtClean="0">
                <a:solidFill>
                  <a:srgbClr val="002060"/>
                </a:solidFill>
              </a:rPr>
              <a:t>National Transit Database</a:t>
            </a:r>
            <a:r>
              <a:rPr lang="en-US" sz="2400" dirty="0" smtClean="0">
                <a:solidFill>
                  <a:srgbClr val="002060"/>
                </a:solidFill>
                <a:latin typeface="Helvetica Neue"/>
                <a:ea typeface="+mj-ea"/>
              </a:rPr>
              <a:t/>
            </a:r>
            <a:br>
              <a:rPr lang="en-US" sz="2400" dirty="0" smtClean="0">
                <a:solidFill>
                  <a:srgbClr val="002060"/>
                </a:solidFill>
                <a:latin typeface="Helvetica Neue"/>
                <a:ea typeface="+mj-ea"/>
              </a:rPr>
            </a:br>
            <a:r>
              <a:rPr lang="en-US" sz="2000" dirty="0" smtClean="0">
                <a:solidFill>
                  <a:srgbClr val="002060"/>
                </a:solidFill>
                <a:latin typeface="Helvetica Neue"/>
                <a:ea typeface="+mj-ea"/>
              </a:rPr>
              <a:t>27 May, 2015</a:t>
            </a:r>
            <a:r>
              <a:rPr lang="en-US" sz="2000" dirty="0" smtClean="0">
                <a:latin typeface="Helvetica Neue"/>
                <a:ea typeface="+mj-ea"/>
              </a:rPr>
              <a:t/>
            </a:r>
            <a:br>
              <a:rPr lang="en-US" sz="2000" dirty="0" smtClean="0">
                <a:latin typeface="Helvetica Neue"/>
                <a:ea typeface="+mj-ea"/>
              </a:rPr>
            </a:br>
            <a:r>
              <a:rPr lang="en-US" sz="2000" dirty="0">
                <a:latin typeface="Helvetica Neue"/>
                <a:ea typeface="+mj-ea"/>
              </a:rPr>
              <a:t/>
            </a:r>
            <a:br>
              <a:rPr lang="en-US" sz="2000" dirty="0">
                <a:latin typeface="Helvetica Neue"/>
                <a:ea typeface="+mj-ea"/>
              </a:rPr>
            </a:br>
            <a:r>
              <a:rPr lang="en-US" sz="2000" b="1" dirty="0" smtClean="0">
                <a:latin typeface="Helvetica Neue"/>
                <a:ea typeface="+mj-ea"/>
              </a:rPr>
              <a:t>Keith Gates</a:t>
            </a:r>
            <a:r>
              <a:rPr lang="en-US" sz="2000" dirty="0">
                <a:latin typeface="Helvetica Neue"/>
                <a:ea typeface="+mj-ea"/>
              </a:rPr>
              <a:t/>
            </a:r>
            <a:br>
              <a:rPr lang="en-US" sz="2000" dirty="0">
                <a:latin typeface="Helvetica Neue"/>
                <a:ea typeface="+mj-ea"/>
              </a:rPr>
            </a:br>
            <a:r>
              <a:rPr lang="en-US" sz="2000" dirty="0" smtClean="0">
                <a:latin typeface="Helvetica Neue"/>
                <a:ea typeface="+mj-ea"/>
              </a:rPr>
              <a:t>Senior Analyst</a:t>
            </a:r>
            <a:r>
              <a:rPr lang="en-US" sz="2000" dirty="0">
                <a:latin typeface="Helvetica Neue"/>
                <a:ea typeface="+mj-ea"/>
              </a:rPr>
              <a:t/>
            </a:r>
            <a:br>
              <a:rPr lang="en-US" sz="2000" dirty="0">
                <a:latin typeface="Helvetica Neue"/>
                <a:ea typeface="+mj-ea"/>
              </a:rPr>
            </a:br>
            <a:r>
              <a:rPr lang="en-US" sz="2000" dirty="0">
                <a:latin typeface="Helvetica Neue"/>
                <a:ea typeface="+mj-ea"/>
              </a:rPr>
              <a:t>Federal Transit Administration</a:t>
            </a:r>
            <a:r>
              <a:rPr lang="en-US" sz="2400" dirty="0" smtClean="0">
                <a:latin typeface="Helvetica Neue"/>
                <a:ea typeface="+mj-ea"/>
              </a:rPr>
              <a:t/>
            </a:r>
            <a:br>
              <a:rPr lang="en-US" sz="2400" dirty="0" smtClean="0">
                <a:latin typeface="Helvetica Neue"/>
                <a:ea typeface="+mj-ea"/>
              </a:rPr>
            </a:br>
            <a:r>
              <a:rPr lang="en-US" sz="2400" dirty="0" smtClean="0">
                <a:latin typeface="Helvetica Neue"/>
                <a:ea typeface="+mj-ea"/>
              </a:rPr>
              <a:t/>
            </a:r>
            <a:br>
              <a:rPr lang="en-US" sz="2400" dirty="0" smtClean="0">
                <a:latin typeface="Helvetica Neue"/>
                <a:ea typeface="+mj-ea"/>
              </a:rPr>
            </a:br>
            <a:endParaRPr lang="en-US" sz="1800" dirty="0" smtClean="0">
              <a:latin typeface="Helvetica Neue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178" y="1581665"/>
            <a:ext cx="7537622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Keith Gates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sz="2800" dirty="0" smtClean="0"/>
              <a:t>Manager, National Transit Database</a:t>
            </a:r>
            <a:br>
              <a:rPr lang="en-US" sz="2800" dirty="0" smtClean="0"/>
            </a:br>
            <a:r>
              <a:rPr lang="en-US" sz="2800" dirty="0" smtClean="0"/>
              <a:t>DOT HQ, 1200 NJ Ave. SE, DC</a:t>
            </a:r>
            <a:br>
              <a:rPr lang="en-US" sz="2800" dirty="0" smtClean="0"/>
            </a:br>
            <a:r>
              <a:rPr lang="en-US" sz="2800" dirty="0" smtClean="0"/>
              <a:t>202-366-1794</a:t>
            </a:r>
            <a:br>
              <a:rPr lang="en-US" sz="2800" dirty="0" smtClean="0"/>
            </a:br>
            <a:r>
              <a:rPr lang="en-US" sz="2800" dirty="0" smtClean="0">
                <a:hlinkClick r:id="rId2"/>
              </a:rPr>
              <a:t>keith.gates@dot.gov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>
                <a:hlinkClick r:id="rId3"/>
              </a:rPr>
              <a:t>www.fta.dot.gov</a:t>
            </a:r>
            <a:endParaRPr lang="en-US" dirty="0"/>
          </a:p>
          <a:p>
            <a:r>
              <a:rPr lang="en-US" dirty="0">
                <a:hlinkClick r:id="rId4"/>
              </a:rPr>
              <a:t>www.ntdprogram.gov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45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" y="427463"/>
            <a:ext cx="9078500" cy="6096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778" y="1273431"/>
            <a:ext cx="7352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778" y="2068382"/>
            <a:ext cx="7352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20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3633" y="2970072"/>
            <a:ext cx="636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15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766" y="3818237"/>
            <a:ext cx="5202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778" y="4589161"/>
            <a:ext cx="7352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51869" y="2800795"/>
            <a:ext cx="10647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(Billions)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6243638" y="3686175"/>
            <a:ext cx="2786062" cy="1087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82650" y="1397203"/>
            <a:ext cx="7710220" cy="4294023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8" y="642937"/>
            <a:ext cx="899938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58013" y="1643063"/>
            <a:ext cx="1714500" cy="10876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1" y="667264"/>
            <a:ext cx="8726212" cy="521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981568" y="4831491"/>
            <a:ext cx="1346886" cy="383060"/>
          </a:xfrm>
          <a:prstGeom prst="wedgeRectCallout">
            <a:avLst>
              <a:gd name="adj1" fmla="val 44305"/>
              <a:gd name="adj2" fmla="val -243951"/>
            </a:avLst>
          </a:prstGeom>
          <a:solidFill>
            <a:srgbClr val="FBFBC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Gas Price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708822" y="3083010"/>
            <a:ext cx="1548713" cy="383060"/>
          </a:xfrm>
          <a:prstGeom prst="wedgeRectCallout">
            <a:avLst>
              <a:gd name="adj1" fmla="val 38800"/>
              <a:gd name="adj2" fmla="val 156049"/>
            </a:avLst>
          </a:prstGeom>
          <a:solidFill>
            <a:srgbClr val="FBFBC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Employment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103871" y="1561070"/>
            <a:ext cx="1346886" cy="383060"/>
          </a:xfrm>
          <a:prstGeom prst="wedgeRectCallout">
            <a:avLst>
              <a:gd name="adj1" fmla="val 54396"/>
              <a:gd name="adj2" fmla="val 281855"/>
            </a:avLst>
          </a:prstGeom>
          <a:solidFill>
            <a:srgbClr val="FBFBC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Riders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027406" y="5945656"/>
            <a:ext cx="4230130" cy="383060"/>
          </a:xfrm>
          <a:prstGeom prst="wedgeRectCallout">
            <a:avLst>
              <a:gd name="adj1" fmla="val -20833"/>
              <a:gd name="adj2" fmla="val -102015"/>
            </a:avLst>
          </a:prstGeom>
          <a:solidFill>
            <a:srgbClr val="FBFBC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Monthly data from 7/06 to 3/15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6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23862"/>
            <a:ext cx="8578215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0025" y="5932626"/>
            <a:ext cx="897255" cy="591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3" y="4747565"/>
            <a:ext cx="7936461" cy="17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9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6" y="505854"/>
            <a:ext cx="8677275" cy="599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7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" y="619124"/>
            <a:ext cx="8982020" cy="589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7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9416" y="5782983"/>
            <a:ext cx="5220650" cy="42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50" tIns="46038" rIns="82550" bIns="46038" anchor="b">
            <a:spAutoFit/>
          </a:bodyPr>
          <a:lstStyle/>
          <a:p>
            <a:pPr algn="l" eaLnBrk="0" hangingPunct="0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Capital Reinvestment Needs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Forecast</a:t>
            </a:r>
            <a:endParaRPr lang="en-US" sz="2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01718679"/>
              </p:ext>
            </p:extLst>
          </p:nvPr>
        </p:nvGraphicFramePr>
        <p:xfrm>
          <a:off x="197708" y="580768"/>
          <a:ext cx="8760941" cy="5414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7424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6"/>
            <a:ext cx="9155151" cy="618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88" y="3332164"/>
            <a:ext cx="8229600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rgbClr val="FF0000"/>
                </a:solidFill>
              </a:rPr>
              <a:t>Rural </a:t>
            </a:r>
            <a:br>
              <a:rPr lang="en-US" sz="4000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Transit Systems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A3 (2)">
  <a:themeElements>
    <a:clrScheme name="FTA Research">
      <a:dk1>
        <a:sysClr val="windowText" lastClr="000000"/>
      </a:dk1>
      <a:lt1>
        <a:sysClr val="window" lastClr="FFFFFF"/>
      </a:lt1>
      <a:dk2>
        <a:srgbClr val="17144D"/>
      </a:dk2>
      <a:lt2>
        <a:srgbClr val="839EB7"/>
      </a:lt2>
      <a:accent1>
        <a:srgbClr val="413F77"/>
      </a:accent1>
      <a:accent2>
        <a:srgbClr val="C0504D"/>
      </a:accent2>
      <a:accent3>
        <a:srgbClr val="347358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4344976A956448B333A2E694AAAC45" ma:contentTypeVersion="1" ma:contentTypeDescription="Create a new document." ma:contentTypeScope="" ma:versionID="61591ac75cd9b97ca155cb6ed904ad7f">
  <xsd:schema xmlns:xsd="http://www.w3.org/2001/XMLSchema" xmlns:xs="http://www.w3.org/2001/XMLSchema" xmlns:p="http://schemas.microsoft.com/office/2006/metadata/properties" xmlns:ns2="5a029a3e-9752-4617-904e-ff4c893a8150" targetNamespace="http://schemas.microsoft.com/office/2006/metadata/properties" ma:root="true" ma:fieldsID="226075d33f41427cbddc75d58a860317" ns2:_="">
    <xsd:import namespace="5a029a3e-9752-4617-904e-ff4c893a815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29a3e-9752-4617-904e-ff4c893a815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a029a3e-9752-4617-904e-ff4c893a8150">W5Y7KPMNKEC7-50-4511</_dlc_DocId>
    <_dlc_DocIdUrl xmlns="5a029a3e-9752-4617-904e-ff4c893a8150">
      <Url>http://our/office/fta.tad/tad/tad20/_layouts/DocIdRedir.aspx?ID=W5Y7KPMNKEC7-50-4511</Url>
      <Description>W5Y7KPMNKEC7-50-4511</Description>
    </_dlc_DocIdUrl>
  </documentManagement>
</p:properties>
</file>

<file path=customXml/itemProps1.xml><?xml version="1.0" encoding="utf-8"?>
<ds:datastoreItem xmlns:ds="http://schemas.openxmlformats.org/officeDocument/2006/customXml" ds:itemID="{A54AB6F3-0F2C-4753-99E4-42D48FE5D40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67805B6-12C2-4681-A5A9-93F93BDF7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029a3e-9752-4617-904e-ff4c893a8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E535E1-E610-4AFF-87ED-BD4EDC5F88A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48979FA-F90C-4C89-97CE-F295EE2C6AD5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5a029a3e-9752-4617-904e-ff4c893a8150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FTA3 (2)</Template>
  <TotalTime>13087</TotalTime>
  <Words>52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FTA3 (2)</vt:lpstr>
      <vt:lpstr>National Transit Database 27 May, 2015  Keith Gates Senior Analyst Federal Transit Administration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Rural  Transit Systems</vt:lpstr>
      <vt:lpstr>Contact Info</vt:lpstr>
    </vt:vector>
  </TitlesOfParts>
  <Company>DOT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Dissemination New Procedures  November 15, 2011  Edwin Rodriguez Information Dissemination Program Manager</dc:title>
  <dc:creator>test</dc:creator>
  <cp:lastModifiedBy>Daniel S. Morgan</cp:lastModifiedBy>
  <cp:revision>355</cp:revision>
  <cp:lastPrinted>2014-08-28T17:16:28Z</cp:lastPrinted>
  <dcterms:created xsi:type="dcterms:W3CDTF">2011-11-15T17:56:17Z</dcterms:created>
  <dcterms:modified xsi:type="dcterms:W3CDTF">2015-05-26T19:43:16Z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0x010100724344976A956448B333A2E694AAAC45</vt:lpwstr>
  </property>
  <property fmtid="{D5CDD505-2E9C-101B-9397-08002B2CF9AE}" pid="3" name="_dlc_DocIdItemGuid">
    <vt:lpwstr>a4904527-c2ce-41e1-bcf0-4cecb52484b3</vt:lpwstr>
  </property>
</Properties>
</file>