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5"/>
    <p:sldMasterId id="2147483653" r:id="rId6"/>
  </p:sldMasterIdLst>
  <p:notesMasterIdLst>
    <p:notesMasterId r:id="rId23"/>
  </p:notesMasterIdLst>
  <p:handoutMasterIdLst>
    <p:handoutMasterId r:id="rId24"/>
  </p:handoutMasterIdLst>
  <p:sldIdLst>
    <p:sldId id="343" r:id="rId7"/>
    <p:sldId id="395" r:id="rId8"/>
    <p:sldId id="396" r:id="rId9"/>
    <p:sldId id="397" r:id="rId10"/>
    <p:sldId id="398" r:id="rId11"/>
    <p:sldId id="399" r:id="rId12"/>
    <p:sldId id="400" r:id="rId13"/>
    <p:sldId id="382" r:id="rId14"/>
    <p:sldId id="360" r:id="rId15"/>
    <p:sldId id="378" r:id="rId16"/>
    <p:sldId id="371" r:id="rId17"/>
    <p:sldId id="385" r:id="rId18"/>
    <p:sldId id="379" r:id="rId19"/>
    <p:sldId id="389" r:id="rId20"/>
    <p:sldId id="390" r:id="rId21"/>
    <p:sldId id="391" r:id="rId22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6">
          <p15:clr>
            <a:srgbClr val="A4A3A4"/>
          </p15:clr>
        </p15:guide>
        <p15:guide id="2" pos="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1D2F68"/>
    <a:srgbClr val="FFCC99"/>
    <a:srgbClr val="FFCC66"/>
    <a:srgbClr val="FFFF99"/>
    <a:srgbClr val="00FF00"/>
    <a:srgbClr val="DAE4E6"/>
    <a:srgbClr val="BBDCD6"/>
    <a:srgbClr val="DAE6E5"/>
    <a:srgbClr val="DA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85747" autoAdjust="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536"/>
        <p:guide pos="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8475" cy="46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7" tIns="46373" rIns="92747" bIns="46373" numCol="1" anchor="t" anchorCtr="0" compatLnSpc="1">
            <a:prstTxWarp prst="textNoShape">
              <a:avLst/>
            </a:prstTxWarp>
          </a:bodyPr>
          <a:lstStyle>
            <a:lvl1pPr defTabSz="927852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7" y="0"/>
            <a:ext cx="3038475" cy="46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7" tIns="46373" rIns="92747" bIns="46373" numCol="1" anchor="t" anchorCtr="0" compatLnSpc="1">
            <a:prstTxWarp prst="textNoShape">
              <a:avLst/>
            </a:prstTxWarp>
          </a:bodyPr>
          <a:lstStyle>
            <a:lvl1pPr algn="r" defTabSz="927852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773958"/>
            <a:ext cx="3038475" cy="46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7" tIns="46373" rIns="92747" bIns="46373" numCol="1" anchor="b" anchorCtr="0" compatLnSpc="1">
            <a:prstTxWarp prst="textNoShape">
              <a:avLst/>
            </a:prstTxWarp>
          </a:bodyPr>
          <a:lstStyle>
            <a:lvl1pPr defTabSz="927852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7" y="8773958"/>
            <a:ext cx="3038475" cy="46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7" tIns="46373" rIns="92747" bIns="46373" numCol="1" anchor="b" anchorCtr="0" compatLnSpc="1">
            <a:prstTxWarp prst="textNoShape">
              <a:avLst/>
            </a:prstTxWarp>
          </a:bodyPr>
          <a:lstStyle>
            <a:lvl1pPr algn="r" defTabSz="927852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6B1F1C0-2474-4D17-8971-77B2E111BD4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9312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8475" cy="46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7" tIns="46373" rIns="92747" bIns="46373" numCol="1" anchor="t" anchorCtr="0" compatLnSpc="1">
            <a:prstTxWarp prst="textNoShape">
              <a:avLst/>
            </a:prstTxWarp>
          </a:bodyPr>
          <a:lstStyle>
            <a:lvl1pPr defTabSz="927852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7" y="0"/>
            <a:ext cx="3038475" cy="46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7" tIns="46373" rIns="92747" bIns="46373" numCol="1" anchor="t" anchorCtr="0" compatLnSpc="1">
            <a:prstTxWarp prst="textNoShape">
              <a:avLst/>
            </a:prstTxWarp>
          </a:bodyPr>
          <a:lstStyle>
            <a:lvl1pPr algn="r" defTabSz="927852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40" y="4387768"/>
            <a:ext cx="5140325" cy="415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7" tIns="46373" rIns="92747" bIns="46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773958"/>
            <a:ext cx="3038475" cy="46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7" tIns="46373" rIns="92747" bIns="46373" numCol="1" anchor="b" anchorCtr="0" compatLnSpc="1">
            <a:prstTxWarp prst="textNoShape">
              <a:avLst/>
            </a:prstTxWarp>
          </a:bodyPr>
          <a:lstStyle>
            <a:lvl1pPr defTabSz="927852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7" y="8773958"/>
            <a:ext cx="3038475" cy="46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7" tIns="46373" rIns="92747" bIns="46373" numCol="1" anchor="b" anchorCtr="0" compatLnSpc="1">
            <a:prstTxWarp prst="textNoShape">
              <a:avLst/>
            </a:prstTxWarp>
          </a:bodyPr>
          <a:lstStyle>
            <a:lvl1pPr algn="r" defTabSz="927852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02CBF707-86A9-4210-BFEC-FFF6379723F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3332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282" indent="-285492"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1971" indent="-228394"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598759" indent="-228394"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5547" indent="-228394"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2336" indent="-228394" defTabSz="927852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69125" indent="-228394" defTabSz="927852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5912" indent="-228394" defTabSz="927852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2700" indent="-228394" defTabSz="927852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F6C311-00A5-4FAE-BAB3-824BE6A9C792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34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282" indent="-285492"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1971" indent="-228394"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598759" indent="-228394"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5547" indent="-228394" defTabSz="927852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2336" indent="-228394" defTabSz="927852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69125" indent="-228394" defTabSz="927852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5912" indent="-228394" defTabSz="927852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2700" indent="-228394" defTabSz="927852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950FB9-49CA-411C-916A-4609E10E111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3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71" descr="title_imagery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51"/>
          <p:cNvSpPr txBox="1">
            <a:spLocks noChangeArrowheads="1"/>
          </p:cNvSpPr>
          <p:nvPr userDrawn="1"/>
        </p:nvSpPr>
        <p:spPr bwMode="auto">
          <a:xfrm>
            <a:off x="427038" y="4497388"/>
            <a:ext cx="48228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Presented to: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By: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ltGray">
          <a:xfrm>
            <a:off x="6807200" y="457200"/>
            <a:ext cx="19621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b="1" dirty="0" smtClean="0"/>
              <a:t>Federal Aviation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b="1" dirty="0" smtClean="0"/>
              <a:t>Administration</a:t>
            </a:r>
          </a:p>
        </p:txBody>
      </p:sp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9263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72195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344488"/>
            <a:ext cx="2117725" cy="5554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44488"/>
            <a:ext cx="6202363" cy="5554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1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928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4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72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974725"/>
            <a:ext cx="3948113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974725"/>
            <a:ext cx="39497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7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5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9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843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67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9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90488"/>
            <a:ext cx="2117725" cy="5275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90488"/>
            <a:ext cx="6202363" cy="5275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66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95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08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92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Select to edit master title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Select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Text Box 13"/>
          <p:cNvSpPr txBox="1">
            <a:spLocks noChangeArrowheads="1"/>
          </p:cNvSpPr>
          <p:nvPr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sz="1200" b="1" dirty="0" smtClean="0"/>
          </a:p>
        </p:txBody>
      </p:sp>
      <p:sp>
        <p:nvSpPr>
          <p:cNvPr id="1030" name="Rectangle 17"/>
          <p:cNvSpPr>
            <a:spLocks noChangeArrowheads="1"/>
          </p:cNvSpPr>
          <p:nvPr/>
        </p:nvSpPr>
        <p:spPr bwMode="auto">
          <a:xfrm>
            <a:off x="6940550" y="63055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9EF6651-018C-4EF4-8669-DBFE07FAE32A}" type="slidenum">
              <a:rPr lang="en-US" altLang="en-US" sz="1200" b="1"/>
              <a:pPr algn="r" eaLnBrk="1" hangingPunct="1">
                <a:spcBef>
                  <a:spcPct val="0"/>
                </a:spcBef>
                <a:buFontTx/>
                <a:buNone/>
              </a:pPr>
              <a:t>‹#›</a:t>
            </a:fld>
            <a:endParaRPr lang="en-US" altLang="en-US" sz="1200" b="1" dirty="0"/>
          </a:p>
        </p:txBody>
      </p:sp>
      <p:grpSp>
        <p:nvGrpSpPr>
          <p:cNvPr id="1031" name="Group 23"/>
          <p:cNvGrpSpPr>
            <a:grpSpLocks/>
          </p:cNvGrpSpPr>
          <p:nvPr userDrawn="1"/>
        </p:nvGrpSpPr>
        <p:grpSpPr bwMode="auto">
          <a:xfrm>
            <a:off x="5708650" y="6124575"/>
            <a:ext cx="2047875" cy="661988"/>
            <a:chOff x="3596" y="3858"/>
            <a:chExt cx="1290" cy="417"/>
          </a:xfrm>
        </p:grpSpPr>
        <p:pic>
          <p:nvPicPr>
            <p:cNvPr id="1032" name="Picture 24" descr="NEW FAA LOGO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Text Box 25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200" b="1" dirty="0" smtClean="0"/>
                <a:t>Federal Aviation</a:t>
              </a: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200" b="1" dirty="0" smtClean="0"/>
                <a:t>Administration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397" r:id="rId2"/>
    <p:sldLayoutId id="2147484398" r:id="rId3"/>
    <p:sldLayoutId id="2147484399" r:id="rId4"/>
    <p:sldLayoutId id="2147484400" r:id="rId5"/>
    <p:sldLayoutId id="2147484401" r:id="rId6"/>
    <p:sldLayoutId id="2147484402" r:id="rId7"/>
    <p:sldLayoutId id="2147484403" r:id="rId8"/>
    <p:sldLayoutId id="2147484404" r:id="rId9"/>
    <p:sldLayoutId id="2147484405" r:id="rId10"/>
    <p:sldLayoutId id="2147484406" r:id="rId11"/>
    <p:sldLayoutId id="214748440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D2F6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D2F6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D2F6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90488"/>
            <a:ext cx="8472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Select to edit master title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747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Select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200" b="1" dirty="0" smtClean="0"/>
              <a:t>Overview of CY 2011 EA Roadmaps</a:t>
            </a:r>
          </a:p>
        </p:txBody>
      </p:sp>
      <p:sp>
        <p:nvSpPr>
          <p:cNvPr id="2053" name="Rectangle 17"/>
          <p:cNvSpPr>
            <a:spLocks noChangeArrowheads="1"/>
          </p:cNvSpPr>
          <p:nvPr/>
        </p:nvSpPr>
        <p:spPr bwMode="auto">
          <a:xfrm>
            <a:off x="6940550" y="63055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58114E9-5B5F-440A-BC57-07A60F17E311}" type="slidenum">
              <a:rPr lang="en-US" altLang="en-US" sz="1200" b="1">
                <a:solidFill>
                  <a:schemeClr val="tx1"/>
                </a:solidFill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‹#›</a:t>
            </a:fld>
            <a:endParaRPr lang="en-US" altLang="en-US" sz="12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054" name="Group 23"/>
          <p:cNvGrpSpPr>
            <a:grpSpLocks/>
          </p:cNvGrpSpPr>
          <p:nvPr/>
        </p:nvGrpSpPr>
        <p:grpSpPr bwMode="auto">
          <a:xfrm>
            <a:off x="5708650" y="6124575"/>
            <a:ext cx="2047875" cy="661988"/>
            <a:chOff x="3596" y="3858"/>
            <a:chExt cx="1290" cy="417"/>
          </a:xfrm>
        </p:grpSpPr>
        <p:pic>
          <p:nvPicPr>
            <p:cNvPr id="2055" name="Picture 24" descr="NEW FAA LOGO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25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200" b="1" dirty="0" smtClean="0"/>
                <a:t>Federal Aviation</a:t>
              </a: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200" b="1" dirty="0" smtClean="0"/>
                <a:t>Administration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ebdings" panose="05030102010509060703" pitchFamily="18" charset="2"/>
        <a:buChar char="4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765175"/>
            <a:ext cx="4983163" cy="1747838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/>
              <a:t>FAA Datasets</a:t>
            </a:r>
            <a:br>
              <a:rPr lang="en-US" altLang="en-US" sz="2800" dirty="0" smtClean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 smtClean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022350" y="5224463"/>
            <a:ext cx="3465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May 27, 2015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1060350" y="4877200"/>
            <a:ext cx="3756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Ramana Kasibhotla, FAA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2167" y="450469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Reverse Data Pitch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92125" y="365125"/>
            <a:ext cx="8472488" cy="928688"/>
          </a:xfrm>
        </p:spPr>
        <p:txBody>
          <a:bodyPr/>
          <a:lstStyle/>
          <a:p>
            <a:pPr algn="ctr"/>
            <a:r>
              <a:rPr lang="en-US" altLang="en-US" sz="3200" dirty="0" smtClean="0"/>
              <a:t>Enterprise Data Inventory Requirement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01" y="3094038"/>
            <a:ext cx="7534860" cy="27551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3126" y="1210257"/>
            <a:ext cx="7848399" cy="180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b="0" dirty="0"/>
              <a:t>In accordance with OMB’s Open Data Policy, Executive Order M-13-13 Section III.3.a “Create and maintain an enterprise data inventory” </a:t>
            </a:r>
            <a:r>
              <a:rPr lang="en-US" sz="1400" b="0" dirty="0" smtClean="0"/>
              <a:t>and </a:t>
            </a:r>
            <a:r>
              <a:rPr lang="en-US" sz="1400" b="0" dirty="0"/>
              <a:t>DOT’s Model Data Inventory Approach “Establishing the Universe,” </a:t>
            </a:r>
            <a:r>
              <a:rPr lang="en-US" sz="1400" b="0" dirty="0" smtClean="0"/>
              <a:t>the </a:t>
            </a:r>
            <a:r>
              <a:rPr lang="en-US" sz="1400" b="0" dirty="0"/>
              <a:t>FAA will identify datasets or data holdings within the organization and align with the guidance from both OMB and DOT. </a:t>
            </a:r>
          </a:p>
          <a:p>
            <a:r>
              <a:rPr lang="en-US" sz="1400" b="0" dirty="0"/>
              <a:t>The FAA will use two sources of information: the NAS and non-NAS enterprise architectures. These two enterprise architectures contain comprehensive information about FAA NAS systems and Non-NAS applications for which datasets and data holdings are generated. </a:t>
            </a:r>
          </a:p>
          <a:p>
            <a:r>
              <a:rPr lang="en-US" altLang="en-US" sz="1400" b="0" kern="0" dirty="0" smtClean="0"/>
              <a:t>There are currently 141 NAS </a:t>
            </a:r>
            <a:r>
              <a:rPr lang="en-US" altLang="en-US" sz="1400" b="0" kern="0" dirty="0"/>
              <a:t>Systems and </a:t>
            </a:r>
            <a:r>
              <a:rPr lang="en-US" altLang="en-US" sz="1400" b="0" kern="0" dirty="0" smtClean="0"/>
              <a:t>262 Non-NAS systems within the DOT Metadata Registry.</a:t>
            </a:r>
          </a:p>
          <a:p>
            <a:pPr marL="0" indent="0" algn="ctr">
              <a:buFontTx/>
              <a:buNone/>
            </a:pPr>
            <a:endParaRPr lang="en-US" alt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val="29270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1524" y="223122"/>
            <a:ext cx="8472488" cy="928688"/>
          </a:xfrm>
        </p:spPr>
        <p:txBody>
          <a:bodyPr/>
          <a:lstStyle/>
          <a:p>
            <a:pPr algn="ctr"/>
            <a:r>
              <a:rPr lang="en-US" altLang="en-US" sz="2800" dirty="0" smtClean="0"/>
              <a:t>FAA Open Data Datasets Publication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" y="1049289"/>
            <a:ext cx="8787753" cy="4684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49381" y="1264225"/>
            <a:ext cx="838546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/>
              <a:t>FAA </a:t>
            </a:r>
            <a:r>
              <a:rPr lang="en-US" altLang="en-US" sz="3200" dirty="0" smtClean="0"/>
              <a:t>EIM Goals</a:t>
            </a:r>
            <a:br>
              <a:rPr lang="en-US" altLang="en-US" sz="3200" dirty="0" smtClean="0"/>
            </a:br>
            <a:r>
              <a:rPr lang="en-US" altLang="en-US" sz="1400" dirty="0" smtClean="0"/>
              <a:t>Provides overarching framework to support Open Government &amp; Open Data Initiatives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382" y="2495262"/>
            <a:ext cx="3608244" cy="3126220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300" dirty="0" smtClean="0">
                <a:solidFill>
                  <a:schemeClr val="accent2"/>
                </a:solidFill>
              </a:rPr>
              <a:t>Open Government Initiative:</a:t>
            </a:r>
            <a:endParaRPr lang="en-US" sz="3300" dirty="0">
              <a:solidFill>
                <a:schemeClr val="accent2"/>
              </a:solidFill>
            </a:endParaRPr>
          </a:p>
          <a:p>
            <a:r>
              <a:rPr lang="en-US" sz="2700" b="0" dirty="0"/>
              <a:t>Publish Government Information Online</a:t>
            </a:r>
          </a:p>
          <a:p>
            <a:r>
              <a:rPr lang="en-US" sz="2700" b="0" dirty="0"/>
              <a:t>Improve the Quality of Government Information</a:t>
            </a:r>
          </a:p>
          <a:p>
            <a:r>
              <a:rPr lang="en-US" sz="2700" b="0" dirty="0"/>
              <a:t>Create and Institutionalize a Culture of Open Government</a:t>
            </a:r>
          </a:p>
          <a:p>
            <a:r>
              <a:rPr lang="en-US" sz="2700" b="0" dirty="0"/>
              <a:t>Create an Enabling Policy Framework for Open Government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707" y="2474481"/>
            <a:ext cx="3836047" cy="3510684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chemeClr val="accent2"/>
                </a:solidFill>
              </a:rPr>
              <a:t>Open Data Initiative:</a:t>
            </a:r>
          </a:p>
          <a:p>
            <a:r>
              <a:rPr lang="en-US" b="0" dirty="0"/>
              <a:t>Strengthen data management and release </a:t>
            </a:r>
            <a:r>
              <a:rPr lang="en-US" b="0" dirty="0" smtClean="0"/>
              <a:t>practices</a:t>
            </a:r>
          </a:p>
          <a:p>
            <a:r>
              <a:rPr lang="en-US" b="0" dirty="0"/>
              <a:t>Collect or create information in a way that supports downstream information processing and dissemination activities</a:t>
            </a:r>
          </a:p>
          <a:p>
            <a:r>
              <a:rPr lang="en-US" b="0" dirty="0"/>
              <a:t>Build information systems to support interoperability and information </a:t>
            </a:r>
            <a:r>
              <a:rPr lang="en-US" b="0" dirty="0" smtClean="0"/>
              <a:t>accessibility</a:t>
            </a:r>
          </a:p>
          <a:p>
            <a:r>
              <a:rPr lang="en-US" b="0" dirty="0"/>
              <a:t>Strengthen measures to ensure that privacy and confidentiality are fully protected and that data are properly </a:t>
            </a:r>
            <a:r>
              <a:rPr lang="en-US" b="0" dirty="0" smtClean="0"/>
              <a:t>secured</a:t>
            </a:r>
          </a:p>
          <a:p>
            <a:r>
              <a:rPr lang="en-US" b="0" dirty="0"/>
              <a:t>Incorporate new interoperability and openness requirements into core agency processes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155" y="1413163"/>
            <a:ext cx="22028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accent2"/>
                </a:solidFill>
              </a:rPr>
              <a:t>Manage </a:t>
            </a:r>
            <a:r>
              <a:rPr lang="en-US" sz="1200" dirty="0">
                <a:solidFill>
                  <a:schemeClr val="accent2"/>
                </a:solidFill>
              </a:rPr>
              <a:t>Data and Information as Assets to Create Business </a:t>
            </a:r>
            <a:r>
              <a:rPr lang="en-US" sz="1200" dirty="0" smtClean="0">
                <a:solidFill>
                  <a:schemeClr val="accent2"/>
                </a:solidFill>
              </a:rPr>
              <a:t>Value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2473" y="1413162"/>
            <a:ext cx="27224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chemeClr val="accent2"/>
                </a:solidFill>
              </a:rPr>
              <a:t>Provide Relevant, Trusted Information in an Actionable Format to Enable Agile Decision-Making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1146" y="1409698"/>
            <a:ext cx="27224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chemeClr val="accent2"/>
                </a:solidFill>
              </a:rPr>
              <a:t>Guide Organizational Culture to Embrace an Information-Centric Enterprise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26027" y="1288473"/>
            <a:ext cx="8208818" cy="8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1452995" y="2178625"/>
            <a:ext cx="315191" cy="311729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>
            <a:off x="6769676" y="2157846"/>
            <a:ext cx="315188" cy="311729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Left-Right Arrow 14"/>
          <p:cNvSpPr/>
          <p:nvPr/>
        </p:nvSpPr>
        <p:spPr bwMode="auto">
          <a:xfrm>
            <a:off x="3861953" y="3678380"/>
            <a:ext cx="1052945" cy="352875"/>
          </a:xfrm>
          <a:prstGeom prst="left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4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625" y="277813"/>
            <a:ext cx="8472488" cy="928687"/>
          </a:xfrm>
        </p:spPr>
        <p:txBody>
          <a:bodyPr/>
          <a:lstStyle/>
          <a:p>
            <a:r>
              <a:rPr lang="en-US" sz="3200" dirty="0" smtClean="0"/>
              <a:t>Common Core and DoT Metadata Fields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08" y="963874"/>
            <a:ext cx="5718215" cy="5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9"/>
            <a:ext cx="8472488" cy="341311"/>
          </a:xfrm>
        </p:spPr>
        <p:txBody>
          <a:bodyPr/>
          <a:lstStyle/>
          <a:p>
            <a:r>
              <a:rPr lang="en-US" sz="2400" dirty="0" smtClean="0"/>
              <a:t>DOT Data Inventory Tool for Open Data Registration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04861"/>
            <a:ext cx="8296275" cy="518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9"/>
            <a:ext cx="8472488" cy="436562"/>
          </a:xfrm>
        </p:spPr>
        <p:txBody>
          <a:bodyPr/>
          <a:lstStyle/>
          <a:p>
            <a:r>
              <a:rPr lang="en-US" sz="2400" dirty="0"/>
              <a:t>DOT Data Inventory Tool for Open Data Registration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941784"/>
            <a:ext cx="8277225" cy="517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9"/>
            <a:ext cx="8472488" cy="398462"/>
          </a:xfrm>
        </p:spPr>
        <p:txBody>
          <a:bodyPr/>
          <a:lstStyle/>
          <a:p>
            <a:r>
              <a:rPr lang="en-US" sz="2400" dirty="0"/>
              <a:t>DOT Data Inventory Tool for Open Data Registration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13198"/>
            <a:ext cx="8086724" cy="505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3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27" y="637051"/>
            <a:ext cx="8622081" cy="538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67456" y="175385"/>
            <a:ext cx="223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>
                <a:solidFill>
                  <a:schemeClr val="tx1"/>
                </a:solidFill>
              </a:rPr>
              <a:t>FAA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653252"/>
            <a:ext cx="8692896" cy="543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9762" y="216786"/>
            <a:ext cx="519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FAA Aviation Safety Analysis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78346"/>
            <a:ext cx="8854232" cy="553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5783" y="216681"/>
            <a:ext cx="526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FAA National Airspace System (NAS)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" y="640393"/>
            <a:ext cx="8686214" cy="542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9631" y="147117"/>
            <a:ext cx="721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FAA Notice to Airmen (NOTAM) Search Capabilities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638140"/>
            <a:ext cx="8636110" cy="5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8512" y="176475"/>
            <a:ext cx="728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FAA System Wide Information Management (SWIM)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" y="665152"/>
            <a:ext cx="8669847" cy="541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1065" y="203487"/>
            <a:ext cx="362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FAA Data Registry (FDR)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2506663"/>
            <a:ext cx="8472488" cy="928687"/>
          </a:xfrm>
        </p:spPr>
        <p:txBody>
          <a:bodyPr/>
          <a:lstStyle/>
          <a:p>
            <a:pPr algn="ctr"/>
            <a:r>
              <a:rPr lang="en-US" altLang="en-US" dirty="0" smtClean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389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19763" y="1106488"/>
            <a:ext cx="1455737" cy="2913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OMB Open Data Mandates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1457325"/>
            <a:ext cx="1255712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7325"/>
            <a:ext cx="2257425" cy="1609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2436813" y="3221038"/>
            <a:ext cx="20177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Digital Government Strategy</a:t>
            </a:r>
            <a:br>
              <a:rPr lang="en-US" altLang="en-US" sz="1400" dirty="0">
                <a:solidFill>
                  <a:schemeClr val="tx1"/>
                </a:solidFill>
              </a:rPr>
            </a:br>
            <a:r>
              <a:rPr lang="en-US" altLang="en-US" sz="1400" dirty="0">
                <a:solidFill>
                  <a:schemeClr val="tx1"/>
                </a:solidFill>
              </a:rPr>
              <a:t>5/2012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304800" y="3221038"/>
            <a:ext cx="2257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Open Government Policy</a:t>
            </a:r>
            <a:br>
              <a:rPr lang="en-US" altLang="en-US" sz="1400" dirty="0">
                <a:solidFill>
                  <a:schemeClr val="tx1"/>
                </a:solidFill>
              </a:rPr>
            </a:br>
            <a:r>
              <a:rPr lang="en-US" altLang="en-US" sz="1400" dirty="0">
                <a:solidFill>
                  <a:schemeClr val="tx1"/>
                </a:solidFill>
              </a:rPr>
              <a:t>(M-10-06)</a:t>
            </a:r>
            <a:br>
              <a:rPr lang="en-US" altLang="en-US" sz="1400" dirty="0">
                <a:solidFill>
                  <a:schemeClr val="tx1"/>
                </a:solidFill>
              </a:rPr>
            </a:br>
            <a:r>
              <a:rPr lang="en-US" altLang="en-US" sz="1400" dirty="0">
                <a:solidFill>
                  <a:schemeClr val="tx1"/>
                </a:solidFill>
              </a:rPr>
              <a:t>12/2009</a:t>
            </a:r>
          </a:p>
        </p:txBody>
      </p:sp>
      <p:pic>
        <p:nvPicPr>
          <p:cNvPr id="820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57325"/>
            <a:ext cx="1228725" cy="1609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4167188" y="3221038"/>
            <a:ext cx="14779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Open Data Executive Order</a:t>
            </a:r>
            <a:br>
              <a:rPr lang="en-US" altLang="en-US" sz="1400" dirty="0">
                <a:solidFill>
                  <a:schemeClr val="tx1"/>
                </a:solidFill>
              </a:rPr>
            </a:br>
            <a:r>
              <a:rPr lang="en-US" altLang="en-US" sz="1400" dirty="0">
                <a:solidFill>
                  <a:schemeClr val="tx1"/>
                </a:solidFill>
              </a:rPr>
              <a:t>5/2013</a:t>
            </a:r>
          </a:p>
        </p:txBody>
      </p:sp>
      <p:pic>
        <p:nvPicPr>
          <p:cNvPr id="82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1457325"/>
            <a:ext cx="1165225" cy="1609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3" name="TextBox 10"/>
          <p:cNvSpPr txBox="1">
            <a:spLocks noChangeArrowheads="1"/>
          </p:cNvSpPr>
          <p:nvPr/>
        </p:nvSpPr>
        <p:spPr bwMode="auto">
          <a:xfrm>
            <a:off x="5634038" y="3221038"/>
            <a:ext cx="16176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Open Data Policy</a:t>
            </a:r>
            <a:br>
              <a:rPr lang="en-US" altLang="en-US" sz="1400" dirty="0">
                <a:solidFill>
                  <a:schemeClr val="tx1"/>
                </a:solidFill>
              </a:rPr>
            </a:br>
            <a:r>
              <a:rPr lang="en-US" altLang="en-US" sz="1400" dirty="0">
                <a:solidFill>
                  <a:schemeClr val="tx1"/>
                </a:solidFill>
              </a:rPr>
              <a:t>(M-13-13)</a:t>
            </a:r>
            <a:br>
              <a:rPr lang="en-US" altLang="en-US" sz="1400" dirty="0">
                <a:solidFill>
                  <a:schemeClr val="tx1"/>
                </a:solidFill>
              </a:rPr>
            </a:br>
            <a:r>
              <a:rPr lang="en-US" altLang="en-US" sz="1400" dirty="0">
                <a:solidFill>
                  <a:schemeClr val="tx1"/>
                </a:solidFill>
              </a:rPr>
              <a:t> 5/2013</a:t>
            </a:r>
          </a:p>
        </p:txBody>
      </p:sp>
      <p:sp>
        <p:nvSpPr>
          <p:cNvPr id="8204" name="TextBox 11"/>
          <p:cNvSpPr txBox="1">
            <a:spLocks noChangeArrowheads="1"/>
          </p:cNvSpPr>
          <p:nvPr/>
        </p:nvSpPr>
        <p:spPr bwMode="auto">
          <a:xfrm>
            <a:off x="471488" y="4221163"/>
            <a:ext cx="18780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“Publish government information online”</a:t>
            </a:r>
          </a:p>
        </p:txBody>
      </p:sp>
      <p:sp>
        <p:nvSpPr>
          <p:cNvPr id="8205" name="TextBox 12"/>
          <p:cNvSpPr txBox="1">
            <a:spLocks noChangeArrowheads="1"/>
          </p:cNvSpPr>
          <p:nvPr/>
        </p:nvSpPr>
        <p:spPr bwMode="auto">
          <a:xfrm>
            <a:off x="2349500" y="4213225"/>
            <a:ext cx="2419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“Make existing high-value data and content available through Web APIs”</a:t>
            </a:r>
          </a:p>
        </p:txBody>
      </p:sp>
      <p:sp>
        <p:nvSpPr>
          <p:cNvPr id="8206" name="TextBox 13"/>
          <p:cNvSpPr txBox="1">
            <a:spLocks noChangeArrowheads="1"/>
          </p:cNvSpPr>
          <p:nvPr/>
        </p:nvSpPr>
        <p:spPr bwMode="auto">
          <a:xfrm>
            <a:off x="4768850" y="4221163"/>
            <a:ext cx="4048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“Make open and machine readable the new default for government information”</a:t>
            </a:r>
          </a:p>
        </p:txBody>
      </p:sp>
      <p:pic>
        <p:nvPicPr>
          <p:cNvPr id="820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5078" r="9538"/>
          <a:stretch>
            <a:fillRect/>
          </a:stretch>
        </p:blipFill>
        <p:spPr bwMode="auto">
          <a:xfrm>
            <a:off x="7262813" y="1457325"/>
            <a:ext cx="1431925" cy="16208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8" name="TextBox 6"/>
          <p:cNvSpPr txBox="1">
            <a:spLocks noChangeArrowheads="1"/>
          </p:cNvSpPr>
          <p:nvPr/>
        </p:nvSpPr>
        <p:spPr bwMode="auto">
          <a:xfrm>
            <a:off x="7197725" y="3240088"/>
            <a:ext cx="14335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Cross-Agency Priority Goal</a:t>
            </a:r>
            <a:br>
              <a:rPr lang="en-US" altLang="en-US" sz="1400" dirty="0">
                <a:solidFill>
                  <a:schemeClr val="tx1"/>
                </a:solidFill>
              </a:rPr>
            </a:br>
            <a:r>
              <a:rPr lang="en-US" altLang="en-US" sz="1400" dirty="0">
                <a:solidFill>
                  <a:schemeClr val="tx1"/>
                </a:solidFill>
              </a:rPr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38295CA62AA4CBA9A1D40FC29FC37" ma:contentTypeVersion="2" ma:contentTypeDescription="Create a new document." ma:contentTypeScope="" ma:versionID="a320a89054b3b31184c089a7f6b72c13">
  <xsd:schema xmlns:xsd="http://www.w3.org/2001/XMLSchema" xmlns:xs="http://www.w3.org/2001/XMLSchema" xmlns:p="http://schemas.microsoft.com/office/2006/metadata/properties" xmlns:ns2="1d2543c7-dd59-45af-894f-983aca053ba3" targetNamespace="http://schemas.microsoft.com/office/2006/metadata/properties" ma:root="true" ma:fieldsID="44120403283202bc05e1fc5f693bd445" ns2:_="">
    <xsd:import namespace="1d2543c7-dd59-45af-894f-983aca053ba3"/>
    <xsd:element name="properties">
      <xsd:complexType>
        <xsd:sequence>
          <xsd:element name="documentManagement">
            <xsd:complexType>
              <xsd:all>
                <xsd:element ref="ns2:Draft_x0020__x002f__x0020_Final_x003f_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543c7-dd59-45af-894f-983aca053ba3" elementFormDefault="qualified">
    <xsd:import namespace="http://schemas.microsoft.com/office/2006/documentManagement/types"/>
    <xsd:import namespace="http://schemas.microsoft.com/office/infopath/2007/PartnerControls"/>
    <xsd:element name="Draft_x0020__x002f__x0020_Final_x003f_" ma:index="8" ma:displayName="Draft / Final?" ma:default="Draft" ma:format="RadioButtons" ma:internalName="Draft_x0020__x002f__x0020_Final_x003f_" ma:readOnly="false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raft_x0020__x002f__x0020_Final_x003f_ xmlns="1d2543c7-dd59-45af-894f-983aca053ba3">Draft</Draft_x0020__x002f__x0020_Final_x003f_>
  </documentManagement>
</p:properties>
</file>

<file path=customXml/itemProps1.xml><?xml version="1.0" encoding="utf-8"?>
<ds:datastoreItem xmlns:ds="http://schemas.openxmlformats.org/officeDocument/2006/customXml" ds:itemID="{A381935D-76A6-4177-9147-F6C56183E3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2543c7-dd59-45af-894f-983aca053b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79173E-5A7C-4F13-829D-AF987BD6898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4D9FB08-49DD-4CF4-949B-86D37242B15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1C27840-81E9-418D-98FF-715E0CF5F4F0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d2543c7-dd59-45af-894f-983aca053ba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16974</TotalTime>
  <Words>380</Words>
  <Application>Microsoft Office PowerPoint</Application>
  <PresentationFormat>On-screen Show (4:3)</PresentationFormat>
  <Paragraphs>49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1_Custom Design</vt:lpstr>
      <vt:lpstr>2_Custom Design</vt:lpstr>
      <vt:lpstr>FAA Datasets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OMB Open Data Mandates</vt:lpstr>
      <vt:lpstr>Enterprise Data Inventory Requirement</vt:lpstr>
      <vt:lpstr>FAA Open Data Datasets Publication Process</vt:lpstr>
      <vt:lpstr>FAA EIM Goals Provides overarching framework to support Open Government &amp; Open Data Initiatives</vt:lpstr>
      <vt:lpstr>Common Core and DoT Metadata Fields</vt:lpstr>
      <vt:lpstr>DOT Data Inventory Tool for Open Data Registration</vt:lpstr>
      <vt:lpstr>DOT Data Inventory Tool for Open Data Registration</vt:lpstr>
      <vt:lpstr>DOT Data Inventory Tool for Open Data Registration</vt:lpstr>
    </vt:vector>
  </TitlesOfParts>
  <Company>FAA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AVS Enterprise Architecture</dc:title>
  <dc:creator>Helferich, Thomas S</dc:creator>
  <cp:lastModifiedBy>Daniel S. Morgan</cp:lastModifiedBy>
  <cp:revision>579</cp:revision>
  <cp:lastPrinted>2015-05-21T15:18:49Z</cp:lastPrinted>
  <dcterms:created xsi:type="dcterms:W3CDTF">2005-01-28T20:32:53Z</dcterms:created>
  <dcterms:modified xsi:type="dcterms:W3CDTF">2015-05-26T15:53:22Z</dcterms:modified>
</cp:coreProperties>
</file>