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0153" y="614171"/>
            <a:ext cx="3970654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4584" y="2457025"/>
            <a:ext cx="11513820" cy="2193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10.png"/><Relationship Id="rId6" Type="http://schemas.openxmlformats.org/officeDocument/2006/relationships/hyperlink" Target="mailto:richard.akenhead@chelseafc.com" TargetMode="External"/><Relationship Id="rId7" Type="http://schemas.openxmlformats.org/officeDocument/2006/relationships/hyperlink" Target="mailto:emmanuel.fajemilua@chelseafc.com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063204" y="6498769"/>
            <a:ext cx="20643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SIMPLE</a:t>
            </a:r>
            <a:r>
              <a:rPr dirty="0" sz="1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dirty="0" sz="1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ILLUMINATING</a:t>
            </a:r>
            <a:r>
              <a:rPr dirty="0" sz="1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dirty="0" sz="10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ACTIONABLE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7712506" y="1265819"/>
            <a:ext cx="1917064" cy="1732280"/>
            <a:chOff x="7712506" y="1265819"/>
            <a:chExt cx="1917064" cy="1732280"/>
          </a:xfrm>
        </p:grpSpPr>
        <p:sp>
          <p:nvSpPr>
            <p:cNvPr id="4" name="object 4" descr=""/>
            <p:cNvSpPr/>
            <p:nvPr/>
          </p:nvSpPr>
          <p:spPr>
            <a:xfrm>
              <a:off x="8435634" y="1265819"/>
              <a:ext cx="471170" cy="206375"/>
            </a:xfrm>
            <a:custGeom>
              <a:avLst/>
              <a:gdLst/>
              <a:ahLst/>
              <a:cxnLst/>
              <a:rect l="l" t="t" r="r" b="b"/>
              <a:pathLst>
                <a:path w="471170" h="206375">
                  <a:moveTo>
                    <a:pt x="141" y="90181"/>
                  </a:moveTo>
                  <a:lnTo>
                    <a:pt x="490" y="87635"/>
                  </a:lnTo>
                  <a:lnTo>
                    <a:pt x="529" y="87356"/>
                  </a:lnTo>
                  <a:lnTo>
                    <a:pt x="635" y="86579"/>
                  </a:lnTo>
                  <a:lnTo>
                    <a:pt x="18435" y="43289"/>
                  </a:lnTo>
                  <a:lnTo>
                    <a:pt x="48384" y="15324"/>
                  </a:lnTo>
                  <a:lnTo>
                    <a:pt x="86810" y="1059"/>
                  </a:lnTo>
                  <a:lnTo>
                    <a:pt x="91419" y="423"/>
                  </a:lnTo>
                  <a:lnTo>
                    <a:pt x="91712" y="423"/>
                  </a:lnTo>
                  <a:lnTo>
                    <a:pt x="94933" y="141"/>
                  </a:lnTo>
                  <a:lnTo>
                    <a:pt x="110501" y="37852"/>
                  </a:lnTo>
                  <a:lnTo>
                    <a:pt x="110597" y="38513"/>
                  </a:lnTo>
                  <a:lnTo>
                    <a:pt x="103463" y="38513"/>
                  </a:lnTo>
                  <a:lnTo>
                    <a:pt x="96213" y="38814"/>
                  </a:lnTo>
                  <a:lnTo>
                    <a:pt x="53530" y="49151"/>
                  </a:lnTo>
                  <a:lnTo>
                    <a:pt x="19282" y="69970"/>
                  </a:lnTo>
                  <a:lnTo>
                    <a:pt x="3673" y="85449"/>
                  </a:lnTo>
                  <a:lnTo>
                    <a:pt x="141" y="90181"/>
                  </a:lnTo>
                  <a:close/>
                </a:path>
                <a:path w="471170" h="206375">
                  <a:moveTo>
                    <a:pt x="143459" y="136437"/>
                  </a:moveTo>
                  <a:lnTo>
                    <a:pt x="133647" y="129579"/>
                  </a:lnTo>
                  <a:lnTo>
                    <a:pt x="124723" y="121668"/>
                  </a:lnTo>
                  <a:lnTo>
                    <a:pt x="116779" y="112791"/>
                  </a:lnTo>
                  <a:lnTo>
                    <a:pt x="109907" y="103034"/>
                  </a:lnTo>
                  <a:lnTo>
                    <a:pt x="115790" y="90181"/>
                  </a:lnTo>
                  <a:lnTo>
                    <a:pt x="119946" y="77187"/>
                  </a:lnTo>
                  <a:lnTo>
                    <a:pt x="120069" y="76692"/>
                  </a:lnTo>
                  <a:lnTo>
                    <a:pt x="122421" y="64405"/>
                  </a:lnTo>
                  <a:lnTo>
                    <a:pt x="122536" y="63804"/>
                  </a:lnTo>
                  <a:lnTo>
                    <a:pt x="122658" y="63106"/>
                  </a:lnTo>
                  <a:lnTo>
                    <a:pt x="123297" y="53750"/>
                  </a:lnTo>
                  <a:lnTo>
                    <a:pt x="123229" y="41024"/>
                  </a:lnTo>
                  <a:lnTo>
                    <a:pt x="123125" y="38814"/>
                  </a:lnTo>
                  <a:lnTo>
                    <a:pt x="123021" y="36601"/>
                  </a:lnTo>
                  <a:lnTo>
                    <a:pt x="121068" y="24231"/>
                  </a:lnTo>
                  <a:lnTo>
                    <a:pt x="117790" y="12138"/>
                  </a:lnTo>
                  <a:lnTo>
                    <a:pt x="113227" y="423"/>
                  </a:lnTo>
                  <a:lnTo>
                    <a:pt x="117607" y="918"/>
                  </a:lnTo>
                  <a:lnTo>
                    <a:pt x="152818" y="24019"/>
                  </a:lnTo>
                  <a:lnTo>
                    <a:pt x="161853" y="57528"/>
                  </a:lnTo>
                  <a:lnTo>
                    <a:pt x="161922" y="58030"/>
                  </a:lnTo>
                  <a:lnTo>
                    <a:pt x="162027" y="58790"/>
                  </a:lnTo>
                  <a:lnTo>
                    <a:pt x="162537" y="67485"/>
                  </a:lnTo>
                  <a:lnTo>
                    <a:pt x="162434" y="74795"/>
                  </a:lnTo>
                  <a:lnTo>
                    <a:pt x="162389" y="77187"/>
                  </a:lnTo>
                  <a:lnTo>
                    <a:pt x="160569" y="92232"/>
                  </a:lnTo>
                  <a:lnTo>
                    <a:pt x="160454" y="93178"/>
                  </a:lnTo>
                  <a:lnTo>
                    <a:pt x="156553" y="108665"/>
                  </a:lnTo>
                  <a:lnTo>
                    <a:pt x="150909" y="123043"/>
                  </a:lnTo>
                  <a:lnTo>
                    <a:pt x="150837" y="123226"/>
                  </a:lnTo>
                  <a:lnTo>
                    <a:pt x="143576" y="136227"/>
                  </a:lnTo>
                  <a:lnTo>
                    <a:pt x="143459" y="136437"/>
                  </a:lnTo>
                  <a:close/>
                </a:path>
                <a:path w="471170" h="206375">
                  <a:moveTo>
                    <a:pt x="193822" y="151620"/>
                  </a:moveTo>
                  <a:lnTo>
                    <a:pt x="183692" y="150790"/>
                  </a:lnTo>
                  <a:lnTo>
                    <a:pt x="173708" y="148954"/>
                  </a:lnTo>
                  <a:lnTo>
                    <a:pt x="163963" y="146138"/>
                  </a:lnTo>
                  <a:lnTo>
                    <a:pt x="154549" y="142369"/>
                  </a:lnTo>
                  <a:lnTo>
                    <a:pt x="158119" y="136437"/>
                  </a:lnTo>
                  <a:lnTo>
                    <a:pt x="158245" y="136227"/>
                  </a:lnTo>
                  <a:lnTo>
                    <a:pt x="161603" y="129781"/>
                  </a:lnTo>
                  <a:lnTo>
                    <a:pt x="174018" y="87635"/>
                  </a:lnTo>
                  <a:lnTo>
                    <a:pt x="175070" y="67485"/>
                  </a:lnTo>
                  <a:lnTo>
                    <a:pt x="174662" y="60538"/>
                  </a:lnTo>
                  <a:lnTo>
                    <a:pt x="174559" y="58790"/>
                  </a:lnTo>
                  <a:lnTo>
                    <a:pt x="165234" y="21183"/>
                  </a:lnTo>
                  <a:lnTo>
                    <a:pt x="165144" y="20974"/>
                  </a:lnTo>
                  <a:lnTo>
                    <a:pt x="195531" y="58030"/>
                  </a:lnTo>
                  <a:lnTo>
                    <a:pt x="202469" y="76692"/>
                  </a:lnTo>
                  <a:lnTo>
                    <a:pt x="202554" y="76966"/>
                  </a:lnTo>
                  <a:lnTo>
                    <a:pt x="202623" y="77187"/>
                  </a:lnTo>
                  <a:lnTo>
                    <a:pt x="204699" y="87356"/>
                  </a:lnTo>
                  <a:lnTo>
                    <a:pt x="205724" y="96960"/>
                  </a:lnTo>
                  <a:lnTo>
                    <a:pt x="205653" y="109531"/>
                  </a:lnTo>
                  <a:lnTo>
                    <a:pt x="205201" y="114686"/>
                  </a:lnTo>
                  <a:lnTo>
                    <a:pt x="205084" y="116028"/>
                  </a:lnTo>
                  <a:lnTo>
                    <a:pt x="204987" y="117129"/>
                  </a:lnTo>
                  <a:lnTo>
                    <a:pt x="203198" y="126691"/>
                  </a:lnTo>
                  <a:lnTo>
                    <a:pt x="203145" y="126974"/>
                  </a:lnTo>
                  <a:lnTo>
                    <a:pt x="201410" y="133367"/>
                  </a:lnTo>
                  <a:lnTo>
                    <a:pt x="199278" y="139614"/>
                  </a:lnTo>
                  <a:lnTo>
                    <a:pt x="196872" y="145405"/>
                  </a:lnTo>
                  <a:lnTo>
                    <a:pt x="196748" y="145703"/>
                  </a:lnTo>
                  <a:lnTo>
                    <a:pt x="193822" y="151620"/>
                  </a:lnTo>
                  <a:close/>
                </a:path>
                <a:path w="471170" h="206375">
                  <a:moveTo>
                    <a:pt x="8334" y="145405"/>
                  </a:moveTo>
                  <a:lnTo>
                    <a:pt x="5740" y="139013"/>
                  </a:lnTo>
                  <a:lnTo>
                    <a:pt x="3575" y="132455"/>
                  </a:lnTo>
                  <a:lnTo>
                    <a:pt x="1848" y="125752"/>
                  </a:lnTo>
                  <a:lnTo>
                    <a:pt x="542" y="118810"/>
                  </a:lnTo>
                  <a:lnTo>
                    <a:pt x="282" y="117511"/>
                  </a:lnTo>
                  <a:lnTo>
                    <a:pt x="27326" y="79529"/>
                  </a:lnTo>
                  <a:lnTo>
                    <a:pt x="63460" y="58790"/>
                  </a:lnTo>
                  <a:lnTo>
                    <a:pt x="111038" y="51199"/>
                  </a:lnTo>
                  <a:lnTo>
                    <a:pt x="109993" y="63106"/>
                  </a:lnTo>
                  <a:lnTo>
                    <a:pt x="107612" y="74795"/>
                  </a:lnTo>
                  <a:lnTo>
                    <a:pt x="103906" y="86126"/>
                  </a:lnTo>
                  <a:lnTo>
                    <a:pt x="98888" y="96960"/>
                  </a:lnTo>
                  <a:lnTo>
                    <a:pt x="84931" y="98278"/>
                  </a:lnTo>
                  <a:lnTo>
                    <a:pt x="71252" y="101250"/>
                  </a:lnTo>
                  <a:lnTo>
                    <a:pt x="34796" y="118810"/>
                  </a:lnTo>
                  <a:lnTo>
                    <a:pt x="16175" y="135578"/>
                  </a:lnTo>
                  <a:lnTo>
                    <a:pt x="8334" y="145405"/>
                  </a:lnTo>
                  <a:close/>
                </a:path>
                <a:path w="471170" h="206375">
                  <a:moveTo>
                    <a:pt x="154973" y="186668"/>
                  </a:moveTo>
                  <a:lnTo>
                    <a:pt x="111417" y="176787"/>
                  </a:lnTo>
                  <a:lnTo>
                    <a:pt x="70935" y="147127"/>
                  </a:lnTo>
                  <a:lnTo>
                    <a:pt x="53470" y="121889"/>
                  </a:lnTo>
                  <a:lnTo>
                    <a:pt x="64296" y="116840"/>
                  </a:lnTo>
                  <a:lnTo>
                    <a:pt x="75605" y="113062"/>
                  </a:lnTo>
                  <a:lnTo>
                    <a:pt x="87272" y="110607"/>
                  </a:lnTo>
                  <a:lnTo>
                    <a:pt x="99171" y="109531"/>
                  </a:lnTo>
                  <a:lnTo>
                    <a:pt x="107282" y="120961"/>
                  </a:lnTo>
                  <a:lnTo>
                    <a:pt x="116697" y="131326"/>
                  </a:lnTo>
                  <a:lnTo>
                    <a:pt x="150109" y="154083"/>
                  </a:lnTo>
                  <a:lnTo>
                    <a:pt x="186334" y="163696"/>
                  </a:lnTo>
                  <a:lnTo>
                    <a:pt x="181384" y="170009"/>
                  </a:lnTo>
                  <a:lnTo>
                    <a:pt x="175977" y="175904"/>
                  </a:lnTo>
                  <a:lnTo>
                    <a:pt x="170133" y="181363"/>
                  </a:lnTo>
                  <a:lnTo>
                    <a:pt x="163872" y="186365"/>
                  </a:lnTo>
                  <a:lnTo>
                    <a:pt x="154973" y="186668"/>
                  </a:lnTo>
                  <a:close/>
                </a:path>
                <a:path w="471170" h="206375">
                  <a:moveTo>
                    <a:pt x="108528" y="206278"/>
                  </a:moveTo>
                  <a:lnTo>
                    <a:pt x="97467" y="206278"/>
                  </a:lnTo>
                  <a:lnTo>
                    <a:pt x="88675" y="205508"/>
                  </a:lnTo>
                  <a:lnTo>
                    <a:pt x="51194" y="192713"/>
                  </a:lnTo>
                  <a:lnTo>
                    <a:pt x="20882" y="166310"/>
                  </a:lnTo>
                  <a:lnTo>
                    <a:pt x="15045" y="157905"/>
                  </a:lnTo>
                  <a:lnTo>
                    <a:pt x="20861" y="149561"/>
                  </a:lnTo>
                  <a:lnTo>
                    <a:pt x="27459" y="141839"/>
                  </a:lnTo>
                  <a:lnTo>
                    <a:pt x="34811" y="134775"/>
                  </a:lnTo>
                  <a:lnTo>
                    <a:pt x="42734" y="128527"/>
                  </a:lnTo>
                  <a:lnTo>
                    <a:pt x="46189" y="134775"/>
                  </a:lnTo>
                  <a:lnTo>
                    <a:pt x="50088" y="140903"/>
                  </a:lnTo>
                  <a:lnTo>
                    <a:pt x="80322" y="172666"/>
                  </a:lnTo>
                  <a:lnTo>
                    <a:pt x="115561" y="191990"/>
                  </a:lnTo>
                  <a:lnTo>
                    <a:pt x="142611" y="198441"/>
                  </a:lnTo>
                  <a:lnTo>
                    <a:pt x="134841" y="201689"/>
                  </a:lnTo>
                  <a:lnTo>
                    <a:pt x="126789" y="203949"/>
                  </a:lnTo>
                  <a:lnTo>
                    <a:pt x="118454" y="205220"/>
                  </a:lnTo>
                  <a:lnTo>
                    <a:pt x="108528" y="206278"/>
                  </a:lnTo>
                  <a:close/>
                </a:path>
                <a:path w="471170" h="206375">
                  <a:moveTo>
                    <a:pt x="349642" y="66735"/>
                  </a:moveTo>
                  <a:lnTo>
                    <a:pt x="323220" y="24326"/>
                  </a:lnTo>
                  <a:lnTo>
                    <a:pt x="329899" y="6647"/>
                  </a:lnTo>
                  <a:lnTo>
                    <a:pt x="330181" y="6647"/>
                  </a:lnTo>
                  <a:lnTo>
                    <a:pt x="351046" y="3569"/>
                  </a:lnTo>
                  <a:lnTo>
                    <a:pt x="350525" y="3569"/>
                  </a:lnTo>
                  <a:lnTo>
                    <a:pt x="367442" y="4802"/>
                  </a:lnTo>
                  <a:lnTo>
                    <a:pt x="392417" y="4802"/>
                  </a:lnTo>
                  <a:lnTo>
                    <a:pt x="404993" y="6647"/>
                  </a:lnTo>
                  <a:lnTo>
                    <a:pt x="411733" y="24197"/>
                  </a:lnTo>
                  <a:lnTo>
                    <a:pt x="403535" y="37428"/>
                  </a:lnTo>
                  <a:lnTo>
                    <a:pt x="366486" y="37428"/>
                  </a:lnTo>
                  <a:lnTo>
                    <a:pt x="360536" y="63063"/>
                  </a:lnTo>
                  <a:lnTo>
                    <a:pt x="360944" y="63063"/>
                  </a:lnTo>
                  <a:lnTo>
                    <a:pt x="356705" y="63769"/>
                  </a:lnTo>
                  <a:lnTo>
                    <a:pt x="353032" y="64970"/>
                  </a:lnTo>
                  <a:lnTo>
                    <a:pt x="349642" y="66735"/>
                  </a:lnTo>
                  <a:close/>
                </a:path>
                <a:path w="471170" h="206375">
                  <a:moveTo>
                    <a:pt x="392417" y="4802"/>
                  </a:moveTo>
                  <a:lnTo>
                    <a:pt x="367442" y="4802"/>
                  </a:lnTo>
                  <a:lnTo>
                    <a:pt x="384016" y="3569"/>
                  </a:lnTo>
                  <a:lnTo>
                    <a:pt x="392417" y="4802"/>
                  </a:lnTo>
                  <a:close/>
                </a:path>
                <a:path w="471170" h="206375">
                  <a:moveTo>
                    <a:pt x="405161" y="85732"/>
                  </a:moveTo>
                  <a:lnTo>
                    <a:pt x="403243" y="81768"/>
                  </a:lnTo>
                  <a:lnTo>
                    <a:pt x="403144" y="81565"/>
                  </a:lnTo>
                  <a:lnTo>
                    <a:pt x="403042" y="81353"/>
                  </a:lnTo>
                  <a:lnTo>
                    <a:pt x="400146" y="77399"/>
                  </a:lnTo>
                  <a:lnTo>
                    <a:pt x="396685" y="74150"/>
                  </a:lnTo>
                  <a:lnTo>
                    <a:pt x="428538" y="36557"/>
                  </a:lnTo>
                  <a:lnTo>
                    <a:pt x="428657" y="36417"/>
                  </a:lnTo>
                  <a:lnTo>
                    <a:pt x="447392" y="37428"/>
                  </a:lnTo>
                  <a:lnTo>
                    <a:pt x="456790" y="56394"/>
                  </a:lnTo>
                  <a:lnTo>
                    <a:pt x="460751" y="72526"/>
                  </a:lnTo>
                  <a:lnTo>
                    <a:pt x="465221" y="83401"/>
                  </a:lnTo>
                  <a:lnTo>
                    <a:pt x="432285" y="83401"/>
                  </a:lnTo>
                  <a:lnTo>
                    <a:pt x="405161" y="85732"/>
                  </a:lnTo>
                  <a:close/>
                </a:path>
                <a:path w="471170" h="206375">
                  <a:moveTo>
                    <a:pt x="278773" y="120602"/>
                  </a:moveTo>
                  <a:lnTo>
                    <a:pt x="264233" y="108621"/>
                  </a:lnTo>
                  <a:lnTo>
                    <a:pt x="264367" y="108621"/>
                  </a:lnTo>
                  <a:lnTo>
                    <a:pt x="267454" y="90702"/>
                  </a:lnTo>
                  <a:lnTo>
                    <a:pt x="267978" y="87790"/>
                  </a:lnTo>
                  <a:lnTo>
                    <a:pt x="274221" y="72526"/>
                  </a:lnTo>
                  <a:lnTo>
                    <a:pt x="278173" y="56394"/>
                  </a:lnTo>
                  <a:lnTo>
                    <a:pt x="287594" y="37428"/>
                  </a:lnTo>
                  <a:lnTo>
                    <a:pt x="288480" y="37428"/>
                  </a:lnTo>
                  <a:lnTo>
                    <a:pt x="306407" y="36557"/>
                  </a:lnTo>
                  <a:lnTo>
                    <a:pt x="338552" y="74644"/>
                  </a:lnTo>
                  <a:lnTo>
                    <a:pt x="335303" y="77822"/>
                  </a:lnTo>
                  <a:lnTo>
                    <a:pt x="332548" y="81565"/>
                  </a:lnTo>
                  <a:lnTo>
                    <a:pt x="331677" y="83401"/>
                  </a:lnTo>
                  <a:lnTo>
                    <a:pt x="303376" y="83401"/>
                  </a:lnTo>
                  <a:lnTo>
                    <a:pt x="302720" y="85370"/>
                  </a:lnTo>
                  <a:lnTo>
                    <a:pt x="302599" y="85732"/>
                  </a:lnTo>
                  <a:lnTo>
                    <a:pt x="302481" y="86085"/>
                  </a:lnTo>
                  <a:lnTo>
                    <a:pt x="302339" y="86085"/>
                  </a:lnTo>
                  <a:lnTo>
                    <a:pt x="326403" y="100491"/>
                  </a:lnTo>
                  <a:lnTo>
                    <a:pt x="326174" y="102892"/>
                  </a:lnTo>
                  <a:lnTo>
                    <a:pt x="326236" y="106635"/>
                  </a:lnTo>
                  <a:lnTo>
                    <a:pt x="326491" y="108621"/>
                  </a:lnTo>
                  <a:lnTo>
                    <a:pt x="326544" y="109036"/>
                  </a:lnTo>
                  <a:lnTo>
                    <a:pt x="278773" y="120602"/>
                  </a:lnTo>
                  <a:close/>
                </a:path>
                <a:path w="471170" h="206375">
                  <a:moveTo>
                    <a:pt x="385595" y="66382"/>
                  </a:moveTo>
                  <a:lnTo>
                    <a:pt x="382346" y="64828"/>
                  </a:lnTo>
                  <a:lnTo>
                    <a:pt x="378885" y="63769"/>
                  </a:lnTo>
                  <a:lnTo>
                    <a:pt x="375212" y="63063"/>
                  </a:lnTo>
                  <a:lnTo>
                    <a:pt x="372192" y="50404"/>
                  </a:lnTo>
                  <a:lnTo>
                    <a:pt x="369230" y="37428"/>
                  </a:lnTo>
                  <a:lnTo>
                    <a:pt x="403535" y="37428"/>
                  </a:lnTo>
                  <a:lnTo>
                    <a:pt x="385595" y="66382"/>
                  </a:lnTo>
                  <a:close/>
                </a:path>
                <a:path w="471170" h="206375">
                  <a:moveTo>
                    <a:pt x="365867" y="132976"/>
                  </a:moveTo>
                  <a:lnTo>
                    <a:pt x="365014" y="132976"/>
                  </a:lnTo>
                  <a:lnTo>
                    <a:pt x="354134" y="129728"/>
                  </a:lnTo>
                  <a:lnTo>
                    <a:pt x="345528" y="122754"/>
                  </a:lnTo>
                  <a:lnTo>
                    <a:pt x="340122" y="113006"/>
                  </a:lnTo>
                  <a:lnTo>
                    <a:pt x="338835" y="101551"/>
                  </a:lnTo>
                  <a:lnTo>
                    <a:pt x="342005" y="90702"/>
                  </a:lnTo>
                  <a:lnTo>
                    <a:pt x="342079" y="90451"/>
                  </a:lnTo>
                  <a:lnTo>
                    <a:pt x="349103" y="81768"/>
                  </a:lnTo>
                  <a:lnTo>
                    <a:pt x="358870" y="76356"/>
                  </a:lnTo>
                  <a:lnTo>
                    <a:pt x="370338" y="75068"/>
                  </a:lnTo>
                  <a:lnTo>
                    <a:pt x="381399" y="78342"/>
                  </a:lnTo>
                  <a:lnTo>
                    <a:pt x="396755" y="106635"/>
                  </a:lnTo>
                  <a:lnTo>
                    <a:pt x="393482" y="117684"/>
                  </a:lnTo>
                  <a:lnTo>
                    <a:pt x="386460" y="126329"/>
                  </a:lnTo>
                  <a:lnTo>
                    <a:pt x="376711" y="131730"/>
                  </a:lnTo>
                  <a:lnTo>
                    <a:pt x="365867" y="132976"/>
                  </a:lnTo>
                  <a:close/>
                </a:path>
                <a:path w="471170" h="206375">
                  <a:moveTo>
                    <a:pt x="330571" y="85732"/>
                  </a:moveTo>
                  <a:lnTo>
                    <a:pt x="303376" y="83401"/>
                  </a:lnTo>
                  <a:lnTo>
                    <a:pt x="331677" y="83401"/>
                  </a:lnTo>
                  <a:lnTo>
                    <a:pt x="330571" y="85732"/>
                  </a:lnTo>
                  <a:close/>
                </a:path>
                <a:path w="471170" h="206375">
                  <a:moveTo>
                    <a:pt x="456392" y="120602"/>
                  </a:moveTo>
                  <a:lnTo>
                    <a:pt x="409046" y="109389"/>
                  </a:lnTo>
                  <a:lnTo>
                    <a:pt x="409124" y="109036"/>
                  </a:lnTo>
                  <a:lnTo>
                    <a:pt x="409195" y="108621"/>
                  </a:lnTo>
                  <a:lnTo>
                    <a:pt x="409258" y="107624"/>
                  </a:lnTo>
                  <a:lnTo>
                    <a:pt x="409345" y="106635"/>
                  </a:lnTo>
                  <a:lnTo>
                    <a:pt x="409470" y="102892"/>
                  </a:lnTo>
                  <a:lnTo>
                    <a:pt x="409302" y="101551"/>
                  </a:lnTo>
                  <a:lnTo>
                    <a:pt x="409187" y="100632"/>
                  </a:lnTo>
                  <a:lnTo>
                    <a:pt x="433203" y="86085"/>
                  </a:lnTo>
                  <a:lnTo>
                    <a:pt x="432285" y="83401"/>
                  </a:lnTo>
                  <a:lnTo>
                    <a:pt x="465221" y="83401"/>
                  </a:lnTo>
                  <a:lnTo>
                    <a:pt x="467025" y="87790"/>
                  </a:lnTo>
                  <a:lnTo>
                    <a:pt x="470631" y="108621"/>
                  </a:lnTo>
                  <a:lnTo>
                    <a:pt x="456392" y="120602"/>
                  </a:lnTo>
                  <a:close/>
                </a:path>
                <a:path w="471170" h="206375">
                  <a:moveTo>
                    <a:pt x="340995" y="202607"/>
                  </a:moveTo>
                  <a:lnTo>
                    <a:pt x="322334" y="192731"/>
                  </a:lnTo>
                  <a:lnTo>
                    <a:pt x="309804" y="182128"/>
                  </a:lnTo>
                  <a:lnTo>
                    <a:pt x="295751" y="173461"/>
                  </a:lnTo>
                  <a:lnTo>
                    <a:pt x="280605" y="158717"/>
                  </a:lnTo>
                  <a:lnTo>
                    <a:pt x="285180" y="140636"/>
                  </a:lnTo>
                  <a:lnTo>
                    <a:pt x="330288" y="121960"/>
                  </a:lnTo>
                  <a:lnTo>
                    <a:pt x="332336" y="126056"/>
                  </a:lnTo>
                  <a:lnTo>
                    <a:pt x="334950" y="129728"/>
                  </a:lnTo>
                  <a:lnTo>
                    <a:pt x="338058" y="132976"/>
                  </a:lnTo>
                  <a:lnTo>
                    <a:pt x="326615" y="160165"/>
                  </a:lnTo>
                  <a:lnTo>
                    <a:pt x="328875" y="161860"/>
                  </a:lnTo>
                  <a:lnTo>
                    <a:pt x="359439" y="161860"/>
                  </a:lnTo>
                  <a:lnTo>
                    <a:pt x="356817" y="192731"/>
                  </a:lnTo>
                  <a:lnTo>
                    <a:pt x="356797" y="192962"/>
                  </a:lnTo>
                  <a:lnTo>
                    <a:pt x="340995" y="202607"/>
                  </a:lnTo>
                  <a:close/>
                </a:path>
                <a:path w="471170" h="206375">
                  <a:moveTo>
                    <a:pt x="451117" y="161860"/>
                  </a:moveTo>
                  <a:lnTo>
                    <a:pt x="406856" y="161860"/>
                  </a:lnTo>
                  <a:lnTo>
                    <a:pt x="409215" y="160165"/>
                  </a:lnTo>
                  <a:lnTo>
                    <a:pt x="409087" y="160165"/>
                  </a:lnTo>
                  <a:lnTo>
                    <a:pt x="397603" y="132976"/>
                  </a:lnTo>
                  <a:lnTo>
                    <a:pt x="400761" y="129728"/>
                  </a:lnTo>
                  <a:lnTo>
                    <a:pt x="403359" y="126056"/>
                  </a:lnTo>
                  <a:lnTo>
                    <a:pt x="405336" y="121960"/>
                  </a:lnTo>
                  <a:lnTo>
                    <a:pt x="405134" y="121960"/>
                  </a:lnTo>
                  <a:lnTo>
                    <a:pt x="449653" y="140636"/>
                  </a:lnTo>
                  <a:lnTo>
                    <a:pt x="449887" y="140636"/>
                  </a:lnTo>
                  <a:lnTo>
                    <a:pt x="454281" y="158717"/>
                  </a:lnTo>
                  <a:lnTo>
                    <a:pt x="452866" y="160165"/>
                  </a:lnTo>
                  <a:lnTo>
                    <a:pt x="451117" y="161860"/>
                  </a:lnTo>
                  <a:close/>
                </a:path>
                <a:path w="471170" h="206375">
                  <a:moveTo>
                    <a:pt x="359439" y="161860"/>
                  </a:moveTo>
                  <a:lnTo>
                    <a:pt x="328875" y="161860"/>
                  </a:lnTo>
                  <a:lnTo>
                    <a:pt x="351549" y="142227"/>
                  </a:lnTo>
                  <a:lnTo>
                    <a:pt x="354445" y="143569"/>
                  </a:lnTo>
                  <a:lnTo>
                    <a:pt x="357553" y="144417"/>
                  </a:lnTo>
                  <a:lnTo>
                    <a:pt x="360873" y="144982"/>
                  </a:lnTo>
                  <a:lnTo>
                    <a:pt x="359439" y="161860"/>
                  </a:lnTo>
                  <a:close/>
                </a:path>
                <a:path w="471170" h="206375">
                  <a:moveTo>
                    <a:pt x="393948" y="202607"/>
                  </a:moveTo>
                  <a:lnTo>
                    <a:pt x="378145" y="192962"/>
                  </a:lnTo>
                  <a:lnTo>
                    <a:pt x="374082" y="145123"/>
                  </a:lnTo>
                  <a:lnTo>
                    <a:pt x="377613" y="144628"/>
                  </a:lnTo>
                  <a:lnTo>
                    <a:pt x="381163" y="143569"/>
                  </a:lnTo>
                  <a:lnTo>
                    <a:pt x="384182" y="142227"/>
                  </a:lnTo>
                  <a:lnTo>
                    <a:pt x="395069" y="151726"/>
                  </a:lnTo>
                  <a:lnTo>
                    <a:pt x="406856" y="161860"/>
                  </a:lnTo>
                  <a:lnTo>
                    <a:pt x="451117" y="161860"/>
                  </a:lnTo>
                  <a:lnTo>
                    <a:pt x="439145" y="173461"/>
                  </a:lnTo>
                  <a:lnTo>
                    <a:pt x="425151" y="182128"/>
                  </a:lnTo>
                  <a:lnTo>
                    <a:pt x="412582" y="192731"/>
                  </a:lnTo>
                  <a:lnTo>
                    <a:pt x="393948" y="2026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12506" y="1919316"/>
              <a:ext cx="1916747" cy="1078173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5627737" y="3334255"/>
            <a:ext cx="6086475" cy="2058035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algn="ctr" marL="12700" marR="5080" indent="1270">
              <a:lnSpc>
                <a:spcPct val="83300"/>
              </a:lnSpc>
              <a:spcBef>
                <a:spcPts val="1105"/>
              </a:spcBef>
            </a:pPr>
            <a:r>
              <a:rPr dirty="0" sz="5000">
                <a:solidFill>
                  <a:srgbClr val="FFFFFF"/>
                </a:solidFill>
                <a:latin typeface="Palatino Linotype"/>
                <a:cs typeface="Palatino Linotype"/>
              </a:rPr>
              <a:t>CFC</a:t>
            </a:r>
            <a:r>
              <a:rPr dirty="0" sz="5000" spc="-28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5000" spc="-270">
                <a:solidFill>
                  <a:srgbClr val="FFFFFF"/>
                </a:solidFill>
                <a:latin typeface="Palatino Linotype"/>
                <a:cs typeface="Palatino Linotype"/>
              </a:rPr>
              <a:t>PERFORMANCE </a:t>
            </a:r>
            <a:r>
              <a:rPr dirty="0" sz="5000" spc="-250">
                <a:solidFill>
                  <a:srgbClr val="FFFFFF"/>
                </a:solidFill>
                <a:latin typeface="Palatino Linotype"/>
                <a:cs typeface="Palatino Linotype"/>
              </a:rPr>
              <a:t>INSIGHTS</a:t>
            </a:r>
            <a:r>
              <a:rPr dirty="0" sz="5000" spc="-7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5000" spc="-434">
                <a:solidFill>
                  <a:srgbClr val="FFFFFF"/>
                </a:solidFill>
                <a:latin typeface="Palatino Linotype"/>
                <a:cs typeface="Palatino Linotype"/>
              </a:rPr>
              <a:t>VIZATHON </a:t>
            </a:r>
            <a:r>
              <a:rPr dirty="0" sz="5000" spc="-625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dirty="0" sz="5000" spc="-11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5000" spc="-30">
                <a:solidFill>
                  <a:srgbClr val="FFFFFF"/>
                </a:solidFill>
                <a:latin typeface="Palatino Linotype"/>
                <a:cs typeface="Palatino Linotype"/>
              </a:rPr>
              <a:t>GUIDE</a:t>
            </a:r>
            <a:endParaRPr sz="50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5860755" y="124961"/>
              <a:ext cx="471170" cy="206375"/>
            </a:xfrm>
            <a:custGeom>
              <a:avLst/>
              <a:gdLst/>
              <a:ahLst/>
              <a:cxnLst/>
              <a:rect l="l" t="t" r="r" b="b"/>
              <a:pathLst>
                <a:path w="471170" h="206375">
                  <a:moveTo>
                    <a:pt x="141" y="90181"/>
                  </a:moveTo>
                  <a:lnTo>
                    <a:pt x="490" y="87635"/>
                  </a:lnTo>
                  <a:lnTo>
                    <a:pt x="529" y="87356"/>
                  </a:lnTo>
                  <a:lnTo>
                    <a:pt x="635" y="86579"/>
                  </a:lnTo>
                  <a:lnTo>
                    <a:pt x="18435" y="43289"/>
                  </a:lnTo>
                  <a:lnTo>
                    <a:pt x="48384" y="15324"/>
                  </a:lnTo>
                  <a:lnTo>
                    <a:pt x="86810" y="1059"/>
                  </a:lnTo>
                  <a:lnTo>
                    <a:pt x="91419" y="423"/>
                  </a:lnTo>
                  <a:lnTo>
                    <a:pt x="91712" y="423"/>
                  </a:lnTo>
                  <a:lnTo>
                    <a:pt x="94933" y="141"/>
                  </a:lnTo>
                  <a:lnTo>
                    <a:pt x="110501" y="37852"/>
                  </a:lnTo>
                  <a:lnTo>
                    <a:pt x="110597" y="38513"/>
                  </a:lnTo>
                  <a:lnTo>
                    <a:pt x="103463" y="38513"/>
                  </a:lnTo>
                  <a:lnTo>
                    <a:pt x="96213" y="38814"/>
                  </a:lnTo>
                  <a:lnTo>
                    <a:pt x="53530" y="49151"/>
                  </a:lnTo>
                  <a:lnTo>
                    <a:pt x="19282" y="69970"/>
                  </a:lnTo>
                  <a:lnTo>
                    <a:pt x="3673" y="85449"/>
                  </a:lnTo>
                  <a:lnTo>
                    <a:pt x="141" y="90181"/>
                  </a:lnTo>
                  <a:close/>
                </a:path>
                <a:path w="471170" h="206375">
                  <a:moveTo>
                    <a:pt x="143459" y="136437"/>
                  </a:moveTo>
                  <a:lnTo>
                    <a:pt x="133647" y="129579"/>
                  </a:lnTo>
                  <a:lnTo>
                    <a:pt x="124723" y="121668"/>
                  </a:lnTo>
                  <a:lnTo>
                    <a:pt x="116779" y="112791"/>
                  </a:lnTo>
                  <a:lnTo>
                    <a:pt x="109907" y="103034"/>
                  </a:lnTo>
                  <a:lnTo>
                    <a:pt x="115790" y="90181"/>
                  </a:lnTo>
                  <a:lnTo>
                    <a:pt x="119946" y="77187"/>
                  </a:lnTo>
                  <a:lnTo>
                    <a:pt x="120069" y="76692"/>
                  </a:lnTo>
                  <a:lnTo>
                    <a:pt x="122421" y="64405"/>
                  </a:lnTo>
                  <a:lnTo>
                    <a:pt x="122536" y="63804"/>
                  </a:lnTo>
                  <a:lnTo>
                    <a:pt x="122658" y="63106"/>
                  </a:lnTo>
                  <a:lnTo>
                    <a:pt x="123297" y="53750"/>
                  </a:lnTo>
                  <a:lnTo>
                    <a:pt x="123229" y="41024"/>
                  </a:lnTo>
                  <a:lnTo>
                    <a:pt x="123125" y="38814"/>
                  </a:lnTo>
                  <a:lnTo>
                    <a:pt x="123021" y="36601"/>
                  </a:lnTo>
                  <a:lnTo>
                    <a:pt x="121068" y="24231"/>
                  </a:lnTo>
                  <a:lnTo>
                    <a:pt x="117790" y="12138"/>
                  </a:lnTo>
                  <a:lnTo>
                    <a:pt x="113227" y="423"/>
                  </a:lnTo>
                  <a:lnTo>
                    <a:pt x="117607" y="918"/>
                  </a:lnTo>
                  <a:lnTo>
                    <a:pt x="152818" y="24019"/>
                  </a:lnTo>
                  <a:lnTo>
                    <a:pt x="161853" y="57528"/>
                  </a:lnTo>
                  <a:lnTo>
                    <a:pt x="161922" y="58030"/>
                  </a:lnTo>
                  <a:lnTo>
                    <a:pt x="162027" y="58790"/>
                  </a:lnTo>
                  <a:lnTo>
                    <a:pt x="162537" y="67485"/>
                  </a:lnTo>
                  <a:lnTo>
                    <a:pt x="162434" y="74795"/>
                  </a:lnTo>
                  <a:lnTo>
                    <a:pt x="162389" y="77187"/>
                  </a:lnTo>
                  <a:lnTo>
                    <a:pt x="160569" y="92232"/>
                  </a:lnTo>
                  <a:lnTo>
                    <a:pt x="160454" y="93178"/>
                  </a:lnTo>
                  <a:lnTo>
                    <a:pt x="156553" y="108665"/>
                  </a:lnTo>
                  <a:lnTo>
                    <a:pt x="150909" y="123043"/>
                  </a:lnTo>
                  <a:lnTo>
                    <a:pt x="150837" y="123226"/>
                  </a:lnTo>
                  <a:lnTo>
                    <a:pt x="143576" y="136227"/>
                  </a:lnTo>
                  <a:lnTo>
                    <a:pt x="143459" y="136437"/>
                  </a:lnTo>
                  <a:close/>
                </a:path>
                <a:path w="471170" h="206375">
                  <a:moveTo>
                    <a:pt x="193822" y="151620"/>
                  </a:moveTo>
                  <a:lnTo>
                    <a:pt x="183692" y="150790"/>
                  </a:lnTo>
                  <a:lnTo>
                    <a:pt x="173708" y="148954"/>
                  </a:lnTo>
                  <a:lnTo>
                    <a:pt x="163963" y="146138"/>
                  </a:lnTo>
                  <a:lnTo>
                    <a:pt x="154549" y="142369"/>
                  </a:lnTo>
                  <a:lnTo>
                    <a:pt x="158119" y="136437"/>
                  </a:lnTo>
                  <a:lnTo>
                    <a:pt x="158245" y="136227"/>
                  </a:lnTo>
                  <a:lnTo>
                    <a:pt x="161603" y="129781"/>
                  </a:lnTo>
                  <a:lnTo>
                    <a:pt x="174018" y="87635"/>
                  </a:lnTo>
                  <a:lnTo>
                    <a:pt x="175070" y="67485"/>
                  </a:lnTo>
                  <a:lnTo>
                    <a:pt x="174662" y="60538"/>
                  </a:lnTo>
                  <a:lnTo>
                    <a:pt x="174559" y="58790"/>
                  </a:lnTo>
                  <a:lnTo>
                    <a:pt x="165234" y="21183"/>
                  </a:lnTo>
                  <a:lnTo>
                    <a:pt x="165144" y="20974"/>
                  </a:lnTo>
                  <a:lnTo>
                    <a:pt x="195531" y="58030"/>
                  </a:lnTo>
                  <a:lnTo>
                    <a:pt x="202469" y="76692"/>
                  </a:lnTo>
                  <a:lnTo>
                    <a:pt x="202554" y="76966"/>
                  </a:lnTo>
                  <a:lnTo>
                    <a:pt x="202623" y="77187"/>
                  </a:lnTo>
                  <a:lnTo>
                    <a:pt x="204699" y="87356"/>
                  </a:lnTo>
                  <a:lnTo>
                    <a:pt x="205724" y="96960"/>
                  </a:lnTo>
                  <a:lnTo>
                    <a:pt x="205653" y="109531"/>
                  </a:lnTo>
                  <a:lnTo>
                    <a:pt x="205201" y="114686"/>
                  </a:lnTo>
                  <a:lnTo>
                    <a:pt x="205084" y="116028"/>
                  </a:lnTo>
                  <a:lnTo>
                    <a:pt x="204987" y="117129"/>
                  </a:lnTo>
                  <a:lnTo>
                    <a:pt x="203198" y="126691"/>
                  </a:lnTo>
                  <a:lnTo>
                    <a:pt x="203145" y="126974"/>
                  </a:lnTo>
                  <a:lnTo>
                    <a:pt x="201410" y="133367"/>
                  </a:lnTo>
                  <a:lnTo>
                    <a:pt x="199278" y="139614"/>
                  </a:lnTo>
                  <a:lnTo>
                    <a:pt x="196872" y="145405"/>
                  </a:lnTo>
                  <a:lnTo>
                    <a:pt x="196748" y="145703"/>
                  </a:lnTo>
                  <a:lnTo>
                    <a:pt x="193822" y="151620"/>
                  </a:lnTo>
                  <a:close/>
                </a:path>
                <a:path w="471170" h="206375">
                  <a:moveTo>
                    <a:pt x="8334" y="145405"/>
                  </a:moveTo>
                  <a:lnTo>
                    <a:pt x="5740" y="139013"/>
                  </a:lnTo>
                  <a:lnTo>
                    <a:pt x="3575" y="132455"/>
                  </a:lnTo>
                  <a:lnTo>
                    <a:pt x="1848" y="125752"/>
                  </a:lnTo>
                  <a:lnTo>
                    <a:pt x="542" y="118810"/>
                  </a:lnTo>
                  <a:lnTo>
                    <a:pt x="282" y="117511"/>
                  </a:lnTo>
                  <a:lnTo>
                    <a:pt x="27326" y="79529"/>
                  </a:lnTo>
                  <a:lnTo>
                    <a:pt x="63460" y="58790"/>
                  </a:lnTo>
                  <a:lnTo>
                    <a:pt x="111038" y="51199"/>
                  </a:lnTo>
                  <a:lnTo>
                    <a:pt x="109993" y="63106"/>
                  </a:lnTo>
                  <a:lnTo>
                    <a:pt x="107612" y="74795"/>
                  </a:lnTo>
                  <a:lnTo>
                    <a:pt x="103906" y="86126"/>
                  </a:lnTo>
                  <a:lnTo>
                    <a:pt x="98888" y="96960"/>
                  </a:lnTo>
                  <a:lnTo>
                    <a:pt x="84931" y="98278"/>
                  </a:lnTo>
                  <a:lnTo>
                    <a:pt x="71252" y="101250"/>
                  </a:lnTo>
                  <a:lnTo>
                    <a:pt x="34796" y="118810"/>
                  </a:lnTo>
                  <a:lnTo>
                    <a:pt x="16175" y="135578"/>
                  </a:lnTo>
                  <a:lnTo>
                    <a:pt x="8334" y="145405"/>
                  </a:lnTo>
                  <a:close/>
                </a:path>
                <a:path w="471170" h="206375">
                  <a:moveTo>
                    <a:pt x="154973" y="186668"/>
                  </a:moveTo>
                  <a:lnTo>
                    <a:pt x="111417" y="176787"/>
                  </a:lnTo>
                  <a:lnTo>
                    <a:pt x="70935" y="147127"/>
                  </a:lnTo>
                  <a:lnTo>
                    <a:pt x="53470" y="121889"/>
                  </a:lnTo>
                  <a:lnTo>
                    <a:pt x="64296" y="116840"/>
                  </a:lnTo>
                  <a:lnTo>
                    <a:pt x="75605" y="113062"/>
                  </a:lnTo>
                  <a:lnTo>
                    <a:pt x="87272" y="110607"/>
                  </a:lnTo>
                  <a:lnTo>
                    <a:pt x="99171" y="109531"/>
                  </a:lnTo>
                  <a:lnTo>
                    <a:pt x="107282" y="120961"/>
                  </a:lnTo>
                  <a:lnTo>
                    <a:pt x="116697" y="131326"/>
                  </a:lnTo>
                  <a:lnTo>
                    <a:pt x="150109" y="154083"/>
                  </a:lnTo>
                  <a:lnTo>
                    <a:pt x="186334" y="163696"/>
                  </a:lnTo>
                  <a:lnTo>
                    <a:pt x="181384" y="170009"/>
                  </a:lnTo>
                  <a:lnTo>
                    <a:pt x="175977" y="175904"/>
                  </a:lnTo>
                  <a:lnTo>
                    <a:pt x="170133" y="181363"/>
                  </a:lnTo>
                  <a:lnTo>
                    <a:pt x="163872" y="186365"/>
                  </a:lnTo>
                  <a:lnTo>
                    <a:pt x="154973" y="186668"/>
                  </a:lnTo>
                  <a:close/>
                </a:path>
                <a:path w="471170" h="206375">
                  <a:moveTo>
                    <a:pt x="108528" y="206278"/>
                  </a:moveTo>
                  <a:lnTo>
                    <a:pt x="97467" y="206278"/>
                  </a:lnTo>
                  <a:lnTo>
                    <a:pt x="88675" y="205508"/>
                  </a:lnTo>
                  <a:lnTo>
                    <a:pt x="51194" y="192713"/>
                  </a:lnTo>
                  <a:lnTo>
                    <a:pt x="20882" y="166310"/>
                  </a:lnTo>
                  <a:lnTo>
                    <a:pt x="15045" y="157905"/>
                  </a:lnTo>
                  <a:lnTo>
                    <a:pt x="20861" y="149561"/>
                  </a:lnTo>
                  <a:lnTo>
                    <a:pt x="27459" y="141839"/>
                  </a:lnTo>
                  <a:lnTo>
                    <a:pt x="34811" y="134775"/>
                  </a:lnTo>
                  <a:lnTo>
                    <a:pt x="42734" y="128527"/>
                  </a:lnTo>
                  <a:lnTo>
                    <a:pt x="46189" y="134775"/>
                  </a:lnTo>
                  <a:lnTo>
                    <a:pt x="50088" y="140903"/>
                  </a:lnTo>
                  <a:lnTo>
                    <a:pt x="80322" y="172666"/>
                  </a:lnTo>
                  <a:lnTo>
                    <a:pt x="115561" y="191990"/>
                  </a:lnTo>
                  <a:lnTo>
                    <a:pt x="142611" y="198441"/>
                  </a:lnTo>
                  <a:lnTo>
                    <a:pt x="134841" y="201689"/>
                  </a:lnTo>
                  <a:lnTo>
                    <a:pt x="126789" y="203949"/>
                  </a:lnTo>
                  <a:lnTo>
                    <a:pt x="118454" y="205220"/>
                  </a:lnTo>
                  <a:lnTo>
                    <a:pt x="108528" y="206278"/>
                  </a:lnTo>
                  <a:close/>
                </a:path>
                <a:path w="471170" h="206375">
                  <a:moveTo>
                    <a:pt x="349642" y="66735"/>
                  </a:moveTo>
                  <a:lnTo>
                    <a:pt x="323220" y="24326"/>
                  </a:lnTo>
                  <a:lnTo>
                    <a:pt x="329899" y="6647"/>
                  </a:lnTo>
                  <a:lnTo>
                    <a:pt x="330181" y="6647"/>
                  </a:lnTo>
                  <a:lnTo>
                    <a:pt x="351046" y="3569"/>
                  </a:lnTo>
                  <a:lnTo>
                    <a:pt x="350525" y="3569"/>
                  </a:lnTo>
                  <a:lnTo>
                    <a:pt x="367442" y="4802"/>
                  </a:lnTo>
                  <a:lnTo>
                    <a:pt x="392417" y="4802"/>
                  </a:lnTo>
                  <a:lnTo>
                    <a:pt x="404993" y="6647"/>
                  </a:lnTo>
                  <a:lnTo>
                    <a:pt x="411733" y="24197"/>
                  </a:lnTo>
                  <a:lnTo>
                    <a:pt x="403535" y="37428"/>
                  </a:lnTo>
                  <a:lnTo>
                    <a:pt x="366486" y="37428"/>
                  </a:lnTo>
                  <a:lnTo>
                    <a:pt x="360536" y="63063"/>
                  </a:lnTo>
                  <a:lnTo>
                    <a:pt x="360944" y="63063"/>
                  </a:lnTo>
                  <a:lnTo>
                    <a:pt x="356705" y="63769"/>
                  </a:lnTo>
                  <a:lnTo>
                    <a:pt x="353032" y="64970"/>
                  </a:lnTo>
                  <a:lnTo>
                    <a:pt x="349642" y="66735"/>
                  </a:lnTo>
                  <a:close/>
                </a:path>
                <a:path w="471170" h="206375">
                  <a:moveTo>
                    <a:pt x="392417" y="4802"/>
                  </a:moveTo>
                  <a:lnTo>
                    <a:pt x="367442" y="4802"/>
                  </a:lnTo>
                  <a:lnTo>
                    <a:pt x="384016" y="3569"/>
                  </a:lnTo>
                  <a:lnTo>
                    <a:pt x="392417" y="4802"/>
                  </a:lnTo>
                  <a:close/>
                </a:path>
                <a:path w="471170" h="206375">
                  <a:moveTo>
                    <a:pt x="405161" y="85732"/>
                  </a:moveTo>
                  <a:lnTo>
                    <a:pt x="403243" y="81768"/>
                  </a:lnTo>
                  <a:lnTo>
                    <a:pt x="403144" y="81565"/>
                  </a:lnTo>
                  <a:lnTo>
                    <a:pt x="403042" y="81353"/>
                  </a:lnTo>
                  <a:lnTo>
                    <a:pt x="400146" y="77399"/>
                  </a:lnTo>
                  <a:lnTo>
                    <a:pt x="396685" y="74150"/>
                  </a:lnTo>
                  <a:lnTo>
                    <a:pt x="428538" y="36557"/>
                  </a:lnTo>
                  <a:lnTo>
                    <a:pt x="428657" y="36417"/>
                  </a:lnTo>
                  <a:lnTo>
                    <a:pt x="447392" y="37428"/>
                  </a:lnTo>
                  <a:lnTo>
                    <a:pt x="456790" y="56394"/>
                  </a:lnTo>
                  <a:lnTo>
                    <a:pt x="460751" y="72526"/>
                  </a:lnTo>
                  <a:lnTo>
                    <a:pt x="465221" y="83401"/>
                  </a:lnTo>
                  <a:lnTo>
                    <a:pt x="432285" y="83401"/>
                  </a:lnTo>
                  <a:lnTo>
                    <a:pt x="405161" y="85732"/>
                  </a:lnTo>
                  <a:close/>
                </a:path>
                <a:path w="471170" h="206375">
                  <a:moveTo>
                    <a:pt x="278773" y="120602"/>
                  </a:moveTo>
                  <a:lnTo>
                    <a:pt x="264233" y="108621"/>
                  </a:lnTo>
                  <a:lnTo>
                    <a:pt x="264367" y="108621"/>
                  </a:lnTo>
                  <a:lnTo>
                    <a:pt x="267454" y="90702"/>
                  </a:lnTo>
                  <a:lnTo>
                    <a:pt x="267978" y="87790"/>
                  </a:lnTo>
                  <a:lnTo>
                    <a:pt x="274221" y="72526"/>
                  </a:lnTo>
                  <a:lnTo>
                    <a:pt x="278173" y="56394"/>
                  </a:lnTo>
                  <a:lnTo>
                    <a:pt x="287594" y="37428"/>
                  </a:lnTo>
                  <a:lnTo>
                    <a:pt x="288480" y="37428"/>
                  </a:lnTo>
                  <a:lnTo>
                    <a:pt x="306407" y="36557"/>
                  </a:lnTo>
                  <a:lnTo>
                    <a:pt x="338552" y="74644"/>
                  </a:lnTo>
                  <a:lnTo>
                    <a:pt x="335303" y="77822"/>
                  </a:lnTo>
                  <a:lnTo>
                    <a:pt x="332548" y="81565"/>
                  </a:lnTo>
                  <a:lnTo>
                    <a:pt x="331677" y="83401"/>
                  </a:lnTo>
                  <a:lnTo>
                    <a:pt x="303376" y="83401"/>
                  </a:lnTo>
                  <a:lnTo>
                    <a:pt x="302720" y="85370"/>
                  </a:lnTo>
                  <a:lnTo>
                    <a:pt x="302599" y="85732"/>
                  </a:lnTo>
                  <a:lnTo>
                    <a:pt x="302481" y="86085"/>
                  </a:lnTo>
                  <a:lnTo>
                    <a:pt x="302339" y="86085"/>
                  </a:lnTo>
                  <a:lnTo>
                    <a:pt x="326403" y="100491"/>
                  </a:lnTo>
                  <a:lnTo>
                    <a:pt x="326174" y="102892"/>
                  </a:lnTo>
                  <a:lnTo>
                    <a:pt x="326236" y="106635"/>
                  </a:lnTo>
                  <a:lnTo>
                    <a:pt x="326491" y="108621"/>
                  </a:lnTo>
                  <a:lnTo>
                    <a:pt x="326544" y="109036"/>
                  </a:lnTo>
                  <a:lnTo>
                    <a:pt x="278773" y="120602"/>
                  </a:lnTo>
                  <a:close/>
                </a:path>
                <a:path w="471170" h="206375">
                  <a:moveTo>
                    <a:pt x="385595" y="66382"/>
                  </a:moveTo>
                  <a:lnTo>
                    <a:pt x="382346" y="64828"/>
                  </a:lnTo>
                  <a:lnTo>
                    <a:pt x="378885" y="63769"/>
                  </a:lnTo>
                  <a:lnTo>
                    <a:pt x="375212" y="63063"/>
                  </a:lnTo>
                  <a:lnTo>
                    <a:pt x="372192" y="50404"/>
                  </a:lnTo>
                  <a:lnTo>
                    <a:pt x="369230" y="37428"/>
                  </a:lnTo>
                  <a:lnTo>
                    <a:pt x="403535" y="37428"/>
                  </a:lnTo>
                  <a:lnTo>
                    <a:pt x="385595" y="66382"/>
                  </a:lnTo>
                  <a:close/>
                </a:path>
                <a:path w="471170" h="206375">
                  <a:moveTo>
                    <a:pt x="365867" y="132976"/>
                  </a:moveTo>
                  <a:lnTo>
                    <a:pt x="365014" y="132976"/>
                  </a:lnTo>
                  <a:lnTo>
                    <a:pt x="354134" y="129728"/>
                  </a:lnTo>
                  <a:lnTo>
                    <a:pt x="345528" y="122754"/>
                  </a:lnTo>
                  <a:lnTo>
                    <a:pt x="340122" y="113006"/>
                  </a:lnTo>
                  <a:lnTo>
                    <a:pt x="338835" y="101551"/>
                  </a:lnTo>
                  <a:lnTo>
                    <a:pt x="342005" y="90702"/>
                  </a:lnTo>
                  <a:lnTo>
                    <a:pt x="342079" y="90451"/>
                  </a:lnTo>
                  <a:lnTo>
                    <a:pt x="349103" y="81768"/>
                  </a:lnTo>
                  <a:lnTo>
                    <a:pt x="358870" y="76356"/>
                  </a:lnTo>
                  <a:lnTo>
                    <a:pt x="370338" y="75068"/>
                  </a:lnTo>
                  <a:lnTo>
                    <a:pt x="381399" y="78342"/>
                  </a:lnTo>
                  <a:lnTo>
                    <a:pt x="396755" y="106635"/>
                  </a:lnTo>
                  <a:lnTo>
                    <a:pt x="393482" y="117684"/>
                  </a:lnTo>
                  <a:lnTo>
                    <a:pt x="386460" y="126329"/>
                  </a:lnTo>
                  <a:lnTo>
                    <a:pt x="376711" y="131730"/>
                  </a:lnTo>
                  <a:lnTo>
                    <a:pt x="365867" y="132976"/>
                  </a:lnTo>
                  <a:close/>
                </a:path>
                <a:path w="471170" h="206375">
                  <a:moveTo>
                    <a:pt x="330571" y="85732"/>
                  </a:moveTo>
                  <a:lnTo>
                    <a:pt x="303376" y="83401"/>
                  </a:lnTo>
                  <a:lnTo>
                    <a:pt x="331677" y="83401"/>
                  </a:lnTo>
                  <a:lnTo>
                    <a:pt x="330571" y="85732"/>
                  </a:lnTo>
                  <a:close/>
                </a:path>
                <a:path w="471170" h="206375">
                  <a:moveTo>
                    <a:pt x="456392" y="120602"/>
                  </a:moveTo>
                  <a:lnTo>
                    <a:pt x="409046" y="109389"/>
                  </a:lnTo>
                  <a:lnTo>
                    <a:pt x="409124" y="109036"/>
                  </a:lnTo>
                  <a:lnTo>
                    <a:pt x="409195" y="108621"/>
                  </a:lnTo>
                  <a:lnTo>
                    <a:pt x="409258" y="107624"/>
                  </a:lnTo>
                  <a:lnTo>
                    <a:pt x="409345" y="106635"/>
                  </a:lnTo>
                  <a:lnTo>
                    <a:pt x="409470" y="102892"/>
                  </a:lnTo>
                  <a:lnTo>
                    <a:pt x="409302" y="101551"/>
                  </a:lnTo>
                  <a:lnTo>
                    <a:pt x="409187" y="100632"/>
                  </a:lnTo>
                  <a:lnTo>
                    <a:pt x="433203" y="86085"/>
                  </a:lnTo>
                  <a:lnTo>
                    <a:pt x="432285" y="83401"/>
                  </a:lnTo>
                  <a:lnTo>
                    <a:pt x="465221" y="83401"/>
                  </a:lnTo>
                  <a:lnTo>
                    <a:pt x="467025" y="87790"/>
                  </a:lnTo>
                  <a:lnTo>
                    <a:pt x="470631" y="108621"/>
                  </a:lnTo>
                  <a:lnTo>
                    <a:pt x="456392" y="120602"/>
                  </a:lnTo>
                  <a:close/>
                </a:path>
                <a:path w="471170" h="206375">
                  <a:moveTo>
                    <a:pt x="340995" y="202607"/>
                  </a:moveTo>
                  <a:lnTo>
                    <a:pt x="322334" y="192731"/>
                  </a:lnTo>
                  <a:lnTo>
                    <a:pt x="309804" y="182128"/>
                  </a:lnTo>
                  <a:lnTo>
                    <a:pt x="295751" y="173461"/>
                  </a:lnTo>
                  <a:lnTo>
                    <a:pt x="280605" y="158717"/>
                  </a:lnTo>
                  <a:lnTo>
                    <a:pt x="285180" y="140636"/>
                  </a:lnTo>
                  <a:lnTo>
                    <a:pt x="330288" y="121960"/>
                  </a:lnTo>
                  <a:lnTo>
                    <a:pt x="332336" y="126056"/>
                  </a:lnTo>
                  <a:lnTo>
                    <a:pt x="334950" y="129728"/>
                  </a:lnTo>
                  <a:lnTo>
                    <a:pt x="338058" y="132976"/>
                  </a:lnTo>
                  <a:lnTo>
                    <a:pt x="326615" y="160165"/>
                  </a:lnTo>
                  <a:lnTo>
                    <a:pt x="328875" y="161860"/>
                  </a:lnTo>
                  <a:lnTo>
                    <a:pt x="359439" y="161860"/>
                  </a:lnTo>
                  <a:lnTo>
                    <a:pt x="356817" y="192731"/>
                  </a:lnTo>
                  <a:lnTo>
                    <a:pt x="356797" y="192962"/>
                  </a:lnTo>
                  <a:lnTo>
                    <a:pt x="340995" y="202607"/>
                  </a:lnTo>
                  <a:close/>
                </a:path>
                <a:path w="471170" h="206375">
                  <a:moveTo>
                    <a:pt x="451117" y="161860"/>
                  </a:moveTo>
                  <a:lnTo>
                    <a:pt x="406856" y="161860"/>
                  </a:lnTo>
                  <a:lnTo>
                    <a:pt x="409215" y="160165"/>
                  </a:lnTo>
                  <a:lnTo>
                    <a:pt x="409087" y="160165"/>
                  </a:lnTo>
                  <a:lnTo>
                    <a:pt x="397603" y="132976"/>
                  </a:lnTo>
                  <a:lnTo>
                    <a:pt x="400761" y="129728"/>
                  </a:lnTo>
                  <a:lnTo>
                    <a:pt x="403359" y="126056"/>
                  </a:lnTo>
                  <a:lnTo>
                    <a:pt x="405336" y="121960"/>
                  </a:lnTo>
                  <a:lnTo>
                    <a:pt x="405134" y="121960"/>
                  </a:lnTo>
                  <a:lnTo>
                    <a:pt x="449653" y="140636"/>
                  </a:lnTo>
                  <a:lnTo>
                    <a:pt x="449887" y="140636"/>
                  </a:lnTo>
                  <a:lnTo>
                    <a:pt x="454281" y="158717"/>
                  </a:lnTo>
                  <a:lnTo>
                    <a:pt x="452866" y="160165"/>
                  </a:lnTo>
                  <a:lnTo>
                    <a:pt x="451117" y="161860"/>
                  </a:lnTo>
                  <a:close/>
                </a:path>
                <a:path w="471170" h="206375">
                  <a:moveTo>
                    <a:pt x="359439" y="161860"/>
                  </a:moveTo>
                  <a:lnTo>
                    <a:pt x="328875" y="161860"/>
                  </a:lnTo>
                  <a:lnTo>
                    <a:pt x="351549" y="142227"/>
                  </a:lnTo>
                  <a:lnTo>
                    <a:pt x="354445" y="143569"/>
                  </a:lnTo>
                  <a:lnTo>
                    <a:pt x="357553" y="144417"/>
                  </a:lnTo>
                  <a:lnTo>
                    <a:pt x="360873" y="144982"/>
                  </a:lnTo>
                  <a:lnTo>
                    <a:pt x="359439" y="161860"/>
                  </a:lnTo>
                  <a:close/>
                </a:path>
                <a:path w="471170" h="206375">
                  <a:moveTo>
                    <a:pt x="393948" y="202607"/>
                  </a:moveTo>
                  <a:lnTo>
                    <a:pt x="378145" y="192962"/>
                  </a:lnTo>
                  <a:lnTo>
                    <a:pt x="374082" y="145123"/>
                  </a:lnTo>
                  <a:lnTo>
                    <a:pt x="377613" y="144628"/>
                  </a:lnTo>
                  <a:lnTo>
                    <a:pt x="381163" y="143569"/>
                  </a:lnTo>
                  <a:lnTo>
                    <a:pt x="384182" y="142227"/>
                  </a:lnTo>
                  <a:lnTo>
                    <a:pt x="395069" y="151726"/>
                  </a:lnTo>
                  <a:lnTo>
                    <a:pt x="406856" y="161860"/>
                  </a:lnTo>
                  <a:lnTo>
                    <a:pt x="451117" y="161860"/>
                  </a:lnTo>
                  <a:lnTo>
                    <a:pt x="439145" y="173461"/>
                  </a:lnTo>
                  <a:lnTo>
                    <a:pt x="425151" y="182128"/>
                  </a:lnTo>
                  <a:lnTo>
                    <a:pt x="412582" y="192731"/>
                  </a:lnTo>
                  <a:lnTo>
                    <a:pt x="393948" y="2026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6169" y="1581655"/>
            <a:ext cx="4379595" cy="7880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0" spc="-50"/>
              <a:t>GET</a:t>
            </a:r>
            <a:r>
              <a:rPr dirty="0" sz="5000" spc="-254"/>
              <a:t> </a:t>
            </a:r>
            <a:r>
              <a:rPr dirty="0" sz="5000" spc="-440"/>
              <a:t>IN</a:t>
            </a:r>
            <a:r>
              <a:rPr dirty="0" sz="5000" spc="-35"/>
              <a:t> </a:t>
            </a:r>
            <a:r>
              <a:rPr dirty="0" sz="5000" spc="-290"/>
              <a:t>TOUCH</a:t>
            </a:r>
            <a:endParaRPr sz="5000"/>
          </a:p>
        </p:txBody>
      </p:sp>
      <p:sp>
        <p:nvSpPr>
          <p:cNvPr id="6" name="object 6" descr=""/>
          <p:cNvSpPr txBox="1"/>
          <p:nvPr/>
        </p:nvSpPr>
        <p:spPr>
          <a:xfrm>
            <a:off x="733264" y="2525670"/>
            <a:ext cx="1090358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926965" marR="5080" indent="-49149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dirty="0" sz="1400" spc="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1400" spc="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dirty="0" sz="1400" spc="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dirty="0" sz="14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45">
                <a:solidFill>
                  <a:srgbClr val="FFFFFF"/>
                </a:solidFill>
                <a:latin typeface="Calibri"/>
                <a:cs typeface="Calibri"/>
              </a:rPr>
              <a:t>questions</a:t>
            </a:r>
            <a:r>
              <a:rPr dirty="0" sz="1400" spc="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about</a:t>
            </a:r>
            <a:r>
              <a:rPr dirty="0" sz="1400" spc="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400" spc="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data,</a:t>
            </a:r>
            <a:r>
              <a:rPr dirty="0" sz="1400" spc="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dirty="0" sz="1400" spc="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further</a:t>
            </a:r>
            <a:r>
              <a:rPr dirty="0" sz="1400" spc="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clarification,</a:t>
            </a:r>
            <a:r>
              <a:rPr dirty="0" sz="1400" spc="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1400" spc="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require</a:t>
            </a:r>
            <a:r>
              <a:rPr dirty="0" sz="1400" spc="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additional</a:t>
            </a:r>
            <a:r>
              <a:rPr dirty="0" sz="1400" spc="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insights,</a:t>
            </a:r>
            <a:r>
              <a:rPr dirty="0" sz="1400" spc="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feel</a:t>
            </a:r>
            <a:r>
              <a:rPr dirty="0" sz="1400" spc="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free</a:t>
            </a:r>
            <a:r>
              <a:rPr dirty="0" sz="1400" spc="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400" spc="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reach</a:t>
            </a:r>
            <a:r>
              <a:rPr dirty="0" sz="1400" spc="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out</a:t>
            </a:r>
            <a:r>
              <a:rPr dirty="0" sz="1400" spc="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400" spc="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400" spc="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165">
                <a:solidFill>
                  <a:srgbClr val="FFFFFF"/>
                </a:solidFill>
                <a:latin typeface="Calibri"/>
                <a:cs typeface="Calibri"/>
              </a:rPr>
              <a:t>CFC</a:t>
            </a:r>
            <a:r>
              <a:rPr dirty="0" sz="140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Performance </a:t>
            </a:r>
            <a:r>
              <a:rPr dirty="0" sz="1400" spc="1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r>
              <a:rPr dirty="0" sz="14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Team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2235200" y="616902"/>
            <a:ext cx="8010525" cy="4484370"/>
            <a:chOff x="2235200" y="616902"/>
            <a:chExt cx="8010525" cy="448437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45499" y="3301028"/>
              <a:ext cx="1799999" cy="179999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5200" y="3301034"/>
              <a:ext cx="1799996" cy="17999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99595" y="616902"/>
              <a:ext cx="1592806" cy="895946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1800608" y="5429873"/>
            <a:ext cx="2669540" cy="666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0"/>
              </a:spcBef>
            </a:pPr>
            <a:r>
              <a:rPr dirty="0" sz="1400" spc="100" b="1">
                <a:solidFill>
                  <a:srgbClr val="FFFFFF"/>
                </a:solidFill>
                <a:latin typeface="Calibri"/>
                <a:cs typeface="Calibri"/>
              </a:rPr>
              <a:t>RICHARD</a:t>
            </a:r>
            <a:r>
              <a:rPr dirty="0" sz="14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75" b="1">
                <a:solidFill>
                  <a:srgbClr val="FFFFFF"/>
                </a:solidFill>
                <a:latin typeface="Calibri"/>
                <a:cs typeface="Calibri"/>
              </a:rPr>
              <a:t>AKENHEAD</a:t>
            </a:r>
            <a:endParaRPr sz="1400">
              <a:latin typeface="Calibri"/>
              <a:cs typeface="Calibri"/>
            </a:endParaRPr>
          </a:p>
          <a:p>
            <a:pPr algn="ctr" marL="12700" marR="5080">
              <a:lnSpc>
                <a:spcPct val="100000"/>
              </a:lnSpc>
              <a:spcBef>
                <a:spcPts val="5"/>
              </a:spcBef>
            </a:pPr>
            <a:r>
              <a:rPr dirty="0" sz="1400" spc="60">
                <a:solidFill>
                  <a:srgbClr val="FFFFFF"/>
                </a:solidFill>
                <a:latin typeface="Calibri"/>
                <a:cs typeface="Calibri"/>
              </a:rPr>
              <a:t>Head</a:t>
            </a:r>
            <a:r>
              <a:rPr dirty="0" sz="1400" spc="20">
                <a:solidFill>
                  <a:srgbClr val="FFFFFF"/>
                </a:solidFill>
                <a:latin typeface="Calibri"/>
                <a:cs typeface="Calibri"/>
              </a:rPr>
              <a:t> of</a:t>
            </a:r>
            <a:r>
              <a:rPr dirty="0" sz="14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dirty="0" sz="1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Insights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  <a:hlinkClick r:id="rId6"/>
              </a:rPr>
              <a:t>richard.akenhead@chelseafc.com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889113" y="5430051"/>
            <a:ext cx="2912110" cy="666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100"/>
              </a:spcBef>
            </a:pPr>
            <a:r>
              <a:rPr dirty="0" sz="1400" spc="45" b="1">
                <a:solidFill>
                  <a:srgbClr val="FFFFFF"/>
                </a:solidFill>
                <a:latin typeface="Calibri"/>
                <a:cs typeface="Calibri"/>
              </a:rPr>
              <a:t>EMMANUEL</a:t>
            </a:r>
            <a:r>
              <a:rPr dirty="0" sz="1400" spc="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(MANNY)</a:t>
            </a:r>
            <a:r>
              <a:rPr dirty="0" sz="1400" spc="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FAJEMILUA</a:t>
            </a:r>
            <a:endParaRPr sz="1400">
              <a:latin typeface="Calibri"/>
              <a:cs typeface="Calibri"/>
            </a:endParaRPr>
          </a:p>
          <a:p>
            <a:pPr algn="ctr" marL="12700" marR="5080" indent="1270">
              <a:lnSpc>
                <a:spcPct val="100000"/>
              </a:lnSpc>
              <a:spcBef>
                <a:spcPts val="5"/>
              </a:spcBef>
            </a:pPr>
            <a:r>
              <a:rPr dirty="0" sz="1400" spc="2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dirty="0" sz="14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r>
              <a:rPr dirty="0" sz="140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Analyst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  <a:hlinkClick r:id="rId7"/>
              </a:rPr>
              <a:t>emmanuel.fajemilua@chelseafc.com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063204" y="6498769"/>
            <a:ext cx="20643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SIMPLE</a:t>
            </a:r>
            <a:r>
              <a:rPr dirty="0" sz="1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dirty="0" sz="1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ILLUMINATING</a:t>
            </a:r>
            <a:r>
              <a:rPr dirty="0" sz="1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dirty="0" sz="10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ACTIONABLE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solidFill>
                  <a:srgbClr val="001F5F"/>
                </a:solidFill>
              </a:rPr>
              <a:t>GPS</a:t>
            </a:r>
            <a:r>
              <a:rPr dirty="0" spc="-355">
                <a:solidFill>
                  <a:srgbClr val="001F5F"/>
                </a:solidFill>
              </a:rPr>
              <a:t> </a:t>
            </a:r>
            <a:r>
              <a:rPr dirty="0" spc="-755">
                <a:solidFill>
                  <a:srgbClr val="001F5F"/>
                </a:solidFill>
              </a:rPr>
              <a:t>DATA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063204" y="6498769"/>
            <a:ext cx="20643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SIMPLE</a:t>
            </a:r>
            <a:r>
              <a:rPr dirty="0" sz="1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dirty="0" sz="1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ILLUMINATING</a:t>
            </a:r>
            <a:r>
              <a:rPr dirty="0" sz="1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dirty="0" sz="10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ACTIONABLE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58" y="35514"/>
            <a:ext cx="285940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160" b="1">
                <a:solidFill>
                  <a:srgbClr val="0033FF"/>
                </a:solidFill>
                <a:latin typeface="Cambria"/>
                <a:cs typeface="Cambria"/>
              </a:rPr>
              <a:t>GPS</a:t>
            </a:r>
            <a:r>
              <a:rPr dirty="0" sz="4800" spc="75" b="1">
                <a:solidFill>
                  <a:srgbClr val="0033FF"/>
                </a:solidFill>
                <a:latin typeface="Cambria"/>
                <a:cs typeface="Cambria"/>
              </a:rPr>
              <a:t> </a:t>
            </a:r>
            <a:r>
              <a:rPr dirty="0" sz="4800" spc="-125" b="1">
                <a:solidFill>
                  <a:srgbClr val="0033FF"/>
                </a:solidFill>
                <a:latin typeface="Cambria"/>
                <a:cs typeface="Cambria"/>
              </a:rPr>
              <a:t>DATA</a:t>
            </a:r>
            <a:endParaRPr sz="4800">
              <a:latin typeface="Cambria"/>
              <a:cs typeface="Cambri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1314881" y="297475"/>
            <a:ext cx="471170" cy="206375"/>
          </a:xfrm>
          <a:custGeom>
            <a:avLst/>
            <a:gdLst/>
            <a:ahLst/>
            <a:cxnLst/>
            <a:rect l="l" t="t" r="r" b="b"/>
            <a:pathLst>
              <a:path w="471170" h="206375">
                <a:moveTo>
                  <a:pt x="141" y="90181"/>
                </a:moveTo>
                <a:lnTo>
                  <a:pt x="490" y="87635"/>
                </a:lnTo>
                <a:lnTo>
                  <a:pt x="529" y="87356"/>
                </a:lnTo>
                <a:lnTo>
                  <a:pt x="635" y="86579"/>
                </a:lnTo>
                <a:lnTo>
                  <a:pt x="18435" y="43289"/>
                </a:lnTo>
                <a:lnTo>
                  <a:pt x="48384" y="15324"/>
                </a:lnTo>
                <a:lnTo>
                  <a:pt x="86810" y="1059"/>
                </a:lnTo>
                <a:lnTo>
                  <a:pt x="91419" y="423"/>
                </a:lnTo>
                <a:lnTo>
                  <a:pt x="91712" y="423"/>
                </a:lnTo>
                <a:lnTo>
                  <a:pt x="94933" y="141"/>
                </a:lnTo>
                <a:lnTo>
                  <a:pt x="110501" y="37852"/>
                </a:lnTo>
                <a:lnTo>
                  <a:pt x="110597" y="38513"/>
                </a:lnTo>
                <a:lnTo>
                  <a:pt x="103463" y="38513"/>
                </a:lnTo>
                <a:lnTo>
                  <a:pt x="96213" y="38814"/>
                </a:lnTo>
                <a:lnTo>
                  <a:pt x="53530" y="49151"/>
                </a:lnTo>
                <a:lnTo>
                  <a:pt x="19282" y="69970"/>
                </a:lnTo>
                <a:lnTo>
                  <a:pt x="3673" y="85449"/>
                </a:lnTo>
                <a:lnTo>
                  <a:pt x="141" y="90181"/>
                </a:lnTo>
                <a:close/>
              </a:path>
              <a:path w="471170" h="206375">
                <a:moveTo>
                  <a:pt x="143459" y="136437"/>
                </a:moveTo>
                <a:lnTo>
                  <a:pt x="133647" y="129579"/>
                </a:lnTo>
                <a:lnTo>
                  <a:pt x="124723" y="121668"/>
                </a:lnTo>
                <a:lnTo>
                  <a:pt x="116779" y="112791"/>
                </a:lnTo>
                <a:lnTo>
                  <a:pt x="109907" y="103034"/>
                </a:lnTo>
                <a:lnTo>
                  <a:pt x="115790" y="90181"/>
                </a:lnTo>
                <a:lnTo>
                  <a:pt x="119946" y="77187"/>
                </a:lnTo>
                <a:lnTo>
                  <a:pt x="120069" y="76692"/>
                </a:lnTo>
                <a:lnTo>
                  <a:pt x="122421" y="64405"/>
                </a:lnTo>
                <a:lnTo>
                  <a:pt x="122536" y="63804"/>
                </a:lnTo>
                <a:lnTo>
                  <a:pt x="122658" y="63106"/>
                </a:lnTo>
                <a:lnTo>
                  <a:pt x="123297" y="53750"/>
                </a:lnTo>
                <a:lnTo>
                  <a:pt x="123229" y="41024"/>
                </a:lnTo>
                <a:lnTo>
                  <a:pt x="123125" y="38814"/>
                </a:lnTo>
                <a:lnTo>
                  <a:pt x="123021" y="36601"/>
                </a:lnTo>
                <a:lnTo>
                  <a:pt x="121068" y="24231"/>
                </a:lnTo>
                <a:lnTo>
                  <a:pt x="117790" y="12138"/>
                </a:lnTo>
                <a:lnTo>
                  <a:pt x="113227" y="423"/>
                </a:lnTo>
                <a:lnTo>
                  <a:pt x="117607" y="918"/>
                </a:lnTo>
                <a:lnTo>
                  <a:pt x="152818" y="24019"/>
                </a:lnTo>
                <a:lnTo>
                  <a:pt x="161853" y="57528"/>
                </a:lnTo>
                <a:lnTo>
                  <a:pt x="161922" y="58030"/>
                </a:lnTo>
                <a:lnTo>
                  <a:pt x="162027" y="58790"/>
                </a:lnTo>
                <a:lnTo>
                  <a:pt x="162537" y="67485"/>
                </a:lnTo>
                <a:lnTo>
                  <a:pt x="162434" y="74795"/>
                </a:lnTo>
                <a:lnTo>
                  <a:pt x="162389" y="77187"/>
                </a:lnTo>
                <a:lnTo>
                  <a:pt x="160569" y="92232"/>
                </a:lnTo>
                <a:lnTo>
                  <a:pt x="160454" y="93178"/>
                </a:lnTo>
                <a:lnTo>
                  <a:pt x="156553" y="108665"/>
                </a:lnTo>
                <a:lnTo>
                  <a:pt x="150909" y="123043"/>
                </a:lnTo>
                <a:lnTo>
                  <a:pt x="150837" y="123226"/>
                </a:lnTo>
                <a:lnTo>
                  <a:pt x="143576" y="136227"/>
                </a:lnTo>
                <a:lnTo>
                  <a:pt x="143459" y="136437"/>
                </a:lnTo>
                <a:close/>
              </a:path>
              <a:path w="471170" h="206375">
                <a:moveTo>
                  <a:pt x="193822" y="151620"/>
                </a:moveTo>
                <a:lnTo>
                  <a:pt x="183692" y="150790"/>
                </a:lnTo>
                <a:lnTo>
                  <a:pt x="173708" y="148954"/>
                </a:lnTo>
                <a:lnTo>
                  <a:pt x="163963" y="146138"/>
                </a:lnTo>
                <a:lnTo>
                  <a:pt x="154549" y="142369"/>
                </a:lnTo>
                <a:lnTo>
                  <a:pt x="158119" y="136437"/>
                </a:lnTo>
                <a:lnTo>
                  <a:pt x="158245" y="136227"/>
                </a:lnTo>
                <a:lnTo>
                  <a:pt x="161603" y="129781"/>
                </a:lnTo>
                <a:lnTo>
                  <a:pt x="174018" y="87635"/>
                </a:lnTo>
                <a:lnTo>
                  <a:pt x="175070" y="67485"/>
                </a:lnTo>
                <a:lnTo>
                  <a:pt x="174662" y="60538"/>
                </a:lnTo>
                <a:lnTo>
                  <a:pt x="174559" y="58790"/>
                </a:lnTo>
                <a:lnTo>
                  <a:pt x="165234" y="21183"/>
                </a:lnTo>
                <a:lnTo>
                  <a:pt x="165144" y="20974"/>
                </a:lnTo>
                <a:lnTo>
                  <a:pt x="195531" y="58030"/>
                </a:lnTo>
                <a:lnTo>
                  <a:pt x="202469" y="76692"/>
                </a:lnTo>
                <a:lnTo>
                  <a:pt x="202554" y="76966"/>
                </a:lnTo>
                <a:lnTo>
                  <a:pt x="202623" y="77187"/>
                </a:lnTo>
                <a:lnTo>
                  <a:pt x="204699" y="87356"/>
                </a:lnTo>
                <a:lnTo>
                  <a:pt x="205724" y="96960"/>
                </a:lnTo>
                <a:lnTo>
                  <a:pt x="205653" y="109531"/>
                </a:lnTo>
                <a:lnTo>
                  <a:pt x="205201" y="114686"/>
                </a:lnTo>
                <a:lnTo>
                  <a:pt x="205084" y="116028"/>
                </a:lnTo>
                <a:lnTo>
                  <a:pt x="204987" y="117129"/>
                </a:lnTo>
                <a:lnTo>
                  <a:pt x="203198" y="126691"/>
                </a:lnTo>
                <a:lnTo>
                  <a:pt x="203145" y="126974"/>
                </a:lnTo>
                <a:lnTo>
                  <a:pt x="201410" y="133367"/>
                </a:lnTo>
                <a:lnTo>
                  <a:pt x="199278" y="139614"/>
                </a:lnTo>
                <a:lnTo>
                  <a:pt x="196872" y="145405"/>
                </a:lnTo>
                <a:lnTo>
                  <a:pt x="196748" y="145703"/>
                </a:lnTo>
                <a:lnTo>
                  <a:pt x="193822" y="151620"/>
                </a:lnTo>
                <a:close/>
              </a:path>
              <a:path w="471170" h="206375">
                <a:moveTo>
                  <a:pt x="8334" y="145405"/>
                </a:moveTo>
                <a:lnTo>
                  <a:pt x="5740" y="139013"/>
                </a:lnTo>
                <a:lnTo>
                  <a:pt x="3575" y="132455"/>
                </a:lnTo>
                <a:lnTo>
                  <a:pt x="1848" y="125752"/>
                </a:lnTo>
                <a:lnTo>
                  <a:pt x="542" y="118810"/>
                </a:lnTo>
                <a:lnTo>
                  <a:pt x="282" y="117511"/>
                </a:lnTo>
                <a:lnTo>
                  <a:pt x="27326" y="79529"/>
                </a:lnTo>
                <a:lnTo>
                  <a:pt x="63460" y="58790"/>
                </a:lnTo>
                <a:lnTo>
                  <a:pt x="111038" y="51199"/>
                </a:lnTo>
                <a:lnTo>
                  <a:pt x="109993" y="63106"/>
                </a:lnTo>
                <a:lnTo>
                  <a:pt x="107612" y="74795"/>
                </a:lnTo>
                <a:lnTo>
                  <a:pt x="103906" y="86126"/>
                </a:lnTo>
                <a:lnTo>
                  <a:pt x="98888" y="96960"/>
                </a:lnTo>
                <a:lnTo>
                  <a:pt x="84931" y="98278"/>
                </a:lnTo>
                <a:lnTo>
                  <a:pt x="71252" y="101250"/>
                </a:lnTo>
                <a:lnTo>
                  <a:pt x="34796" y="118810"/>
                </a:lnTo>
                <a:lnTo>
                  <a:pt x="16175" y="135578"/>
                </a:lnTo>
                <a:lnTo>
                  <a:pt x="8334" y="145405"/>
                </a:lnTo>
                <a:close/>
              </a:path>
              <a:path w="471170" h="206375">
                <a:moveTo>
                  <a:pt x="154973" y="186668"/>
                </a:moveTo>
                <a:lnTo>
                  <a:pt x="111417" y="176787"/>
                </a:lnTo>
                <a:lnTo>
                  <a:pt x="70935" y="147127"/>
                </a:lnTo>
                <a:lnTo>
                  <a:pt x="53470" y="121889"/>
                </a:lnTo>
                <a:lnTo>
                  <a:pt x="64296" y="116840"/>
                </a:lnTo>
                <a:lnTo>
                  <a:pt x="75605" y="113062"/>
                </a:lnTo>
                <a:lnTo>
                  <a:pt x="87272" y="110607"/>
                </a:lnTo>
                <a:lnTo>
                  <a:pt x="99171" y="109531"/>
                </a:lnTo>
                <a:lnTo>
                  <a:pt x="107282" y="120961"/>
                </a:lnTo>
                <a:lnTo>
                  <a:pt x="116697" y="131326"/>
                </a:lnTo>
                <a:lnTo>
                  <a:pt x="150109" y="154083"/>
                </a:lnTo>
                <a:lnTo>
                  <a:pt x="186334" y="163696"/>
                </a:lnTo>
                <a:lnTo>
                  <a:pt x="181384" y="170009"/>
                </a:lnTo>
                <a:lnTo>
                  <a:pt x="175977" y="175904"/>
                </a:lnTo>
                <a:lnTo>
                  <a:pt x="170133" y="181363"/>
                </a:lnTo>
                <a:lnTo>
                  <a:pt x="163872" y="186365"/>
                </a:lnTo>
                <a:lnTo>
                  <a:pt x="154973" y="186668"/>
                </a:lnTo>
                <a:close/>
              </a:path>
              <a:path w="471170" h="206375">
                <a:moveTo>
                  <a:pt x="108528" y="206278"/>
                </a:moveTo>
                <a:lnTo>
                  <a:pt x="97467" y="206278"/>
                </a:lnTo>
                <a:lnTo>
                  <a:pt x="88675" y="205508"/>
                </a:lnTo>
                <a:lnTo>
                  <a:pt x="51194" y="192713"/>
                </a:lnTo>
                <a:lnTo>
                  <a:pt x="20882" y="166310"/>
                </a:lnTo>
                <a:lnTo>
                  <a:pt x="15045" y="157905"/>
                </a:lnTo>
                <a:lnTo>
                  <a:pt x="20861" y="149561"/>
                </a:lnTo>
                <a:lnTo>
                  <a:pt x="27459" y="141839"/>
                </a:lnTo>
                <a:lnTo>
                  <a:pt x="34811" y="134775"/>
                </a:lnTo>
                <a:lnTo>
                  <a:pt x="42734" y="128527"/>
                </a:lnTo>
                <a:lnTo>
                  <a:pt x="46189" y="134775"/>
                </a:lnTo>
                <a:lnTo>
                  <a:pt x="50088" y="140903"/>
                </a:lnTo>
                <a:lnTo>
                  <a:pt x="80322" y="172666"/>
                </a:lnTo>
                <a:lnTo>
                  <a:pt x="115561" y="191990"/>
                </a:lnTo>
                <a:lnTo>
                  <a:pt x="142611" y="198441"/>
                </a:lnTo>
                <a:lnTo>
                  <a:pt x="134841" y="201689"/>
                </a:lnTo>
                <a:lnTo>
                  <a:pt x="126789" y="203949"/>
                </a:lnTo>
                <a:lnTo>
                  <a:pt x="118454" y="205220"/>
                </a:lnTo>
                <a:lnTo>
                  <a:pt x="108528" y="206278"/>
                </a:lnTo>
                <a:close/>
              </a:path>
              <a:path w="471170" h="206375">
                <a:moveTo>
                  <a:pt x="349642" y="66735"/>
                </a:moveTo>
                <a:lnTo>
                  <a:pt x="323220" y="24326"/>
                </a:lnTo>
                <a:lnTo>
                  <a:pt x="329899" y="6647"/>
                </a:lnTo>
                <a:lnTo>
                  <a:pt x="330181" y="6647"/>
                </a:lnTo>
                <a:lnTo>
                  <a:pt x="351046" y="3569"/>
                </a:lnTo>
                <a:lnTo>
                  <a:pt x="350525" y="3569"/>
                </a:lnTo>
                <a:lnTo>
                  <a:pt x="367442" y="4802"/>
                </a:lnTo>
                <a:lnTo>
                  <a:pt x="392417" y="4802"/>
                </a:lnTo>
                <a:lnTo>
                  <a:pt x="404993" y="6647"/>
                </a:lnTo>
                <a:lnTo>
                  <a:pt x="411733" y="24197"/>
                </a:lnTo>
                <a:lnTo>
                  <a:pt x="403535" y="37428"/>
                </a:lnTo>
                <a:lnTo>
                  <a:pt x="366486" y="37428"/>
                </a:lnTo>
                <a:lnTo>
                  <a:pt x="360536" y="63063"/>
                </a:lnTo>
                <a:lnTo>
                  <a:pt x="360944" y="63063"/>
                </a:lnTo>
                <a:lnTo>
                  <a:pt x="356705" y="63769"/>
                </a:lnTo>
                <a:lnTo>
                  <a:pt x="353032" y="64970"/>
                </a:lnTo>
                <a:lnTo>
                  <a:pt x="349642" y="66735"/>
                </a:lnTo>
                <a:close/>
              </a:path>
              <a:path w="471170" h="206375">
                <a:moveTo>
                  <a:pt x="392417" y="4802"/>
                </a:moveTo>
                <a:lnTo>
                  <a:pt x="367442" y="4802"/>
                </a:lnTo>
                <a:lnTo>
                  <a:pt x="384016" y="3569"/>
                </a:lnTo>
                <a:lnTo>
                  <a:pt x="392417" y="4802"/>
                </a:lnTo>
                <a:close/>
              </a:path>
              <a:path w="471170" h="206375">
                <a:moveTo>
                  <a:pt x="405161" y="85732"/>
                </a:moveTo>
                <a:lnTo>
                  <a:pt x="403243" y="81768"/>
                </a:lnTo>
                <a:lnTo>
                  <a:pt x="403144" y="81565"/>
                </a:lnTo>
                <a:lnTo>
                  <a:pt x="403042" y="81353"/>
                </a:lnTo>
                <a:lnTo>
                  <a:pt x="400146" y="77399"/>
                </a:lnTo>
                <a:lnTo>
                  <a:pt x="396685" y="74150"/>
                </a:lnTo>
                <a:lnTo>
                  <a:pt x="428538" y="36557"/>
                </a:lnTo>
                <a:lnTo>
                  <a:pt x="428657" y="36417"/>
                </a:lnTo>
                <a:lnTo>
                  <a:pt x="447392" y="37428"/>
                </a:lnTo>
                <a:lnTo>
                  <a:pt x="456790" y="56394"/>
                </a:lnTo>
                <a:lnTo>
                  <a:pt x="460751" y="72526"/>
                </a:lnTo>
                <a:lnTo>
                  <a:pt x="465221" y="83401"/>
                </a:lnTo>
                <a:lnTo>
                  <a:pt x="432285" y="83401"/>
                </a:lnTo>
                <a:lnTo>
                  <a:pt x="405161" y="85732"/>
                </a:lnTo>
                <a:close/>
              </a:path>
              <a:path w="471170" h="206375">
                <a:moveTo>
                  <a:pt x="278773" y="120602"/>
                </a:moveTo>
                <a:lnTo>
                  <a:pt x="264233" y="108621"/>
                </a:lnTo>
                <a:lnTo>
                  <a:pt x="264367" y="108621"/>
                </a:lnTo>
                <a:lnTo>
                  <a:pt x="267454" y="90702"/>
                </a:lnTo>
                <a:lnTo>
                  <a:pt x="267978" y="87790"/>
                </a:lnTo>
                <a:lnTo>
                  <a:pt x="274221" y="72526"/>
                </a:lnTo>
                <a:lnTo>
                  <a:pt x="278173" y="56394"/>
                </a:lnTo>
                <a:lnTo>
                  <a:pt x="287594" y="37428"/>
                </a:lnTo>
                <a:lnTo>
                  <a:pt x="288480" y="37428"/>
                </a:lnTo>
                <a:lnTo>
                  <a:pt x="306407" y="36557"/>
                </a:lnTo>
                <a:lnTo>
                  <a:pt x="338552" y="74644"/>
                </a:lnTo>
                <a:lnTo>
                  <a:pt x="335303" y="77822"/>
                </a:lnTo>
                <a:lnTo>
                  <a:pt x="332548" y="81565"/>
                </a:lnTo>
                <a:lnTo>
                  <a:pt x="331677" y="83401"/>
                </a:lnTo>
                <a:lnTo>
                  <a:pt x="303376" y="83401"/>
                </a:lnTo>
                <a:lnTo>
                  <a:pt x="302720" y="85370"/>
                </a:lnTo>
                <a:lnTo>
                  <a:pt x="302599" y="85732"/>
                </a:lnTo>
                <a:lnTo>
                  <a:pt x="302481" y="86085"/>
                </a:lnTo>
                <a:lnTo>
                  <a:pt x="302339" y="86085"/>
                </a:lnTo>
                <a:lnTo>
                  <a:pt x="326403" y="100491"/>
                </a:lnTo>
                <a:lnTo>
                  <a:pt x="326174" y="102892"/>
                </a:lnTo>
                <a:lnTo>
                  <a:pt x="326236" y="106635"/>
                </a:lnTo>
                <a:lnTo>
                  <a:pt x="326491" y="108621"/>
                </a:lnTo>
                <a:lnTo>
                  <a:pt x="326544" y="109036"/>
                </a:lnTo>
                <a:lnTo>
                  <a:pt x="278773" y="120602"/>
                </a:lnTo>
                <a:close/>
              </a:path>
              <a:path w="471170" h="206375">
                <a:moveTo>
                  <a:pt x="385595" y="66382"/>
                </a:moveTo>
                <a:lnTo>
                  <a:pt x="382346" y="64828"/>
                </a:lnTo>
                <a:lnTo>
                  <a:pt x="378885" y="63769"/>
                </a:lnTo>
                <a:lnTo>
                  <a:pt x="375212" y="63063"/>
                </a:lnTo>
                <a:lnTo>
                  <a:pt x="372192" y="50404"/>
                </a:lnTo>
                <a:lnTo>
                  <a:pt x="369230" y="37428"/>
                </a:lnTo>
                <a:lnTo>
                  <a:pt x="403535" y="37428"/>
                </a:lnTo>
                <a:lnTo>
                  <a:pt x="385595" y="66382"/>
                </a:lnTo>
                <a:close/>
              </a:path>
              <a:path w="471170" h="206375">
                <a:moveTo>
                  <a:pt x="365867" y="132976"/>
                </a:moveTo>
                <a:lnTo>
                  <a:pt x="365014" y="132976"/>
                </a:lnTo>
                <a:lnTo>
                  <a:pt x="354134" y="129728"/>
                </a:lnTo>
                <a:lnTo>
                  <a:pt x="345528" y="122754"/>
                </a:lnTo>
                <a:lnTo>
                  <a:pt x="340122" y="113006"/>
                </a:lnTo>
                <a:lnTo>
                  <a:pt x="338835" y="101551"/>
                </a:lnTo>
                <a:lnTo>
                  <a:pt x="342005" y="90702"/>
                </a:lnTo>
                <a:lnTo>
                  <a:pt x="342079" y="90451"/>
                </a:lnTo>
                <a:lnTo>
                  <a:pt x="349103" y="81768"/>
                </a:lnTo>
                <a:lnTo>
                  <a:pt x="358870" y="76356"/>
                </a:lnTo>
                <a:lnTo>
                  <a:pt x="370338" y="75068"/>
                </a:lnTo>
                <a:lnTo>
                  <a:pt x="381399" y="78342"/>
                </a:lnTo>
                <a:lnTo>
                  <a:pt x="396755" y="106635"/>
                </a:lnTo>
                <a:lnTo>
                  <a:pt x="393482" y="117684"/>
                </a:lnTo>
                <a:lnTo>
                  <a:pt x="386460" y="126329"/>
                </a:lnTo>
                <a:lnTo>
                  <a:pt x="376711" y="131730"/>
                </a:lnTo>
                <a:lnTo>
                  <a:pt x="365867" y="132976"/>
                </a:lnTo>
                <a:close/>
              </a:path>
              <a:path w="471170" h="206375">
                <a:moveTo>
                  <a:pt x="330571" y="85732"/>
                </a:moveTo>
                <a:lnTo>
                  <a:pt x="303376" y="83401"/>
                </a:lnTo>
                <a:lnTo>
                  <a:pt x="331677" y="83401"/>
                </a:lnTo>
                <a:lnTo>
                  <a:pt x="330571" y="85732"/>
                </a:lnTo>
                <a:close/>
              </a:path>
              <a:path w="471170" h="206375">
                <a:moveTo>
                  <a:pt x="456392" y="120602"/>
                </a:moveTo>
                <a:lnTo>
                  <a:pt x="409046" y="109389"/>
                </a:lnTo>
                <a:lnTo>
                  <a:pt x="409124" y="109036"/>
                </a:lnTo>
                <a:lnTo>
                  <a:pt x="409195" y="108621"/>
                </a:lnTo>
                <a:lnTo>
                  <a:pt x="409258" y="107624"/>
                </a:lnTo>
                <a:lnTo>
                  <a:pt x="409345" y="106635"/>
                </a:lnTo>
                <a:lnTo>
                  <a:pt x="409470" y="102892"/>
                </a:lnTo>
                <a:lnTo>
                  <a:pt x="409302" y="101551"/>
                </a:lnTo>
                <a:lnTo>
                  <a:pt x="409187" y="100632"/>
                </a:lnTo>
                <a:lnTo>
                  <a:pt x="433203" y="86085"/>
                </a:lnTo>
                <a:lnTo>
                  <a:pt x="432285" y="83401"/>
                </a:lnTo>
                <a:lnTo>
                  <a:pt x="465221" y="83401"/>
                </a:lnTo>
                <a:lnTo>
                  <a:pt x="467025" y="87790"/>
                </a:lnTo>
                <a:lnTo>
                  <a:pt x="470631" y="108621"/>
                </a:lnTo>
                <a:lnTo>
                  <a:pt x="456392" y="120602"/>
                </a:lnTo>
                <a:close/>
              </a:path>
              <a:path w="471170" h="206375">
                <a:moveTo>
                  <a:pt x="340995" y="202607"/>
                </a:moveTo>
                <a:lnTo>
                  <a:pt x="322334" y="192731"/>
                </a:lnTo>
                <a:lnTo>
                  <a:pt x="309804" y="182128"/>
                </a:lnTo>
                <a:lnTo>
                  <a:pt x="295751" y="173461"/>
                </a:lnTo>
                <a:lnTo>
                  <a:pt x="280605" y="158717"/>
                </a:lnTo>
                <a:lnTo>
                  <a:pt x="285180" y="140636"/>
                </a:lnTo>
                <a:lnTo>
                  <a:pt x="330288" y="121960"/>
                </a:lnTo>
                <a:lnTo>
                  <a:pt x="332336" y="126056"/>
                </a:lnTo>
                <a:lnTo>
                  <a:pt x="334950" y="129728"/>
                </a:lnTo>
                <a:lnTo>
                  <a:pt x="338058" y="132976"/>
                </a:lnTo>
                <a:lnTo>
                  <a:pt x="326615" y="160165"/>
                </a:lnTo>
                <a:lnTo>
                  <a:pt x="328875" y="161860"/>
                </a:lnTo>
                <a:lnTo>
                  <a:pt x="359439" y="161860"/>
                </a:lnTo>
                <a:lnTo>
                  <a:pt x="356817" y="192731"/>
                </a:lnTo>
                <a:lnTo>
                  <a:pt x="356797" y="192962"/>
                </a:lnTo>
                <a:lnTo>
                  <a:pt x="340995" y="202607"/>
                </a:lnTo>
                <a:close/>
              </a:path>
              <a:path w="471170" h="206375">
                <a:moveTo>
                  <a:pt x="451117" y="161860"/>
                </a:moveTo>
                <a:lnTo>
                  <a:pt x="406856" y="161860"/>
                </a:lnTo>
                <a:lnTo>
                  <a:pt x="409215" y="160165"/>
                </a:lnTo>
                <a:lnTo>
                  <a:pt x="409087" y="160165"/>
                </a:lnTo>
                <a:lnTo>
                  <a:pt x="397603" y="132976"/>
                </a:lnTo>
                <a:lnTo>
                  <a:pt x="400761" y="129728"/>
                </a:lnTo>
                <a:lnTo>
                  <a:pt x="403359" y="126056"/>
                </a:lnTo>
                <a:lnTo>
                  <a:pt x="405336" y="121960"/>
                </a:lnTo>
                <a:lnTo>
                  <a:pt x="405134" y="121960"/>
                </a:lnTo>
                <a:lnTo>
                  <a:pt x="449653" y="140636"/>
                </a:lnTo>
                <a:lnTo>
                  <a:pt x="449887" y="140636"/>
                </a:lnTo>
                <a:lnTo>
                  <a:pt x="454281" y="158717"/>
                </a:lnTo>
                <a:lnTo>
                  <a:pt x="452866" y="160165"/>
                </a:lnTo>
                <a:lnTo>
                  <a:pt x="451117" y="161860"/>
                </a:lnTo>
                <a:close/>
              </a:path>
              <a:path w="471170" h="206375">
                <a:moveTo>
                  <a:pt x="359439" y="161860"/>
                </a:moveTo>
                <a:lnTo>
                  <a:pt x="328875" y="161860"/>
                </a:lnTo>
                <a:lnTo>
                  <a:pt x="351549" y="142227"/>
                </a:lnTo>
                <a:lnTo>
                  <a:pt x="354445" y="143569"/>
                </a:lnTo>
                <a:lnTo>
                  <a:pt x="357553" y="144417"/>
                </a:lnTo>
                <a:lnTo>
                  <a:pt x="360873" y="144982"/>
                </a:lnTo>
                <a:lnTo>
                  <a:pt x="359439" y="161860"/>
                </a:lnTo>
                <a:close/>
              </a:path>
              <a:path w="471170" h="206375">
                <a:moveTo>
                  <a:pt x="393948" y="202607"/>
                </a:moveTo>
                <a:lnTo>
                  <a:pt x="378145" y="192962"/>
                </a:lnTo>
                <a:lnTo>
                  <a:pt x="374082" y="145123"/>
                </a:lnTo>
                <a:lnTo>
                  <a:pt x="377613" y="144628"/>
                </a:lnTo>
                <a:lnTo>
                  <a:pt x="381163" y="143569"/>
                </a:lnTo>
                <a:lnTo>
                  <a:pt x="384182" y="142227"/>
                </a:lnTo>
                <a:lnTo>
                  <a:pt x="395069" y="151726"/>
                </a:lnTo>
                <a:lnTo>
                  <a:pt x="406856" y="161860"/>
                </a:lnTo>
                <a:lnTo>
                  <a:pt x="451117" y="161860"/>
                </a:lnTo>
                <a:lnTo>
                  <a:pt x="439145" y="173461"/>
                </a:lnTo>
                <a:lnTo>
                  <a:pt x="425151" y="182128"/>
                </a:lnTo>
                <a:lnTo>
                  <a:pt x="412582" y="192731"/>
                </a:lnTo>
                <a:lnTo>
                  <a:pt x="393948" y="202607"/>
                </a:lnTo>
                <a:close/>
              </a:path>
            </a:pathLst>
          </a:custGeom>
          <a:solidFill>
            <a:srgbClr val="00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14862" y="6498769"/>
            <a:ext cx="15608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0033FF"/>
                </a:solidFill>
                <a:latin typeface="Calibri"/>
                <a:cs typeface="Calibri"/>
              </a:rPr>
              <a:t>CFC</a:t>
            </a:r>
            <a:r>
              <a:rPr dirty="0" sz="1000" spc="-35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0033FF"/>
                </a:solidFill>
                <a:latin typeface="Calibri"/>
                <a:cs typeface="Calibri"/>
              </a:rPr>
              <a:t>PERFORMANCE</a:t>
            </a:r>
            <a:r>
              <a:rPr dirty="0" sz="1000" spc="-40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0033FF"/>
                </a:solidFill>
                <a:latin typeface="Calibri"/>
                <a:cs typeface="Calibri"/>
              </a:rPr>
              <a:t>INSIGHTS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38658" y="1014290"/>
            <a:ext cx="9128125" cy="423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90">
                <a:latin typeface="Calibri"/>
                <a:cs typeface="Calibri"/>
              </a:rPr>
              <a:t>GPS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20">
                <a:latin typeface="Calibri"/>
                <a:cs typeface="Calibri"/>
              </a:rPr>
              <a:t>performance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 spc="20">
                <a:latin typeface="Calibri"/>
                <a:cs typeface="Calibri"/>
              </a:rPr>
              <a:t>metrics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 spc="20">
                <a:latin typeface="Calibri"/>
                <a:cs typeface="Calibri"/>
              </a:rPr>
              <a:t>track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 spc="20">
                <a:latin typeface="Calibri"/>
                <a:cs typeface="Calibri"/>
              </a:rPr>
              <a:t>movement</a:t>
            </a:r>
            <a:r>
              <a:rPr dirty="0" sz="1200" spc="45">
                <a:latin typeface="Calibri"/>
                <a:cs typeface="Calibri"/>
              </a:rPr>
              <a:t> demands, </a:t>
            </a:r>
            <a:r>
              <a:rPr dirty="0" sz="1200" spc="20">
                <a:latin typeface="Calibri"/>
                <a:cs typeface="Calibri"/>
              </a:rPr>
              <a:t>including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 spc="20">
                <a:latin typeface="Calibri"/>
                <a:cs typeface="Calibri"/>
              </a:rPr>
              <a:t>speed,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 spc="20">
                <a:latin typeface="Calibri"/>
                <a:cs typeface="Calibri"/>
              </a:rPr>
              <a:t>distance,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 spc="20">
                <a:latin typeface="Calibri"/>
                <a:cs typeface="Calibri"/>
              </a:rPr>
              <a:t>and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 spc="20">
                <a:latin typeface="Calibri"/>
                <a:cs typeface="Calibri"/>
              </a:rPr>
              <a:t>acceleration,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 spc="20">
                <a:latin typeface="Calibri"/>
                <a:cs typeface="Calibri"/>
              </a:rPr>
              <a:t>to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 spc="85">
                <a:latin typeface="Calibri"/>
                <a:cs typeface="Calibri"/>
              </a:rPr>
              <a:t>assess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 spc="20">
                <a:latin typeface="Calibri"/>
                <a:cs typeface="Calibri"/>
              </a:rPr>
              <a:t>workload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 spc="20">
                <a:latin typeface="Calibri"/>
                <a:cs typeface="Calibri"/>
              </a:rPr>
              <a:t>and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 spc="45">
                <a:latin typeface="Calibri"/>
                <a:cs typeface="Calibri"/>
              </a:rPr>
              <a:t>physical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output. </a:t>
            </a:r>
            <a:r>
              <a:rPr dirty="0" sz="1200" spc="10">
                <a:latin typeface="Calibri"/>
                <a:cs typeface="Calibri"/>
              </a:rPr>
              <a:t>This</a:t>
            </a:r>
            <a:r>
              <a:rPr dirty="0" sz="1200" spc="10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dataset</a:t>
            </a:r>
            <a:r>
              <a:rPr dirty="0" sz="1200" spc="10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contains</a:t>
            </a:r>
            <a:r>
              <a:rPr dirty="0" sz="1200" spc="10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simulated</a:t>
            </a:r>
            <a:r>
              <a:rPr dirty="0" sz="1200" spc="11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data</a:t>
            </a:r>
            <a:r>
              <a:rPr dirty="0" sz="1200" spc="9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for</a:t>
            </a:r>
            <a:r>
              <a:rPr dirty="0" sz="1200" spc="10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1</a:t>
            </a:r>
            <a:r>
              <a:rPr dirty="0" sz="1200" spc="8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player.</a:t>
            </a:r>
            <a:endParaRPr sz="1200">
              <a:latin typeface="Calibri"/>
              <a:cs typeface="Calibri"/>
            </a:endParaRPr>
          </a:p>
          <a:p>
            <a:pPr marL="12700" marR="5200650">
              <a:lnSpc>
                <a:spcPct val="100000"/>
              </a:lnSpc>
              <a:spcBef>
                <a:spcPts val="1440"/>
              </a:spcBef>
            </a:pPr>
            <a:r>
              <a:rPr dirty="0" sz="1200" b="1">
                <a:solidFill>
                  <a:srgbClr val="0033FF"/>
                </a:solidFill>
                <a:latin typeface="Calibri"/>
                <a:cs typeface="Calibri"/>
              </a:rPr>
              <a:t>date:</a:t>
            </a:r>
            <a:r>
              <a:rPr dirty="0" sz="1200" spc="25" b="1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date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recorded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 spc="55">
                <a:latin typeface="Calibri"/>
                <a:cs typeface="Calibri"/>
              </a:rPr>
              <a:t>session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or</a:t>
            </a:r>
            <a:r>
              <a:rPr dirty="0" sz="1200" spc="6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match </a:t>
            </a:r>
            <a:r>
              <a:rPr dirty="0" sz="1200" spc="45" b="1">
                <a:solidFill>
                  <a:srgbClr val="0033FF"/>
                </a:solidFill>
                <a:latin typeface="Calibri"/>
                <a:cs typeface="Calibri"/>
              </a:rPr>
              <a:t>opposition_code:</a:t>
            </a:r>
            <a:r>
              <a:rPr dirty="0" sz="1200" spc="-5" b="1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A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unique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identifier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the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opposing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team </a:t>
            </a:r>
            <a:r>
              <a:rPr dirty="0" sz="1200" spc="10" b="1">
                <a:solidFill>
                  <a:srgbClr val="0033FF"/>
                </a:solidFill>
                <a:latin typeface="Calibri"/>
                <a:cs typeface="Calibri"/>
              </a:rPr>
              <a:t>opposition_full:</a:t>
            </a:r>
            <a:r>
              <a:rPr dirty="0" sz="1200" spc="395" b="1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The</a:t>
            </a:r>
            <a:r>
              <a:rPr dirty="0" sz="1200" spc="8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full</a:t>
            </a:r>
            <a:r>
              <a:rPr dirty="0" sz="1200" spc="9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name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of</a:t>
            </a:r>
            <a:r>
              <a:rPr dirty="0" sz="1200" spc="9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the</a:t>
            </a:r>
            <a:r>
              <a:rPr dirty="0" sz="1200" spc="8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opposing</a:t>
            </a:r>
            <a:r>
              <a:rPr dirty="0" sz="1200" spc="10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team</a:t>
            </a:r>
            <a:endParaRPr sz="1200">
              <a:latin typeface="Calibri"/>
              <a:cs typeface="Calibri"/>
            </a:endParaRPr>
          </a:p>
          <a:p>
            <a:pPr marL="12700" marR="1845945">
              <a:lnSpc>
                <a:spcPct val="100000"/>
              </a:lnSpc>
            </a:pPr>
            <a:r>
              <a:rPr dirty="0" sz="1200" spc="45" b="1">
                <a:solidFill>
                  <a:srgbClr val="0033FF"/>
                </a:solidFill>
                <a:latin typeface="Calibri"/>
                <a:cs typeface="Calibri"/>
              </a:rPr>
              <a:t>md_plus_code:</a:t>
            </a:r>
            <a:r>
              <a:rPr dirty="0" sz="1200" spc="25" b="1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marker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number</a:t>
            </a:r>
            <a:r>
              <a:rPr dirty="0" sz="1200" spc="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days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after</a:t>
            </a:r>
            <a:r>
              <a:rPr dirty="0" sz="1200" spc="55">
                <a:latin typeface="Calibri"/>
                <a:cs typeface="Calibri"/>
              </a:rPr>
              <a:t> a </a:t>
            </a:r>
            <a:r>
              <a:rPr dirty="0" sz="1200">
                <a:latin typeface="Calibri"/>
                <a:cs typeface="Calibri"/>
              </a:rPr>
              <a:t>match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(e.g.,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MD+1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refers</a:t>
            </a:r>
            <a:r>
              <a:rPr dirty="0" sz="1200" spc="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one</a:t>
            </a:r>
            <a:r>
              <a:rPr dirty="0" sz="1200" spc="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day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post-</a:t>
            </a:r>
            <a:r>
              <a:rPr dirty="0" sz="1200" spc="-10">
                <a:latin typeface="Calibri"/>
                <a:cs typeface="Calibri"/>
              </a:rPr>
              <a:t>match) </a:t>
            </a:r>
            <a:r>
              <a:rPr dirty="0" sz="1200" spc="45" b="1">
                <a:solidFill>
                  <a:srgbClr val="0033FF"/>
                </a:solidFill>
                <a:latin typeface="Calibri"/>
                <a:cs typeface="Calibri"/>
              </a:rPr>
              <a:t>md_minus_code:</a:t>
            </a:r>
            <a:r>
              <a:rPr dirty="0" sz="1200" spc="15" b="1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marker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number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days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before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 spc="55">
                <a:latin typeface="Calibri"/>
                <a:cs typeface="Calibri"/>
              </a:rPr>
              <a:t>a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match</a:t>
            </a:r>
            <a:r>
              <a:rPr dirty="0" sz="1200" spc="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(e.g.,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MD-</a:t>
            </a:r>
            <a:r>
              <a:rPr dirty="0" sz="1200">
                <a:latin typeface="Calibri"/>
                <a:cs typeface="Calibri"/>
              </a:rPr>
              <a:t>1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refers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one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day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before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 spc="55">
                <a:latin typeface="Calibri"/>
                <a:cs typeface="Calibri"/>
              </a:rPr>
              <a:t>a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match) </a:t>
            </a:r>
            <a:r>
              <a:rPr dirty="0" sz="1200" spc="70" b="1">
                <a:solidFill>
                  <a:srgbClr val="0033FF"/>
                </a:solidFill>
                <a:latin typeface="Calibri"/>
                <a:cs typeface="Calibri"/>
              </a:rPr>
              <a:t>season:</a:t>
            </a:r>
            <a:r>
              <a:rPr dirty="0" sz="1200" spc="55" b="1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football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 spc="55">
                <a:latin typeface="Calibri"/>
                <a:cs typeface="Calibri"/>
              </a:rPr>
              <a:t>season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during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which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 spc="50">
                <a:latin typeface="Calibri"/>
                <a:cs typeface="Calibri"/>
              </a:rPr>
              <a:t>was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recorded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200" spc="65" b="1">
                <a:solidFill>
                  <a:srgbClr val="0033FF"/>
                </a:solidFill>
                <a:latin typeface="Calibri"/>
                <a:cs typeface="Calibri"/>
              </a:rPr>
              <a:t>distance:</a:t>
            </a:r>
            <a:r>
              <a:rPr dirty="0" sz="1200" spc="20" b="1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The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total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distance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covered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by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 spc="55">
                <a:latin typeface="Calibri"/>
                <a:cs typeface="Calibri"/>
              </a:rPr>
              <a:t>a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player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during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the</a:t>
            </a:r>
            <a:r>
              <a:rPr dirty="0" sz="1200" spc="65">
                <a:latin typeface="Calibri"/>
                <a:cs typeface="Calibri"/>
              </a:rPr>
              <a:t> </a:t>
            </a:r>
            <a:r>
              <a:rPr dirty="0" sz="1200" spc="55">
                <a:latin typeface="Calibri"/>
                <a:cs typeface="Calibri"/>
              </a:rPr>
              <a:t>session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or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match,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measured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in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meters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or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kilometers</a:t>
            </a:r>
            <a:endParaRPr sz="1200">
              <a:latin typeface="Calibri"/>
              <a:cs typeface="Calibri"/>
            </a:endParaRPr>
          </a:p>
          <a:p>
            <a:pPr marL="12700" marR="3513454">
              <a:lnSpc>
                <a:spcPct val="100000"/>
              </a:lnSpc>
            </a:pPr>
            <a:r>
              <a:rPr dirty="0" sz="1200" spc="10" b="1">
                <a:solidFill>
                  <a:srgbClr val="0033FF"/>
                </a:solidFill>
                <a:latin typeface="Calibri"/>
                <a:cs typeface="Calibri"/>
              </a:rPr>
              <a:t>distance_over_21:</a:t>
            </a:r>
            <a:r>
              <a:rPr dirty="0" sz="1200" spc="380" b="1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The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distance</a:t>
            </a:r>
            <a:r>
              <a:rPr dirty="0" sz="1200" spc="9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covered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at</a:t>
            </a:r>
            <a:r>
              <a:rPr dirty="0" sz="1200" spc="65">
                <a:latin typeface="Calibri"/>
                <a:cs typeface="Calibri"/>
              </a:rPr>
              <a:t> </a:t>
            </a:r>
            <a:r>
              <a:rPr dirty="0" sz="1200" spc="55">
                <a:latin typeface="Calibri"/>
                <a:cs typeface="Calibri"/>
              </a:rPr>
              <a:t>a</a:t>
            </a:r>
            <a:r>
              <a:rPr dirty="0" sz="1200" spc="65">
                <a:latin typeface="Calibri"/>
                <a:cs typeface="Calibri"/>
              </a:rPr>
              <a:t> </a:t>
            </a:r>
            <a:r>
              <a:rPr dirty="0" sz="1200" spc="50">
                <a:latin typeface="Calibri"/>
                <a:cs typeface="Calibri"/>
              </a:rPr>
              <a:t>speed</a:t>
            </a:r>
            <a:r>
              <a:rPr dirty="0" sz="1200" spc="8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above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21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km/h </a:t>
            </a:r>
            <a:r>
              <a:rPr dirty="0" sz="1200" spc="30" b="1">
                <a:solidFill>
                  <a:srgbClr val="0033FF"/>
                </a:solidFill>
                <a:latin typeface="Calibri"/>
                <a:cs typeface="Calibri"/>
              </a:rPr>
              <a:t>distance_over_24:</a:t>
            </a:r>
            <a:r>
              <a:rPr dirty="0" sz="1200" spc="-40" b="1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200" spc="20">
                <a:latin typeface="Calibri"/>
                <a:cs typeface="Calibri"/>
              </a:rPr>
              <a:t>The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30">
                <a:latin typeface="Calibri"/>
                <a:cs typeface="Calibri"/>
              </a:rPr>
              <a:t>distance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30">
                <a:latin typeface="Calibri"/>
                <a:cs typeface="Calibri"/>
              </a:rPr>
              <a:t>covered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30">
                <a:latin typeface="Calibri"/>
                <a:cs typeface="Calibri"/>
              </a:rPr>
              <a:t>at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55">
                <a:latin typeface="Calibri"/>
                <a:cs typeface="Calibri"/>
              </a:rPr>
              <a:t>a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50">
                <a:latin typeface="Calibri"/>
                <a:cs typeface="Calibri"/>
              </a:rPr>
              <a:t>speed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30">
                <a:latin typeface="Calibri"/>
                <a:cs typeface="Calibri"/>
              </a:rPr>
              <a:t>above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30">
                <a:latin typeface="Calibri"/>
                <a:cs typeface="Calibri"/>
              </a:rPr>
              <a:t>24</a:t>
            </a:r>
            <a:r>
              <a:rPr dirty="0" sz="1200" spc="-20">
                <a:latin typeface="Calibri"/>
                <a:cs typeface="Calibri"/>
              </a:rPr>
              <a:t> km/h</a:t>
            </a:r>
            <a:r>
              <a:rPr dirty="0" sz="1200" spc="500">
                <a:latin typeface="Calibri"/>
                <a:cs typeface="Calibri"/>
              </a:rPr>
              <a:t> </a:t>
            </a:r>
            <a:r>
              <a:rPr dirty="0" sz="1200" spc="30" b="1">
                <a:solidFill>
                  <a:srgbClr val="0033FF"/>
                </a:solidFill>
                <a:latin typeface="Calibri"/>
                <a:cs typeface="Calibri"/>
              </a:rPr>
              <a:t>distance_over_27:</a:t>
            </a:r>
            <a:r>
              <a:rPr dirty="0" sz="1200" spc="-40" b="1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200" spc="20">
                <a:latin typeface="Calibri"/>
                <a:cs typeface="Calibri"/>
              </a:rPr>
              <a:t>The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30">
                <a:latin typeface="Calibri"/>
                <a:cs typeface="Calibri"/>
              </a:rPr>
              <a:t>distance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30">
                <a:latin typeface="Calibri"/>
                <a:cs typeface="Calibri"/>
              </a:rPr>
              <a:t>covered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30">
                <a:latin typeface="Calibri"/>
                <a:cs typeface="Calibri"/>
              </a:rPr>
              <a:t>at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55">
                <a:latin typeface="Calibri"/>
                <a:cs typeface="Calibri"/>
              </a:rPr>
              <a:t>a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50">
                <a:latin typeface="Calibri"/>
                <a:cs typeface="Calibri"/>
              </a:rPr>
              <a:t>speed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30">
                <a:latin typeface="Calibri"/>
                <a:cs typeface="Calibri"/>
              </a:rPr>
              <a:t>above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30">
                <a:latin typeface="Calibri"/>
                <a:cs typeface="Calibri"/>
              </a:rPr>
              <a:t>27</a:t>
            </a:r>
            <a:r>
              <a:rPr dirty="0" sz="1200" spc="-20">
                <a:latin typeface="Calibri"/>
                <a:cs typeface="Calibri"/>
              </a:rPr>
              <a:t> km/h </a:t>
            </a:r>
            <a:r>
              <a:rPr dirty="0" sz="1200" spc="30" b="1">
                <a:solidFill>
                  <a:srgbClr val="0033FF"/>
                </a:solidFill>
                <a:latin typeface="Calibri"/>
                <a:cs typeface="Calibri"/>
              </a:rPr>
              <a:t>accel_decel_over_2_5:</a:t>
            </a:r>
            <a:r>
              <a:rPr dirty="0" sz="1200" spc="-50" b="1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200" spc="20">
                <a:latin typeface="Calibri"/>
                <a:cs typeface="Calibri"/>
              </a:rPr>
              <a:t>The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30">
                <a:latin typeface="Calibri"/>
                <a:cs typeface="Calibri"/>
              </a:rPr>
              <a:t>number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30">
                <a:latin typeface="Calibri"/>
                <a:cs typeface="Calibri"/>
              </a:rPr>
              <a:t>of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30">
                <a:latin typeface="Calibri"/>
                <a:cs typeface="Calibri"/>
              </a:rPr>
              <a:t>accelerations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20">
                <a:latin typeface="Calibri"/>
                <a:cs typeface="Calibri"/>
              </a:rPr>
              <a:t>or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30">
                <a:latin typeface="Calibri"/>
                <a:cs typeface="Calibri"/>
              </a:rPr>
              <a:t>decelerations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30">
                <a:latin typeface="Calibri"/>
                <a:cs typeface="Calibri"/>
              </a:rPr>
              <a:t>above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30">
                <a:latin typeface="Calibri"/>
                <a:cs typeface="Calibri"/>
              </a:rPr>
              <a:t>2.5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m/s² </a:t>
            </a:r>
            <a:r>
              <a:rPr dirty="0" sz="1200" spc="20" b="1">
                <a:solidFill>
                  <a:srgbClr val="0033FF"/>
                </a:solidFill>
                <a:latin typeface="Calibri"/>
                <a:cs typeface="Calibri"/>
              </a:rPr>
              <a:t>accel_decel_over_3_5:</a:t>
            </a:r>
            <a:r>
              <a:rPr dirty="0" sz="1200" spc="345" b="1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200" spc="20">
                <a:latin typeface="Calibri"/>
                <a:cs typeface="Calibri"/>
              </a:rPr>
              <a:t>The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 spc="20">
                <a:latin typeface="Calibri"/>
                <a:cs typeface="Calibri"/>
              </a:rPr>
              <a:t>number</a:t>
            </a:r>
            <a:r>
              <a:rPr dirty="0" sz="1200" spc="65">
                <a:latin typeface="Calibri"/>
                <a:cs typeface="Calibri"/>
              </a:rPr>
              <a:t> </a:t>
            </a:r>
            <a:r>
              <a:rPr dirty="0" sz="1200" spc="20">
                <a:latin typeface="Calibri"/>
                <a:cs typeface="Calibri"/>
              </a:rPr>
              <a:t>of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 spc="20">
                <a:latin typeface="Calibri"/>
                <a:cs typeface="Calibri"/>
              </a:rPr>
              <a:t>accelerations</a:t>
            </a:r>
            <a:r>
              <a:rPr dirty="0" sz="1200" spc="95">
                <a:latin typeface="Calibri"/>
                <a:cs typeface="Calibri"/>
              </a:rPr>
              <a:t> </a:t>
            </a:r>
            <a:r>
              <a:rPr dirty="0" sz="1200" spc="20">
                <a:latin typeface="Calibri"/>
                <a:cs typeface="Calibri"/>
              </a:rPr>
              <a:t>or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 spc="20">
                <a:latin typeface="Calibri"/>
                <a:cs typeface="Calibri"/>
              </a:rPr>
              <a:t>decelerations</a:t>
            </a:r>
            <a:r>
              <a:rPr dirty="0" sz="1200" spc="90">
                <a:latin typeface="Calibri"/>
                <a:cs typeface="Calibri"/>
              </a:rPr>
              <a:t> </a:t>
            </a:r>
            <a:r>
              <a:rPr dirty="0" sz="1200" spc="20">
                <a:latin typeface="Calibri"/>
                <a:cs typeface="Calibri"/>
              </a:rPr>
              <a:t>above</a:t>
            </a:r>
            <a:r>
              <a:rPr dirty="0" sz="1200" spc="80">
                <a:latin typeface="Calibri"/>
                <a:cs typeface="Calibri"/>
              </a:rPr>
              <a:t> </a:t>
            </a:r>
            <a:r>
              <a:rPr dirty="0" sz="1200" spc="20">
                <a:latin typeface="Calibri"/>
                <a:cs typeface="Calibri"/>
              </a:rPr>
              <a:t>3.5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m/s² </a:t>
            </a:r>
            <a:r>
              <a:rPr dirty="0" sz="1200" spc="30" b="1">
                <a:solidFill>
                  <a:srgbClr val="0033FF"/>
                </a:solidFill>
                <a:latin typeface="Calibri"/>
                <a:cs typeface="Calibri"/>
              </a:rPr>
              <a:t>accel_decel_over_4_5:</a:t>
            </a:r>
            <a:r>
              <a:rPr dirty="0" sz="1200" spc="-50" b="1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200" spc="20">
                <a:latin typeface="Calibri"/>
                <a:cs typeface="Calibri"/>
              </a:rPr>
              <a:t>The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30">
                <a:latin typeface="Calibri"/>
                <a:cs typeface="Calibri"/>
              </a:rPr>
              <a:t>number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30">
                <a:latin typeface="Calibri"/>
                <a:cs typeface="Calibri"/>
              </a:rPr>
              <a:t>of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30">
                <a:latin typeface="Calibri"/>
                <a:cs typeface="Calibri"/>
              </a:rPr>
              <a:t>accelerations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20">
                <a:latin typeface="Calibri"/>
                <a:cs typeface="Calibri"/>
              </a:rPr>
              <a:t>or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30">
                <a:latin typeface="Calibri"/>
                <a:cs typeface="Calibri"/>
              </a:rPr>
              <a:t>decelerations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30">
                <a:latin typeface="Calibri"/>
                <a:cs typeface="Calibri"/>
              </a:rPr>
              <a:t>above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30">
                <a:latin typeface="Calibri"/>
                <a:cs typeface="Calibri"/>
              </a:rPr>
              <a:t>4.5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m/s² </a:t>
            </a:r>
            <a:r>
              <a:rPr dirty="0" sz="1200" b="1">
                <a:solidFill>
                  <a:srgbClr val="0033FF"/>
                </a:solidFill>
                <a:latin typeface="Calibri"/>
                <a:cs typeface="Calibri"/>
              </a:rPr>
              <a:t>day_duration:</a:t>
            </a:r>
            <a:r>
              <a:rPr dirty="0" sz="1200" spc="370" b="1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duration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 spc="55">
                <a:latin typeface="Calibri"/>
                <a:cs typeface="Calibri"/>
              </a:rPr>
              <a:t>session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minutes</a:t>
            </a:r>
            <a:endParaRPr sz="1200">
              <a:latin typeface="Calibri"/>
              <a:cs typeface="Calibri"/>
            </a:endParaRPr>
          </a:p>
          <a:p>
            <a:pPr marL="12700" marR="4154804">
              <a:lnSpc>
                <a:spcPct val="100000"/>
              </a:lnSpc>
            </a:pPr>
            <a:r>
              <a:rPr dirty="0" sz="1200" spc="50" b="1">
                <a:solidFill>
                  <a:srgbClr val="0033FF"/>
                </a:solidFill>
                <a:latin typeface="Calibri"/>
                <a:cs typeface="Calibri"/>
              </a:rPr>
              <a:t>peak_speed:</a:t>
            </a:r>
            <a:r>
              <a:rPr dirty="0" sz="1200" spc="10" b="1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highest</a:t>
            </a:r>
            <a:r>
              <a:rPr dirty="0" sz="1200" spc="90">
                <a:latin typeface="Calibri"/>
                <a:cs typeface="Calibri"/>
              </a:rPr>
              <a:t> </a:t>
            </a:r>
            <a:r>
              <a:rPr dirty="0" sz="1200" spc="50">
                <a:latin typeface="Calibri"/>
                <a:cs typeface="Calibri"/>
              </a:rPr>
              <a:t>speed</a:t>
            </a:r>
            <a:r>
              <a:rPr dirty="0" sz="1200" spc="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recorded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during</a:t>
            </a:r>
            <a:r>
              <a:rPr dirty="0" sz="1200" spc="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85">
                <a:latin typeface="Calibri"/>
                <a:cs typeface="Calibri"/>
              </a:rPr>
              <a:t> </a:t>
            </a:r>
            <a:r>
              <a:rPr dirty="0" sz="1200" spc="50">
                <a:latin typeface="Calibri"/>
                <a:cs typeface="Calibri"/>
              </a:rPr>
              <a:t>session </a:t>
            </a:r>
            <a:r>
              <a:rPr dirty="0" sz="1200" b="1">
                <a:solidFill>
                  <a:srgbClr val="0033FF"/>
                </a:solidFill>
                <a:latin typeface="Calibri"/>
                <a:cs typeface="Calibri"/>
              </a:rPr>
              <a:t>hr_zone_1_hms:</a:t>
            </a:r>
            <a:r>
              <a:rPr dirty="0" sz="1200" spc="45" b="1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total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time</a:t>
            </a:r>
            <a:r>
              <a:rPr dirty="0" sz="1200" spc="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spent</a:t>
            </a:r>
            <a:r>
              <a:rPr dirty="0" sz="1200" spc="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heart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rate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zone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1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(50-</a:t>
            </a:r>
            <a:r>
              <a:rPr dirty="0" sz="1200" spc="50">
                <a:latin typeface="Calibri"/>
                <a:cs typeface="Calibri"/>
              </a:rPr>
              <a:t>60%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Max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 spc="25">
                <a:latin typeface="Calibri"/>
                <a:cs typeface="Calibri"/>
              </a:rPr>
              <a:t>HR) </a:t>
            </a:r>
            <a:r>
              <a:rPr dirty="0" sz="1200" b="1">
                <a:solidFill>
                  <a:srgbClr val="0033FF"/>
                </a:solidFill>
                <a:latin typeface="Calibri"/>
                <a:cs typeface="Calibri"/>
              </a:rPr>
              <a:t>hr_zone_2_hms:</a:t>
            </a:r>
            <a:r>
              <a:rPr dirty="0" sz="1200" spc="45" b="1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total</a:t>
            </a:r>
            <a:r>
              <a:rPr dirty="0" sz="1200" spc="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time</a:t>
            </a:r>
            <a:r>
              <a:rPr dirty="0" sz="1200" spc="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spent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heart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rate</a:t>
            </a:r>
            <a:r>
              <a:rPr dirty="0" sz="1200" spc="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zone</a:t>
            </a:r>
            <a:r>
              <a:rPr dirty="0" sz="1200" spc="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2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(60-</a:t>
            </a:r>
            <a:r>
              <a:rPr dirty="0" sz="1200" spc="50">
                <a:latin typeface="Calibri"/>
                <a:cs typeface="Calibri"/>
              </a:rPr>
              <a:t>70%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Max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 spc="25">
                <a:latin typeface="Calibri"/>
                <a:cs typeface="Calibri"/>
              </a:rPr>
              <a:t>HR) </a:t>
            </a:r>
            <a:r>
              <a:rPr dirty="0" sz="1200" b="1">
                <a:solidFill>
                  <a:srgbClr val="0033FF"/>
                </a:solidFill>
                <a:latin typeface="Calibri"/>
                <a:cs typeface="Calibri"/>
              </a:rPr>
              <a:t>hr_zone_3_hms:</a:t>
            </a:r>
            <a:r>
              <a:rPr dirty="0" sz="1200" spc="45" b="1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total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time</a:t>
            </a:r>
            <a:r>
              <a:rPr dirty="0" sz="1200" spc="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spent</a:t>
            </a:r>
            <a:r>
              <a:rPr dirty="0" sz="1200" spc="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heart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rate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zone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3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(70-</a:t>
            </a:r>
            <a:r>
              <a:rPr dirty="0" sz="1200" spc="50">
                <a:latin typeface="Calibri"/>
                <a:cs typeface="Calibri"/>
              </a:rPr>
              <a:t>80%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Max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 spc="25">
                <a:latin typeface="Calibri"/>
                <a:cs typeface="Calibri"/>
              </a:rPr>
              <a:t>HR) </a:t>
            </a:r>
            <a:r>
              <a:rPr dirty="0" sz="1200" b="1">
                <a:solidFill>
                  <a:srgbClr val="0033FF"/>
                </a:solidFill>
                <a:latin typeface="Calibri"/>
                <a:cs typeface="Calibri"/>
              </a:rPr>
              <a:t>hr_zone_4_hms:</a:t>
            </a:r>
            <a:r>
              <a:rPr dirty="0" sz="1200" spc="45" b="1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total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time</a:t>
            </a:r>
            <a:r>
              <a:rPr dirty="0" sz="1200" spc="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spent</a:t>
            </a:r>
            <a:r>
              <a:rPr dirty="0" sz="1200" spc="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heart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rate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zone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4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(80-</a:t>
            </a:r>
            <a:r>
              <a:rPr dirty="0" sz="1200" spc="50">
                <a:latin typeface="Calibri"/>
                <a:cs typeface="Calibri"/>
              </a:rPr>
              <a:t>90%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Max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 spc="25">
                <a:latin typeface="Calibri"/>
                <a:cs typeface="Calibri"/>
              </a:rPr>
              <a:t>HR) </a:t>
            </a:r>
            <a:r>
              <a:rPr dirty="0" sz="1200" b="1">
                <a:solidFill>
                  <a:srgbClr val="0033FF"/>
                </a:solidFill>
                <a:latin typeface="Calibri"/>
                <a:cs typeface="Calibri"/>
              </a:rPr>
              <a:t>hr_zone_5_hms:</a:t>
            </a:r>
            <a:r>
              <a:rPr dirty="0" sz="1200" spc="55" b="1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total</a:t>
            </a:r>
            <a:r>
              <a:rPr dirty="0" sz="1200" spc="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time</a:t>
            </a:r>
            <a:r>
              <a:rPr dirty="0" sz="1200" spc="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spent</a:t>
            </a:r>
            <a:r>
              <a:rPr dirty="0" sz="1200" spc="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heart</a:t>
            </a:r>
            <a:r>
              <a:rPr dirty="0" sz="1200" spc="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rate</a:t>
            </a:r>
            <a:r>
              <a:rPr dirty="0" sz="1200" spc="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zone</a:t>
            </a:r>
            <a:r>
              <a:rPr dirty="0" sz="1200" spc="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5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(90-</a:t>
            </a:r>
            <a:r>
              <a:rPr dirty="0" sz="1200">
                <a:latin typeface="Calibri"/>
                <a:cs typeface="Calibri"/>
              </a:rPr>
              <a:t>100%</a:t>
            </a:r>
            <a:r>
              <a:rPr dirty="0" sz="1200" spc="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Max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 spc="25">
                <a:latin typeface="Calibri"/>
                <a:cs typeface="Calibri"/>
              </a:rPr>
              <a:t>HR)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063204" y="6498769"/>
            <a:ext cx="20643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0033FF"/>
                </a:solidFill>
                <a:latin typeface="Calibri"/>
                <a:cs typeface="Calibri"/>
              </a:rPr>
              <a:t>SIMPLE</a:t>
            </a:r>
            <a:r>
              <a:rPr dirty="0" sz="1000" spc="-20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0033FF"/>
                </a:solidFill>
                <a:latin typeface="Calibri"/>
                <a:cs typeface="Calibri"/>
              </a:rPr>
              <a:t>|</a:t>
            </a:r>
            <a:r>
              <a:rPr dirty="0" sz="1000" spc="-25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0033FF"/>
                </a:solidFill>
                <a:latin typeface="Calibri"/>
                <a:cs typeface="Calibri"/>
              </a:rPr>
              <a:t>ILLUMINATING</a:t>
            </a:r>
            <a:r>
              <a:rPr dirty="0" sz="1000" spc="-15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0033FF"/>
                </a:solidFill>
                <a:latin typeface="Calibri"/>
                <a:cs typeface="Calibri"/>
              </a:rPr>
              <a:t>|</a:t>
            </a:r>
            <a:r>
              <a:rPr dirty="0" sz="1000" spc="-30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0033FF"/>
                </a:solidFill>
                <a:latin typeface="Calibri"/>
                <a:cs typeface="Calibri"/>
              </a:rPr>
              <a:t>ACTIONABLE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60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330"/>
              <a:t>PHYSICAL </a:t>
            </a:r>
            <a:r>
              <a:rPr dirty="0" spc="-535"/>
              <a:t>C</a:t>
            </a:r>
            <a:r>
              <a:rPr dirty="0" spc="-270"/>
              <a:t>A</a:t>
            </a:r>
            <a:r>
              <a:rPr dirty="0" spc="-825"/>
              <a:t>P</a:t>
            </a:r>
            <a:r>
              <a:rPr dirty="0" spc="-270"/>
              <a:t>ABI</a:t>
            </a:r>
            <a:r>
              <a:rPr dirty="0" spc="-520"/>
              <a:t>L</a:t>
            </a:r>
            <a:r>
              <a:rPr dirty="0" spc="-270"/>
              <a:t>TY</a:t>
            </a:r>
            <a:r>
              <a:rPr dirty="0" spc="-390"/>
              <a:t> </a:t>
            </a:r>
            <a:r>
              <a:rPr dirty="0" spc="-755"/>
              <a:t>DATA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063204" y="6498769"/>
            <a:ext cx="20643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SIMPLE</a:t>
            </a:r>
            <a:r>
              <a:rPr dirty="0" sz="1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dirty="0" sz="1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ILLUMINATING</a:t>
            </a:r>
            <a:r>
              <a:rPr dirty="0" sz="1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dirty="0" sz="10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ACTIONABLE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58" y="35514"/>
            <a:ext cx="65754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114" b="1">
                <a:solidFill>
                  <a:srgbClr val="0033FF"/>
                </a:solidFill>
                <a:latin typeface="Cambria"/>
                <a:cs typeface="Cambria"/>
              </a:rPr>
              <a:t>PHYSICAL</a:t>
            </a:r>
            <a:r>
              <a:rPr dirty="0" sz="4800" spc="80" b="1">
                <a:solidFill>
                  <a:srgbClr val="0033FF"/>
                </a:solidFill>
                <a:latin typeface="Cambria"/>
                <a:cs typeface="Cambria"/>
              </a:rPr>
              <a:t> </a:t>
            </a:r>
            <a:r>
              <a:rPr dirty="0" sz="4800" spc="-140" b="1">
                <a:solidFill>
                  <a:srgbClr val="0033FF"/>
                </a:solidFill>
                <a:latin typeface="Cambria"/>
                <a:cs typeface="Cambria"/>
              </a:rPr>
              <a:t>C</a:t>
            </a:r>
            <a:r>
              <a:rPr dirty="0" sz="4800" spc="60" b="1">
                <a:solidFill>
                  <a:srgbClr val="0033FF"/>
                </a:solidFill>
                <a:latin typeface="Cambria"/>
                <a:cs typeface="Cambria"/>
              </a:rPr>
              <a:t>A</a:t>
            </a:r>
            <a:r>
              <a:rPr dirty="0" sz="4800" spc="-459" b="1">
                <a:solidFill>
                  <a:srgbClr val="0033FF"/>
                </a:solidFill>
                <a:latin typeface="Cambria"/>
                <a:cs typeface="Cambria"/>
              </a:rPr>
              <a:t>P</a:t>
            </a:r>
            <a:r>
              <a:rPr dirty="0" sz="4800" spc="60" b="1">
                <a:solidFill>
                  <a:srgbClr val="0033FF"/>
                </a:solidFill>
                <a:latin typeface="Cambria"/>
                <a:cs typeface="Cambria"/>
              </a:rPr>
              <a:t>A</a:t>
            </a:r>
            <a:r>
              <a:rPr dirty="0" sz="4800" spc="65" b="1">
                <a:solidFill>
                  <a:srgbClr val="0033FF"/>
                </a:solidFill>
                <a:latin typeface="Cambria"/>
                <a:cs typeface="Cambria"/>
              </a:rPr>
              <a:t>BILI</a:t>
            </a:r>
            <a:r>
              <a:rPr dirty="0" sz="4800" spc="55" b="1">
                <a:solidFill>
                  <a:srgbClr val="0033FF"/>
                </a:solidFill>
                <a:latin typeface="Cambria"/>
                <a:cs typeface="Cambria"/>
              </a:rPr>
              <a:t>T</a:t>
            </a:r>
            <a:r>
              <a:rPr dirty="0" sz="4800" spc="65" b="1">
                <a:solidFill>
                  <a:srgbClr val="0033FF"/>
                </a:solidFill>
                <a:latin typeface="Cambria"/>
                <a:cs typeface="Cambria"/>
              </a:rPr>
              <a:t>Y</a:t>
            </a:r>
            <a:endParaRPr sz="4800">
              <a:latin typeface="Cambria"/>
              <a:cs typeface="Cambri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1314881" y="297475"/>
            <a:ext cx="471170" cy="206375"/>
          </a:xfrm>
          <a:custGeom>
            <a:avLst/>
            <a:gdLst/>
            <a:ahLst/>
            <a:cxnLst/>
            <a:rect l="l" t="t" r="r" b="b"/>
            <a:pathLst>
              <a:path w="471170" h="206375">
                <a:moveTo>
                  <a:pt x="141" y="90181"/>
                </a:moveTo>
                <a:lnTo>
                  <a:pt x="490" y="87635"/>
                </a:lnTo>
                <a:lnTo>
                  <a:pt x="529" y="87356"/>
                </a:lnTo>
                <a:lnTo>
                  <a:pt x="635" y="86579"/>
                </a:lnTo>
                <a:lnTo>
                  <a:pt x="18435" y="43289"/>
                </a:lnTo>
                <a:lnTo>
                  <a:pt x="48384" y="15324"/>
                </a:lnTo>
                <a:lnTo>
                  <a:pt x="86810" y="1059"/>
                </a:lnTo>
                <a:lnTo>
                  <a:pt x="91419" y="423"/>
                </a:lnTo>
                <a:lnTo>
                  <a:pt x="91712" y="423"/>
                </a:lnTo>
                <a:lnTo>
                  <a:pt x="94933" y="141"/>
                </a:lnTo>
                <a:lnTo>
                  <a:pt x="110501" y="37852"/>
                </a:lnTo>
                <a:lnTo>
                  <a:pt x="110597" y="38513"/>
                </a:lnTo>
                <a:lnTo>
                  <a:pt x="103463" y="38513"/>
                </a:lnTo>
                <a:lnTo>
                  <a:pt x="96213" y="38814"/>
                </a:lnTo>
                <a:lnTo>
                  <a:pt x="53530" y="49151"/>
                </a:lnTo>
                <a:lnTo>
                  <a:pt x="19282" y="69970"/>
                </a:lnTo>
                <a:lnTo>
                  <a:pt x="3673" y="85449"/>
                </a:lnTo>
                <a:lnTo>
                  <a:pt x="141" y="90181"/>
                </a:lnTo>
                <a:close/>
              </a:path>
              <a:path w="471170" h="206375">
                <a:moveTo>
                  <a:pt x="143459" y="136437"/>
                </a:moveTo>
                <a:lnTo>
                  <a:pt x="133647" y="129579"/>
                </a:lnTo>
                <a:lnTo>
                  <a:pt x="124723" y="121668"/>
                </a:lnTo>
                <a:lnTo>
                  <a:pt x="116779" y="112791"/>
                </a:lnTo>
                <a:lnTo>
                  <a:pt x="109907" y="103034"/>
                </a:lnTo>
                <a:lnTo>
                  <a:pt x="115790" y="90181"/>
                </a:lnTo>
                <a:lnTo>
                  <a:pt x="119946" y="77187"/>
                </a:lnTo>
                <a:lnTo>
                  <a:pt x="120069" y="76692"/>
                </a:lnTo>
                <a:lnTo>
                  <a:pt x="122421" y="64405"/>
                </a:lnTo>
                <a:lnTo>
                  <a:pt x="122536" y="63804"/>
                </a:lnTo>
                <a:lnTo>
                  <a:pt x="122658" y="63106"/>
                </a:lnTo>
                <a:lnTo>
                  <a:pt x="123297" y="53750"/>
                </a:lnTo>
                <a:lnTo>
                  <a:pt x="123229" y="41024"/>
                </a:lnTo>
                <a:lnTo>
                  <a:pt x="123125" y="38814"/>
                </a:lnTo>
                <a:lnTo>
                  <a:pt x="123021" y="36601"/>
                </a:lnTo>
                <a:lnTo>
                  <a:pt x="121068" y="24231"/>
                </a:lnTo>
                <a:lnTo>
                  <a:pt x="117790" y="12138"/>
                </a:lnTo>
                <a:lnTo>
                  <a:pt x="113227" y="423"/>
                </a:lnTo>
                <a:lnTo>
                  <a:pt x="117607" y="918"/>
                </a:lnTo>
                <a:lnTo>
                  <a:pt x="152818" y="24019"/>
                </a:lnTo>
                <a:lnTo>
                  <a:pt x="161853" y="57528"/>
                </a:lnTo>
                <a:lnTo>
                  <a:pt x="161922" y="58030"/>
                </a:lnTo>
                <a:lnTo>
                  <a:pt x="162027" y="58790"/>
                </a:lnTo>
                <a:lnTo>
                  <a:pt x="162537" y="67485"/>
                </a:lnTo>
                <a:lnTo>
                  <a:pt x="162434" y="74795"/>
                </a:lnTo>
                <a:lnTo>
                  <a:pt x="162389" y="77187"/>
                </a:lnTo>
                <a:lnTo>
                  <a:pt x="160569" y="92232"/>
                </a:lnTo>
                <a:lnTo>
                  <a:pt x="160454" y="93178"/>
                </a:lnTo>
                <a:lnTo>
                  <a:pt x="156553" y="108665"/>
                </a:lnTo>
                <a:lnTo>
                  <a:pt x="150909" y="123043"/>
                </a:lnTo>
                <a:lnTo>
                  <a:pt x="150837" y="123226"/>
                </a:lnTo>
                <a:lnTo>
                  <a:pt x="143576" y="136227"/>
                </a:lnTo>
                <a:lnTo>
                  <a:pt x="143459" y="136437"/>
                </a:lnTo>
                <a:close/>
              </a:path>
              <a:path w="471170" h="206375">
                <a:moveTo>
                  <a:pt x="193822" y="151620"/>
                </a:moveTo>
                <a:lnTo>
                  <a:pt x="183692" y="150790"/>
                </a:lnTo>
                <a:lnTo>
                  <a:pt x="173708" y="148954"/>
                </a:lnTo>
                <a:lnTo>
                  <a:pt x="163963" y="146138"/>
                </a:lnTo>
                <a:lnTo>
                  <a:pt x="154549" y="142369"/>
                </a:lnTo>
                <a:lnTo>
                  <a:pt x="158119" y="136437"/>
                </a:lnTo>
                <a:lnTo>
                  <a:pt x="158245" y="136227"/>
                </a:lnTo>
                <a:lnTo>
                  <a:pt x="161603" y="129781"/>
                </a:lnTo>
                <a:lnTo>
                  <a:pt x="174018" y="87635"/>
                </a:lnTo>
                <a:lnTo>
                  <a:pt x="175070" y="67485"/>
                </a:lnTo>
                <a:lnTo>
                  <a:pt x="174662" y="60538"/>
                </a:lnTo>
                <a:lnTo>
                  <a:pt x="174559" y="58790"/>
                </a:lnTo>
                <a:lnTo>
                  <a:pt x="165234" y="21183"/>
                </a:lnTo>
                <a:lnTo>
                  <a:pt x="165144" y="20974"/>
                </a:lnTo>
                <a:lnTo>
                  <a:pt x="195531" y="58030"/>
                </a:lnTo>
                <a:lnTo>
                  <a:pt x="202469" y="76692"/>
                </a:lnTo>
                <a:lnTo>
                  <a:pt x="202554" y="76966"/>
                </a:lnTo>
                <a:lnTo>
                  <a:pt x="202623" y="77187"/>
                </a:lnTo>
                <a:lnTo>
                  <a:pt x="204699" y="87356"/>
                </a:lnTo>
                <a:lnTo>
                  <a:pt x="205724" y="96960"/>
                </a:lnTo>
                <a:lnTo>
                  <a:pt x="205653" y="109531"/>
                </a:lnTo>
                <a:lnTo>
                  <a:pt x="205201" y="114686"/>
                </a:lnTo>
                <a:lnTo>
                  <a:pt x="205084" y="116028"/>
                </a:lnTo>
                <a:lnTo>
                  <a:pt x="204987" y="117129"/>
                </a:lnTo>
                <a:lnTo>
                  <a:pt x="203198" y="126691"/>
                </a:lnTo>
                <a:lnTo>
                  <a:pt x="203145" y="126974"/>
                </a:lnTo>
                <a:lnTo>
                  <a:pt x="201410" y="133367"/>
                </a:lnTo>
                <a:lnTo>
                  <a:pt x="199278" y="139614"/>
                </a:lnTo>
                <a:lnTo>
                  <a:pt x="196872" y="145405"/>
                </a:lnTo>
                <a:lnTo>
                  <a:pt x="196748" y="145703"/>
                </a:lnTo>
                <a:lnTo>
                  <a:pt x="193822" y="151620"/>
                </a:lnTo>
                <a:close/>
              </a:path>
              <a:path w="471170" h="206375">
                <a:moveTo>
                  <a:pt x="8334" y="145405"/>
                </a:moveTo>
                <a:lnTo>
                  <a:pt x="5740" y="139013"/>
                </a:lnTo>
                <a:lnTo>
                  <a:pt x="3575" y="132455"/>
                </a:lnTo>
                <a:lnTo>
                  <a:pt x="1848" y="125752"/>
                </a:lnTo>
                <a:lnTo>
                  <a:pt x="542" y="118810"/>
                </a:lnTo>
                <a:lnTo>
                  <a:pt x="282" y="117511"/>
                </a:lnTo>
                <a:lnTo>
                  <a:pt x="27326" y="79529"/>
                </a:lnTo>
                <a:lnTo>
                  <a:pt x="63460" y="58790"/>
                </a:lnTo>
                <a:lnTo>
                  <a:pt x="111038" y="51199"/>
                </a:lnTo>
                <a:lnTo>
                  <a:pt x="109993" y="63106"/>
                </a:lnTo>
                <a:lnTo>
                  <a:pt x="107612" y="74795"/>
                </a:lnTo>
                <a:lnTo>
                  <a:pt x="103906" y="86126"/>
                </a:lnTo>
                <a:lnTo>
                  <a:pt x="98888" y="96960"/>
                </a:lnTo>
                <a:lnTo>
                  <a:pt x="84931" y="98278"/>
                </a:lnTo>
                <a:lnTo>
                  <a:pt x="71252" y="101250"/>
                </a:lnTo>
                <a:lnTo>
                  <a:pt x="34796" y="118810"/>
                </a:lnTo>
                <a:lnTo>
                  <a:pt x="16175" y="135578"/>
                </a:lnTo>
                <a:lnTo>
                  <a:pt x="8334" y="145405"/>
                </a:lnTo>
                <a:close/>
              </a:path>
              <a:path w="471170" h="206375">
                <a:moveTo>
                  <a:pt x="154973" y="186668"/>
                </a:moveTo>
                <a:lnTo>
                  <a:pt x="111417" y="176787"/>
                </a:lnTo>
                <a:lnTo>
                  <a:pt x="70935" y="147127"/>
                </a:lnTo>
                <a:lnTo>
                  <a:pt x="53470" y="121889"/>
                </a:lnTo>
                <a:lnTo>
                  <a:pt x="64296" y="116840"/>
                </a:lnTo>
                <a:lnTo>
                  <a:pt x="75605" y="113062"/>
                </a:lnTo>
                <a:lnTo>
                  <a:pt x="87272" y="110607"/>
                </a:lnTo>
                <a:lnTo>
                  <a:pt x="99171" y="109531"/>
                </a:lnTo>
                <a:lnTo>
                  <a:pt x="107282" y="120961"/>
                </a:lnTo>
                <a:lnTo>
                  <a:pt x="116697" y="131326"/>
                </a:lnTo>
                <a:lnTo>
                  <a:pt x="150109" y="154083"/>
                </a:lnTo>
                <a:lnTo>
                  <a:pt x="186334" y="163696"/>
                </a:lnTo>
                <a:lnTo>
                  <a:pt x="181384" y="170009"/>
                </a:lnTo>
                <a:lnTo>
                  <a:pt x="175977" y="175904"/>
                </a:lnTo>
                <a:lnTo>
                  <a:pt x="170133" y="181363"/>
                </a:lnTo>
                <a:lnTo>
                  <a:pt x="163872" y="186365"/>
                </a:lnTo>
                <a:lnTo>
                  <a:pt x="154973" y="186668"/>
                </a:lnTo>
                <a:close/>
              </a:path>
              <a:path w="471170" h="206375">
                <a:moveTo>
                  <a:pt x="108528" y="206278"/>
                </a:moveTo>
                <a:lnTo>
                  <a:pt x="97467" y="206278"/>
                </a:lnTo>
                <a:lnTo>
                  <a:pt x="88675" y="205508"/>
                </a:lnTo>
                <a:lnTo>
                  <a:pt x="51194" y="192713"/>
                </a:lnTo>
                <a:lnTo>
                  <a:pt x="20882" y="166310"/>
                </a:lnTo>
                <a:lnTo>
                  <a:pt x="15045" y="157905"/>
                </a:lnTo>
                <a:lnTo>
                  <a:pt x="20861" y="149561"/>
                </a:lnTo>
                <a:lnTo>
                  <a:pt x="27459" y="141839"/>
                </a:lnTo>
                <a:lnTo>
                  <a:pt x="34811" y="134775"/>
                </a:lnTo>
                <a:lnTo>
                  <a:pt x="42734" y="128527"/>
                </a:lnTo>
                <a:lnTo>
                  <a:pt x="46189" y="134775"/>
                </a:lnTo>
                <a:lnTo>
                  <a:pt x="50088" y="140903"/>
                </a:lnTo>
                <a:lnTo>
                  <a:pt x="80322" y="172666"/>
                </a:lnTo>
                <a:lnTo>
                  <a:pt x="115561" y="191990"/>
                </a:lnTo>
                <a:lnTo>
                  <a:pt x="142611" y="198441"/>
                </a:lnTo>
                <a:lnTo>
                  <a:pt x="134841" y="201689"/>
                </a:lnTo>
                <a:lnTo>
                  <a:pt x="126789" y="203949"/>
                </a:lnTo>
                <a:lnTo>
                  <a:pt x="118454" y="205220"/>
                </a:lnTo>
                <a:lnTo>
                  <a:pt x="108528" y="206278"/>
                </a:lnTo>
                <a:close/>
              </a:path>
              <a:path w="471170" h="206375">
                <a:moveTo>
                  <a:pt x="349642" y="66735"/>
                </a:moveTo>
                <a:lnTo>
                  <a:pt x="323220" y="24326"/>
                </a:lnTo>
                <a:lnTo>
                  <a:pt x="329899" y="6647"/>
                </a:lnTo>
                <a:lnTo>
                  <a:pt x="330181" y="6647"/>
                </a:lnTo>
                <a:lnTo>
                  <a:pt x="351046" y="3569"/>
                </a:lnTo>
                <a:lnTo>
                  <a:pt x="350525" y="3569"/>
                </a:lnTo>
                <a:lnTo>
                  <a:pt x="367442" y="4802"/>
                </a:lnTo>
                <a:lnTo>
                  <a:pt x="392417" y="4802"/>
                </a:lnTo>
                <a:lnTo>
                  <a:pt x="404993" y="6647"/>
                </a:lnTo>
                <a:lnTo>
                  <a:pt x="411733" y="24197"/>
                </a:lnTo>
                <a:lnTo>
                  <a:pt x="403535" y="37428"/>
                </a:lnTo>
                <a:lnTo>
                  <a:pt x="366486" y="37428"/>
                </a:lnTo>
                <a:lnTo>
                  <a:pt x="360536" y="63063"/>
                </a:lnTo>
                <a:lnTo>
                  <a:pt x="360944" y="63063"/>
                </a:lnTo>
                <a:lnTo>
                  <a:pt x="356705" y="63769"/>
                </a:lnTo>
                <a:lnTo>
                  <a:pt x="353032" y="64970"/>
                </a:lnTo>
                <a:lnTo>
                  <a:pt x="349642" y="66735"/>
                </a:lnTo>
                <a:close/>
              </a:path>
              <a:path w="471170" h="206375">
                <a:moveTo>
                  <a:pt x="392417" y="4802"/>
                </a:moveTo>
                <a:lnTo>
                  <a:pt x="367442" y="4802"/>
                </a:lnTo>
                <a:lnTo>
                  <a:pt x="384016" y="3569"/>
                </a:lnTo>
                <a:lnTo>
                  <a:pt x="392417" y="4802"/>
                </a:lnTo>
                <a:close/>
              </a:path>
              <a:path w="471170" h="206375">
                <a:moveTo>
                  <a:pt x="405161" y="85732"/>
                </a:moveTo>
                <a:lnTo>
                  <a:pt x="403243" y="81768"/>
                </a:lnTo>
                <a:lnTo>
                  <a:pt x="403144" y="81565"/>
                </a:lnTo>
                <a:lnTo>
                  <a:pt x="403042" y="81353"/>
                </a:lnTo>
                <a:lnTo>
                  <a:pt x="400146" y="77399"/>
                </a:lnTo>
                <a:lnTo>
                  <a:pt x="396685" y="74150"/>
                </a:lnTo>
                <a:lnTo>
                  <a:pt x="428538" y="36557"/>
                </a:lnTo>
                <a:lnTo>
                  <a:pt x="428657" y="36417"/>
                </a:lnTo>
                <a:lnTo>
                  <a:pt x="447392" y="37428"/>
                </a:lnTo>
                <a:lnTo>
                  <a:pt x="456790" y="56394"/>
                </a:lnTo>
                <a:lnTo>
                  <a:pt x="460751" y="72526"/>
                </a:lnTo>
                <a:lnTo>
                  <a:pt x="465221" y="83401"/>
                </a:lnTo>
                <a:lnTo>
                  <a:pt x="432285" y="83401"/>
                </a:lnTo>
                <a:lnTo>
                  <a:pt x="405161" y="85732"/>
                </a:lnTo>
                <a:close/>
              </a:path>
              <a:path w="471170" h="206375">
                <a:moveTo>
                  <a:pt x="278773" y="120602"/>
                </a:moveTo>
                <a:lnTo>
                  <a:pt x="264233" y="108621"/>
                </a:lnTo>
                <a:lnTo>
                  <a:pt x="264367" y="108621"/>
                </a:lnTo>
                <a:lnTo>
                  <a:pt x="267454" y="90702"/>
                </a:lnTo>
                <a:lnTo>
                  <a:pt x="267978" y="87790"/>
                </a:lnTo>
                <a:lnTo>
                  <a:pt x="274221" y="72526"/>
                </a:lnTo>
                <a:lnTo>
                  <a:pt x="278173" y="56394"/>
                </a:lnTo>
                <a:lnTo>
                  <a:pt x="287594" y="37428"/>
                </a:lnTo>
                <a:lnTo>
                  <a:pt x="288480" y="37428"/>
                </a:lnTo>
                <a:lnTo>
                  <a:pt x="306407" y="36557"/>
                </a:lnTo>
                <a:lnTo>
                  <a:pt x="338552" y="74644"/>
                </a:lnTo>
                <a:lnTo>
                  <a:pt x="335303" y="77822"/>
                </a:lnTo>
                <a:lnTo>
                  <a:pt x="332548" y="81565"/>
                </a:lnTo>
                <a:lnTo>
                  <a:pt x="331677" y="83401"/>
                </a:lnTo>
                <a:lnTo>
                  <a:pt x="303376" y="83401"/>
                </a:lnTo>
                <a:lnTo>
                  <a:pt x="302720" y="85370"/>
                </a:lnTo>
                <a:lnTo>
                  <a:pt x="302599" y="85732"/>
                </a:lnTo>
                <a:lnTo>
                  <a:pt x="302481" y="86085"/>
                </a:lnTo>
                <a:lnTo>
                  <a:pt x="302339" y="86085"/>
                </a:lnTo>
                <a:lnTo>
                  <a:pt x="326403" y="100491"/>
                </a:lnTo>
                <a:lnTo>
                  <a:pt x="326174" y="102892"/>
                </a:lnTo>
                <a:lnTo>
                  <a:pt x="326236" y="106635"/>
                </a:lnTo>
                <a:lnTo>
                  <a:pt x="326491" y="108621"/>
                </a:lnTo>
                <a:lnTo>
                  <a:pt x="326544" y="109036"/>
                </a:lnTo>
                <a:lnTo>
                  <a:pt x="278773" y="120602"/>
                </a:lnTo>
                <a:close/>
              </a:path>
              <a:path w="471170" h="206375">
                <a:moveTo>
                  <a:pt x="385595" y="66382"/>
                </a:moveTo>
                <a:lnTo>
                  <a:pt x="382346" y="64828"/>
                </a:lnTo>
                <a:lnTo>
                  <a:pt x="378885" y="63769"/>
                </a:lnTo>
                <a:lnTo>
                  <a:pt x="375212" y="63063"/>
                </a:lnTo>
                <a:lnTo>
                  <a:pt x="372192" y="50404"/>
                </a:lnTo>
                <a:lnTo>
                  <a:pt x="369230" y="37428"/>
                </a:lnTo>
                <a:lnTo>
                  <a:pt x="403535" y="37428"/>
                </a:lnTo>
                <a:lnTo>
                  <a:pt x="385595" y="66382"/>
                </a:lnTo>
                <a:close/>
              </a:path>
              <a:path w="471170" h="206375">
                <a:moveTo>
                  <a:pt x="365867" y="132976"/>
                </a:moveTo>
                <a:lnTo>
                  <a:pt x="365014" y="132976"/>
                </a:lnTo>
                <a:lnTo>
                  <a:pt x="354134" y="129728"/>
                </a:lnTo>
                <a:lnTo>
                  <a:pt x="345528" y="122754"/>
                </a:lnTo>
                <a:lnTo>
                  <a:pt x="340122" y="113006"/>
                </a:lnTo>
                <a:lnTo>
                  <a:pt x="338835" y="101551"/>
                </a:lnTo>
                <a:lnTo>
                  <a:pt x="342005" y="90702"/>
                </a:lnTo>
                <a:lnTo>
                  <a:pt x="342079" y="90451"/>
                </a:lnTo>
                <a:lnTo>
                  <a:pt x="349103" y="81768"/>
                </a:lnTo>
                <a:lnTo>
                  <a:pt x="358870" y="76356"/>
                </a:lnTo>
                <a:lnTo>
                  <a:pt x="370338" y="75068"/>
                </a:lnTo>
                <a:lnTo>
                  <a:pt x="381399" y="78342"/>
                </a:lnTo>
                <a:lnTo>
                  <a:pt x="396755" y="106635"/>
                </a:lnTo>
                <a:lnTo>
                  <a:pt x="393482" y="117684"/>
                </a:lnTo>
                <a:lnTo>
                  <a:pt x="386460" y="126329"/>
                </a:lnTo>
                <a:lnTo>
                  <a:pt x="376711" y="131730"/>
                </a:lnTo>
                <a:lnTo>
                  <a:pt x="365867" y="132976"/>
                </a:lnTo>
                <a:close/>
              </a:path>
              <a:path w="471170" h="206375">
                <a:moveTo>
                  <a:pt x="330571" y="85732"/>
                </a:moveTo>
                <a:lnTo>
                  <a:pt x="303376" y="83401"/>
                </a:lnTo>
                <a:lnTo>
                  <a:pt x="331677" y="83401"/>
                </a:lnTo>
                <a:lnTo>
                  <a:pt x="330571" y="85732"/>
                </a:lnTo>
                <a:close/>
              </a:path>
              <a:path w="471170" h="206375">
                <a:moveTo>
                  <a:pt x="456392" y="120602"/>
                </a:moveTo>
                <a:lnTo>
                  <a:pt x="409046" y="109389"/>
                </a:lnTo>
                <a:lnTo>
                  <a:pt x="409124" y="109036"/>
                </a:lnTo>
                <a:lnTo>
                  <a:pt x="409195" y="108621"/>
                </a:lnTo>
                <a:lnTo>
                  <a:pt x="409258" y="107624"/>
                </a:lnTo>
                <a:lnTo>
                  <a:pt x="409345" y="106635"/>
                </a:lnTo>
                <a:lnTo>
                  <a:pt x="409470" y="102892"/>
                </a:lnTo>
                <a:lnTo>
                  <a:pt x="409302" y="101551"/>
                </a:lnTo>
                <a:lnTo>
                  <a:pt x="409187" y="100632"/>
                </a:lnTo>
                <a:lnTo>
                  <a:pt x="433203" y="86085"/>
                </a:lnTo>
                <a:lnTo>
                  <a:pt x="432285" y="83401"/>
                </a:lnTo>
                <a:lnTo>
                  <a:pt x="465221" y="83401"/>
                </a:lnTo>
                <a:lnTo>
                  <a:pt x="467025" y="87790"/>
                </a:lnTo>
                <a:lnTo>
                  <a:pt x="470631" y="108621"/>
                </a:lnTo>
                <a:lnTo>
                  <a:pt x="456392" y="120602"/>
                </a:lnTo>
                <a:close/>
              </a:path>
              <a:path w="471170" h="206375">
                <a:moveTo>
                  <a:pt x="340995" y="202607"/>
                </a:moveTo>
                <a:lnTo>
                  <a:pt x="322334" y="192731"/>
                </a:lnTo>
                <a:lnTo>
                  <a:pt x="309804" y="182128"/>
                </a:lnTo>
                <a:lnTo>
                  <a:pt x="295751" y="173461"/>
                </a:lnTo>
                <a:lnTo>
                  <a:pt x="280605" y="158717"/>
                </a:lnTo>
                <a:lnTo>
                  <a:pt x="285180" y="140636"/>
                </a:lnTo>
                <a:lnTo>
                  <a:pt x="330288" y="121960"/>
                </a:lnTo>
                <a:lnTo>
                  <a:pt x="332336" y="126056"/>
                </a:lnTo>
                <a:lnTo>
                  <a:pt x="334950" y="129728"/>
                </a:lnTo>
                <a:lnTo>
                  <a:pt x="338058" y="132976"/>
                </a:lnTo>
                <a:lnTo>
                  <a:pt x="326615" y="160165"/>
                </a:lnTo>
                <a:lnTo>
                  <a:pt x="328875" y="161860"/>
                </a:lnTo>
                <a:lnTo>
                  <a:pt x="359439" y="161860"/>
                </a:lnTo>
                <a:lnTo>
                  <a:pt x="356817" y="192731"/>
                </a:lnTo>
                <a:lnTo>
                  <a:pt x="356797" y="192962"/>
                </a:lnTo>
                <a:lnTo>
                  <a:pt x="340995" y="202607"/>
                </a:lnTo>
                <a:close/>
              </a:path>
              <a:path w="471170" h="206375">
                <a:moveTo>
                  <a:pt x="451117" y="161860"/>
                </a:moveTo>
                <a:lnTo>
                  <a:pt x="406856" y="161860"/>
                </a:lnTo>
                <a:lnTo>
                  <a:pt x="409215" y="160165"/>
                </a:lnTo>
                <a:lnTo>
                  <a:pt x="409087" y="160165"/>
                </a:lnTo>
                <a:lnTo>
                  <a:pt x="397603" y="132976"/>
                </a:lnTo>
                <a:lnTo>
                  <a:pt x="400761" y="129728"/>
                </a:lnTo>
                <a:lnTo>
                  <a:pt x="403359" y="126056"/>
                </a:lnTo>
                <a:lnTo>
                  <a:pt x="405336" y="121960"/>
                </a:lnTo>
                <a:lnTo>
                  <a:pt x="405134" y="121960"/>
                </a:lnTo>
                <a:lnTo>
                  <a:pt x="449653" y="140636"/>
                </a:lnTo>
                <a:lnTo>
                  <a:pt x="449887" y="140636"/>
                </a:lnTo>
                <a:lnTo>
                  <a:pt x="454281" y="158717"/>
                </a:lnTo>
                <a:lnTo>
                  <a:pt x="452866" y="160165"/>
                </a:lnTo>
                <a:lnTo>
                  <a:pt x="451117" y="161860"/>
                </a:lnTo>
                <a:close/>
              </a:path>
              <a:path w="471170" h="206375">
                <a:moveTo>
                  <a:pt x="359439" y="161860"/>
                </a:moveTo>
                <a:lnTo>
                  <a:pt x="328875" y="161860"/>
                </a:lnTo>
                <a:lnTo>
                  <a:pt x="351549" y="142227"/>
                </a:lnTo>
                <a:lnTo>
                  <a:pt x="354445" y="143569"/>
                </a:lnTo>
                <a:lnTo>
                  <a:pt x="357553" y="144417"/>
                </a:lnTo>
                <a:lnTo>
                  <a:pt x="360873" y="144982"/>
                </a:lnTo>
                <a:lnTo>
                  <a:pt x="359439" y="161860"/>
                </a:lnTo>
                <a:close/>
              </a:path>
              <a:path w="471170" h="206375">
                <a:moveTo>
                  <a:pt x="393948" y="202607"/>
                </a:moveTo>
                <a:lnTo>
                  <a:pt x="378145" y="192962"/>
                </a:lnTo>
                <a:lnTo>
                  <a:pt x="374082" y="145123"/>
                </a:lnTo>
                <a:lnTo>
                  <a:pt x="377613" y="144628"/>
                </a:lnTo>
                <a:lnTo>
                  <a:pt x="381163" y="143569"/>
                </a:lnTo>
                <a:lnTo>
                  <a:pt x="384182" y="142227"/>
                </a:lnTo>
                <a:lnTo>
                  <a:pt x="395069" y="151726"/>
                </a:lnTo>
                <a:lnTo>
                  <a:pt x="406856" y="161860"/>
                </a:lnTo>
                <a:lnTo>
                  <a:pt x="451117" y="161860"/>
                </a:lnTo>
                <a:lnTo>
                  <a:pt x="439145" y="173461"/>
                </a:lnTo>
                <a:lnTo>
                  <a:pt x="425151" y="182128"/>
                </a:lnTo>
                <a:lnTo>
                  <a:pt x="412582" y="192731"/>
                </a:lnTo>
                <a:lnTo>
                  <a:pt x="393948" y="202607"/>
                </a:lnTo>
                <a:close/>
              </a:path>
            </a:pathLst>
          </a:custGeom>
          <a:solidFill>
            <a:srgbClr val="00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14862" y="1014290"/>
            <a:ext cx="11530965" cy="5662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6220">
              <a:lnSpc>
                <a:spcPct val="100000"/>
              </a:lnSpc>
              <a:spcBef>
                <a:spcPts val="100"/>
              </a:spcBef>
            </a:pPr>
            <a:r>
              <a:rPr dirty="0" sz="1200" spc="45">
                <a:latin typeface="Calibri"/>
                <a:cs typeface="Calibri"/>
              </a:rPr>
              <a:t>Physical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 spc="20">
                <a:latin typeface="Calibri"/>
                <a:cs typeface="Calibri"/>
              </a:rPr>
              <a:t>Capability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 spc="55">
                <a:latin typeface="Calibri"/>
                <a:cs typeface="Calibri"/>
              </a:rPr>
              <a:t>is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 spc="20">
                <a:latin typeface="Calibri"/>
                <a:cs typeface="Calibri"/>
              </a:rPr>
              <a:t>measured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 spc="20">
                <a:latin typeface="Calibri"/>
                <a:cs typeface="Calibri"/>
              </a:rPr>
              <a:t>using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 spc="55">
                <a:latin typeface="Calibri"/>
                <a:cs typeface="Calibri"/>
              </a:rPr>
              <a:t>a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battery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 spc="20">
                <a:latin typeface="Calibri"/>
                <a:cs typeface="Calibri"/>
              </a:rPr>
              <a:t>of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 spc="20">
                <a:latin typeface="Calibri"/>
                <a:cs typeface="Calibri"/>
              </a:rPr>
              <a:t>tests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 spc="20">
                <a:latin typeface="Calibri"/>
                <a:cs typeface="Calibri"/>
              </a:rPr>
              <a:t>which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 spc="20">
                <a:latin typeface="Calibri"/>
                <a:cs typeface="Calibri"/>
              </a:rPr>
              <a:t>measure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different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 spc="20">
                <a:latin typeface="Calibri"/>
                <a:cs typeface="Calibri"/>
              </a:rPr>
              <a:t>qualities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 spc="20">
                <a:latin typeface="Calibri"/>
                <a:cs typeface="Calibri"/>
              </a:rPr>
              <a:t>and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 spc="20">
                <a:latin typeface="Calibri"/>
                <a:cs typeface="Calibri"/>
              </a:rPr>
              <a:t>expressions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 spc="20">
                <a:latin typeface="Calibri"/>
                <a:cs typeface="Calibri"/>
              </a:rPr>
              <a:t>of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force.</a:t>
            </a:r>
            <a:endParaRPr sz="1200">
              <a:latin typeface="Calibri"/>
              <a:cs typeface="Calibri"/>
            </a:endParaRPr>
          </a:p>
          <a:p>
            <a:pPr marL="236220" marR="5080">
              <a:lnSpc>
                <a:spcPct val="100000"/>
              </a:lnSpc>
              <a:spcBef>
                <a:spcPts val="1440"/>
              </a:spcBef>
            </a:pPr>
            <a:r>
              <a:rPr dirty="0" sz="1200" spc="10">
                <a:latin typeface="Calibri"/>
                <a:cs typeface="Calibri"/>
              </a:rPr>
              <a:t>The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dataset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provided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contains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the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longitudinal</a:t>
            </a:r>
            <a:r>
              <a:rPr dirty="0" sz="1200" spc="8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data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for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1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player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the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past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2+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 spc="60">
                <a:latin typeface="Calibri"/>
                <a:cs typeface="Calibri"/>
              </a:rPr>
              <a:t>seasons.</a:t>
            </a:r>
            <a:r>
              <a:rPr dirty="0" sz="1200" spc="34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The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data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 spc="60">
                <a:latin typeface="Calibri"/>
                <a:cs typeface="Calibri"/>
              </a:rPr>
              <a:t>has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been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aggregated</a:t>
            </a:r>
            <a:r>
              <a:rPr dirty="0" sz="1200" spc="8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to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the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 spc="10" b="1">
                <a:solidFill>
                  <a:srgbClr val="0033FF"/>
                </a:solidFill>
                <a:latin typeface="Calibri"/>
                <a:cs typeface="Calibri"/>
              </a:rPr>
              <a:t>MOVEMENT</a:t>
            </a:r>
            <a:r>
              <a:rPr dirty="0" sz="1200" spc="10">
                <a:latin typeface="Calibri"/>
                <a:cs typeface="Calibri"/>
              </a:rPr>
              <a:t>,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10" b="1">
                <a:solidFill>
                  <a:srgbClr val="0033FF"/>
                </a:solidFill>
                <a:latin typeface="Calibri"/>
                <a:cs typeface="Calibri"/>
              </a:rPr>
              <a:t>QUALITY</a:t>
            </a:r>
            <a:r>
              <a:rPr dirty="0" sz="1200" spc="50" b="1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and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 spc="85" b="1">
                <a:solidFill>
                  <a:srgbClr val="0033FF"/>
                </a:solidFill>
                <a:latin typeface="Calibri"/>
                <a:cs typeface="Calibri"/>
              </a:rPr>
              <a:t>EXPRESSION</a:t>
            </a:r>
            <a:r>
              <a:rPr dirty="0" sz="1200" spc="25" b="1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level, </a:t>
            </a:r>
            <a:r>
              <a:rPr dirty="0" sz="1200" spc="60">
                <a:latin typeface="Calibri"/>
                <a:cs typeface="Calibri"/>
              </a:rPr>
              <a:t>so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 spc="50">
                <a:latin typeface="Calibri"/>
                <a:cs typeface="Calibri"/>
              </a:rPr>
              <a:t>scores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are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not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available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the</a:t>
            </a:r>
            <a:r>
              <a:rPr dirty="0" sz="1200" spc="50">
                <a:latin typeface="Calibri"/>
                <a:cs typeface="Calibri"/>
              </a:rPr>
              <a:t> specific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tests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and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metrics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that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lie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in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the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layers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underneath.</a:t>
            </a:r>
            <a:endParaRPr sz="1200">
              <a:latin typeface="Calibri"/>
              <a:cs typeface="Calibri"/>
            </a:endParaRPr>
          </a:p>
          <a:p>
            <a:pPr marL="236220" marR="1204595">
              <a:lnSpc>
                <a:spcPct val="100000"/>
              </a:lnSpc>
              <a:spcBef>
                <a:spcPts val="1440"/>
              </a:spcBef>
            </a:pPr>
            <a:r>
              <a:rPr dirty="0" sz="1200">
                <a:latin typeface="Calibri"/>
                <a:cs typeface="Calibri"/>
              </a:rPr>
              <a:t>Where</a:t>
            </a:r>
            <a:r>
              <a:rPr dirty="0" sz="1200" spc="11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sufficient</a:t>
            </a:r>
            <a:r>
              <a:rPr dirty="0" sz="1200" spc="1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</a:t>
            </a:r>
            <a:r>
              <a:rPr dirty="0" sz="1200" spc="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exists,</a:t>
            </a:r>
            <a:r>
              <a:rPr dirty="0" sz="1200" spc="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 spc="65">
                <a:latin typeface="Calibri"/>
                <a:cs typeface="Calibri"/>
              </a:rPr>
              <a:t>“</a:t>
            </a:r>
            <a:r>
              <a:rPr dirty="0" sz="1200" spc="65" b="1">
                <a:solidFill>
                  <a:srgbClr val="0033FF"/>
                </a:solidFill>
                <a:latin typeface="Calibri"/>
                <a:cs typeface="Calibri"/>
              </a:rPr>
              <a:t>BenchmarkPct</a:t>
            </a:r>
            <a:r>
              <a:rPr dirty="0" sz="1200" spc="65">
                <a:latin typeface="Calibri"/>
                <a:cs typeface="Calibri"/>
              </a:rPr>
              <a:t>”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value</a:t>
            </a:r>
            <a:r>
              <a:rPr dirty="0" sz="1200" spc="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will</a:t>
            </a:r>
            <a:r>
              <a:rPr dirty="0" sz="1200" spc="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</a:t>
            </a:r>
            <a:r>
              <a:rPr dirty="0" sz="1200" spc="9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available.</a:t>
            </a:r>
            <a:r>
              <a:rPr dirty="0" sz="1200" spc="4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This</a:t>
            </a:r>
            <a:r>
              <a:rPr dirty="0" sz="1200" spc="100">
                <a:latin typeface="Calibri"/>
                <a:cs typeface="Calibri"/>
              </a:rPr>
              <a:t> </a:t>
            </a:r>
            <a:r>
              <a:rPr dirty="0" sz="1200" spc="55">
                <a:latin typeface="Calibri"/>
                <a:cs typeface="Calibri"/>
              </a:rPr>
              <a:t>is</a:t>
            </a:r>
            <a:r>
              <a:rPr dirty="0" sz="1200" spc="105">
                <a:latin typeface="Calibri"/>
                <a:cs typeface="Calibri"/>
              </a:rPr>
              <a:t> </a:t>
            </a:r>
            <a:r>
              <a:rPr dirty="0" sz="1200" spc="55">
                <a:latin typeface="Calibri"/>
                <a:cs typeface="Calibri"/>
              </a:rPr>
              <a:t>a</a:t>
            </a:r>
            <a:r>
              <a:rPr dirty="0" sz="1200" spc="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pre-calculated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aggregate</a:t>
            </a:r>
            <a:r>
              <a:rPr dirty="0" sz="1200" spc="1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expressed</a:t>
            </a:r>
            <a:r>
              <a:rPr dirty="0" sz="1200" spc="95">
                <a:latin typeface="Calibri"/>
                <a:cs typeface="Calibri"/>
              </a:rPr>
              <a:t> </a:t>
            </a:r>
            <a:r>
              <a:rPr dirty="0" sz="1200" spc="80">
                <a:latin typeface="Calibri"/>
                <a:cs typeface="Calibri"/>
              </a:rPr>
              <a:t>as</a:t>
            </a:r>
            <a:r>
              <a:rPr dirty="0" sz="1200" spc="100">
                <a:latin typeface="Calibri"/>
                <a:cs typeface="Calibri"/>
              </a:rPr>
              <a:t> </a:t>
            </a:r>
            <a:r>
              <a:rPr dirty="0" sz="1200" spc="55">
                <a:latin typeface="Calibri"/>
                <a:cs typeface="Calibri"/>
              </a:rPr>
              <a:t>a</a:t>
            </a:r>
            <a:r>
              <a:rPr dirty="0" sz="1200" spc="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percentage.</a:t>
            </a:r>
            <a:r>
              <a:rPr dirty="0" sz="1200" spc="4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There</a:t>
            </a:r>
            <a:r>
              <a:rPr dirty="0" sz="1200" spc="114">
                <a:latin typeface="Calibri"/>
                <a:cs typeface="Calibri"/>
              </a:rPr>
              <a:t> </a:t>
            </a:r>
            <a:r>
              <a:rPr dirty="0" sz="1200" spc="55">
                <a:latin typeface="Calibri"/>
                <a:cs typeface="Calibri"/>
              </a:rPr>
              <a:t>is</a:t>
            </a:r>
            <a:r>
              <a:rPr dirty="0" sz="1200" spc="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1</a:t>
            </a:r>
            <a:r>
              <a:rPr dirty="0" sz="1200" spc="9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row</a:t>
            </a:r>
            <a:r>
              <a:rPr dirty="0" sz="1200" spc="8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per </a:t>
            </a:r>
            <a:r>
              <a:rPr dirty="0" sz="1200" spc="10">
                <a:latin typeface="Calibri"/>
                <a:cs typeface="Calibri"/>
              </a:rPr>
              <a:t>movement/quality/expression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per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day.</a:t>
            </a:r>
            <a:r>
              <a:rPr dirty="0" sz="1200" spc="29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If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no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new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data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 spc="60">
                <a:latin typeface="Calibri"/>
                <a:cs typeface="Calibri"/>
              </a:rPr>
              <a:t>has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been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recorded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on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55">
                <a:latin typeface="Calibri"/>
                <a:cs typeface="Calibri"/>
              </a:rPr>
              <a:t>a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given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day, data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from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the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previous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day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55">
                <a:latin typeface="Calibri"/>
                <a:cs typeface="Calibri"/>
              </a:rPr>
              <a:t>is</a:t>
            </a:r>
            <a:r>
              <a:rPr dirty="0" sz="1200" spc="10">
                <a:latin typeface="Calibri"/>
                <a:cs typeface="Calibri"/>
              </a:rPr>
              <a:t> carried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forward.</a:t>
            </a:r>
            <a:endParaRPr sz="1200">
              <a:latin typeface="Calibri"/>
              <a:cs typeface="Calibri"/>
            </a:endParaRPr>
          </a:p>
          <a:p>
            <a:pPr marL="236220" marR="6859905">
              <a:lnSpc>
                <a:spcPct val="100000"/>
              </a:lnSpc>
              <a:spcBef>
                <a:spcPts val="1240"/>
              </a:spcBef>
            </a:pPr>
            <a:r>
              <a:rPr dirty="0" sz="1200" b="1">
                <a:latin typeface="Calibri"/>
                <a:cs typeface="Calibri"/>
              </a:rPr>
              <a:t>MOVEMENTS</a:t>
            </a:r>
            <a:r>
              <a:rPr dirty="0" sz="1200" spc="135" b="1">
                <a:latin typeface="Calibri"/>
                <a:cs typeface="Calibri"/>
              </a:rPr>
              <a:t> </a:t>
            </a:r>
            <a:r>
              <a:rPr dirty="0" sz="1200" spc="-60" b="1">
                <a:latin typeface="Calibri"/>
                <a:cs typeface="Calibri"/>
              </a:rPr>
              <a:t>–</a:t>
            </a:r>
            <a:r>
              <a:rPr dirty="0" sz="1200" spc="14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The</a:t>
            </a:r>
            <a:r>
              <a:rPr dirty="0" sz="1200" spc="1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movement</a:t>
            </a:r>
            <a:r>
              <a:rPr dirty="0" sz="1200" spc="110" b="1">
                <a:latin typeface="Calibri"/>
                <a:cs typeface="Calibri"/>
              </a:rPr>
              <a:t> </a:t>
            </a:r>
            <a:r>
              <a:rPr dirty="0" sz="1200" spc="45" b="1">
                <a:latin typeface="Calibri"/>
                <a:cs typeface="Calibri"/>
              </a:rPr>
              <a:t>category</a:t>
            </a:r>
            <a:r>
              <a:rPr dirty="0" sz="1200" spc="10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that</a:t>
            </a:r>
            <a:r>
              <a:rPr dirty="0" sz="1200" spc="1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the</a:t>
            </a:r>
            <a:r>
              <a:rPr dirty="0" sz="1200" spc="125" b="1">
                <a:latin typeface="Calibri"/>
                <a:cs typeface="Calibri"/>
              </a:rPr>
              <a:t> </a:t>
            </a:r>
            <a:r>
              <a:rPr dirty="0" sz="1200" spc="60" b="1">
                <a:latin typeface="Calibri"/>
                <a:cs typeface="Calibri"/>
              </a:rPr>
              <a:t>values</a:t>
            </a:r>
            <a:r>
              <a:rPr dirty="0" sz="1200" spc="1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belong</a:t>
            </a:r>
            <a:r>
              <a:rPr dirty="0" sz="1200" spc="100" b="1">
                <a:latin typeface="Calibri"/>
                <a:cs typeface="Calibri"/>
              </a:rPr>
              <a:t> </a:t>
            </a:r>
            <a:r>
              <a:rPr dirty="0" sz="1200" spc="-25" b="1">
                <a:latin typeface="Calibri"/>
                <a:cs typeface="Calibri"/>
              </a:rPr>
              <a:t>to </a:t>
            </a:r>
            <a:r>
              <a:rPr dirty="0" sz="1200" spc="10" b="1">
                <a:solidFill>
                  <a:srgbClr val="0033FF"/>
                </a:solidFill>
                <a:latin typeface="Calibri"/>
                <a:cs typeface="Calibri"/>
              </a:rPr>
              <a:t>Agility</a:t>
            </a:r>
            <a:r>
              <a:rPr dirty="0" sz="1200" spc="10">
                <a:latin typeface="Calibri"/>
                <a:cs typeface="Calibri"/>
              </a:rPr>
              <a:t>: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qualities</a:t>
            </a:r>
            <a:r>
              <a:rPr dirty="0" sz="1200" spc="8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relating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to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change</a:t>
            </a:r>
            <a:r>
              <a:rPr dirty="0" sz="1200" spc="9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of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direction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and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agility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ability </a:t>
            </a:r>
            <a:r>
              <a:rPr dirty="0" sz="1200" spc="20" b="1">
                <a:solidFill>
                  <a:srgbClr val="0033FF"/>
                </a:solidFill>
                <a:latin typeface="Calibri"/>
                <a:cs typeface="Calibri"/>
              </a:rPr>
              <a:t>Sprint</a:t>
            </a:r>
            <a:r>
              <a:rPr dirty="0" sz="1200" spc="20">
                <a:solidFill>
                  <a:srgbClr val="0033FF"/>
                </a:solidFill>
                <a:latin typeface="Calibri"/>
                <a:cs typeface="Calibri"/>
              </a:rPr>
              <a:t>:</a:t>
            </a:r>
            <a:r>
              <a:rPr dirty="0" sz="1200" spc="15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200" spc="20">
                <a:latin typeface="Calibri"/>
                <a:cs typeface="Calibri"/>
              </a:rPr>
              <a:t>qualities</a:t>
            </a:r>
            <a:r>
              <a:rPr dirty="0" sz="1200" spc="8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relating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 spc="20">
                <a:latin typeface="Calibri"/>
                <a:cs typeface="Calibri"/>
              </a:rPr>
              <a:t>to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 spc="20">
                <a:latin typeface="Calibri"/>
                <a:cs typeface="Calibri"/>
              </a:rPr>
              <a:t>maximum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 spc="30">
                <a:latin typeface="Calibri"/>
                <a:cs typeface="Calibri"/>
              </a:rPr>
              <a:t>speed</a:t>
            </a:r>
            <a:endParaRPr sz="1200">
              <a:latin typeface="Calibri"/>
              <a:cs typeface="Calibri"/>
            </a:endParaRPr>
          </a:p>
          <a:p>
            <a:pPr marL="236220">
              <a:lnSpc>
                <a:spcPct val="100000"/>
              </a:lnSpc>
            </a:pPr>
            <a:r>
              <a:rPr dirty="0" sz="1200" spc="10" b="1">
                <a:solidFill>
                  <a:srgbClr val="0033FF"/>
                </a:solidFill>
                <a:latin typeface="Calibri"/>
                <a:cs typeface="Calibri"/>
              </a:rPr>
              <a:t>Upper</a:t>
            </a:r>
            <a:r>
              <a:rPr dirty="0" sz="1200" spc="25" b="1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200" spc="10" b="1">
                <a:solidFill>
                  <a:srgbClr val="0033FF"/>
                </a:solidFill>
                <a:latin typeface="Calibri"/>
                <a:cs typeface="Calibri"/>
              </a:rPr>
              <a:t>Body</a:t>
            </a:r>
            <a:r>
              <a:rPr dirty="0" sz="1200" spc="10">
                <a:solidFill>
                  <a:srgbClr val="0033FF"/>
                </a:solidFill>
                <a:latin typeface="Calibri"/>
                <a:cs typeface="Calibri"/>
              </a:rPr>
              <a:t>:</a:t>
            </a:r>
            <a:r>
              <a:rPr dirty="0" sz="1200" spc="45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qualities</a:t>
            </a:r>
            <a:r>
              <a:rPr dirty="0" sz="1200" spc="9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relating</a:t>
            </a:r>
            <a:r>
              <a:rPr dirty="0" sz="1200" spc="8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to</a:t>
            </a:r>
            <a:r>
              <a:rPr dirty="0" sz="1200" spc="6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upper</a:t>
            </a:r>
            <a:r>
              <a:rPr dirty="0" sz="1200" spc="8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body</a:t>
            </a:r>
            <a:r>
              <a:rPr dirty="0" sz="1200" spc="9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strength</a:t>
            </a:r>
            <a:endParaRPr sz="1200">
              <a:latin typeface="Calibri"/>
              <a:cs typeface="Calibri"/>
            </a:endParaRPr>
          </a:p>
          <a:p>
            <a:pPr marL="236220">
              <a:lnSpc>
                <a:spcPct val="100000"/>
              </a:lnSpc>
            </a:pPr>
            <a:r>
              <a:rPr dirty="0" sz="1200" spc="10" b="1">
                <a:solidFill>
                  <a:srgbClr val="0033FF"/>
                </a:solidFill>
                <a:latin typeface="Calibri"/>
                <a:cs typeface="Calibri"/>
              </a:rPr>
              <a:t>Jump</a:t>
            </a:r>
            <a:r>
              <a:rPr dirty="0" sz="1200" spc="10">
                <a:solidFill>
                  <a:srgbClr val="0033FF"/>
                </a:solidFill>
                <a:latin typeface="Calibri"/>
                <a:cs typeface="Calibri"/>
              </a:rPr>
              <a:t>:</a:t>
            </a:r>
            <a:r>
              <a:rPr dirty="0" sz="1200" spc="50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qualities</a:t>
            </a:r>
            <a:r>
              <a:rPr dirty="0" sz="1200" spc="9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relating</a:t>
            </a:r>
            <a:r>
              <a:rPr dirty="0" sz="1200" spc="10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to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jumping</a:t>
            </a:r>
            <a:r>
              <a:rPr dirty="0" sz="1200" spc="10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ability</a:t>
            </a:r>
            <a:endParaRPr sz="1200">
              <a:latin typeface="Calibri"/>
              <a:cs typeface="Calibri"/>
            </a:endParaRPr>
          </a:p>
          <a:p>
            <a:pPr marL="236220" marR="142875">
              <a:lnSpc>
                <a:spcPct val="100000"/>
              </a:lnSpc>
              <a:spcBef>
                <a:spcPts val="1440"/>
              </a:spcBef>
            </a:pPr>
            <a:r>
              <a:rPr dirty="0" sz="1200" b="1">
                <a:latin typeface="Calibri"/>
                <a:cs typeface="Calibri"/>
              </a:rPr>
              <a:t>QUALITY</a:t>
            </a:r>
            <a:r>
              <a:rPr dirty="0" sz="1200" spc="114" b="1">
                <a:latin typeface="Calibri"/>
                <a:cs typeface="Calibri"/>
              </a:rPr>
              <a:t> </a:t>
            </a:r>
            <a:r>
              <a:rPr dirty="0" sz="1200" spc="-60" b="1">
                <a:latin typeface="Calibri"/>
                <a:cs typeface="Calibri"/>
              </a:rPr>
              <a:t>–</a:t>
            </a:r>
            <a:r>
              <a:rPr dirty="0" sz="1200" spc="9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The</a:t>
            </a:r>
            <a:r>
              <a:rPr dirty="0" sz="1200" spc="114" b="1">
                <a:latin typeface="Calibri"/>
                <a:cs typeface="Calibri"/>
              </a:rPr>
              <a:t> </a:t>
            </a:r>
            <a:r>
              <a:rPr dirty="0" sz="1200" spc="80" b="1">
                <a:latin typeface="Calibri"/>
                <a:cs typeface="Calibri"/>
              </a:rPr>
              <a:t>specific</a:t>
            </a:r>
            <a:r>
              <a:rPr dirty="0" sz="1200" spc="10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quality</a:t>
            </a:r>
            <a:r>
              <a:rPr dirty="0" sz="1200" spc="8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that</a:t>
            </a:r>
            <a:r>
              <a:rPr dirty="0" sz="1200" spc="95" b="1">
                <a:latin typeface="Calibri"/>
                <a:cs typeface="Calibri"/>
              </a:rPr>
              <a:t> </a:t>
            </a:r>
            <a:r>
              <a:rPr dirty="0" sz="1200" spc="60" b="1">
                <a:latin typeface="Calibri"/>
                <a:cs typeface="Calibri"/>
              </a:rPr>
              <a:t>supports</a:t>
            </a:r>
            <a:r>
              <a:rPr dirty="0" sz="1200" spc="8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the</a:t>
            </a:r>
            <a:r>
              <a:rPr dirty="0" sz="1200" spc="9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movement.</a:t>
            </a:r>
            <a:r>
              <a:rPr dirty="0" sz="1200" spc="44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A</a:t>
            </a:r>
            <a:r>
              <a:rPr dirty="0" sz="1200" spc="1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quality</a:t>
            </a:r>
            <a:r>
              <a:rPr dirty="0" sz="1200" spc="65" b="1">
                <a:latin typeface="Calibri"/>
                <a:cs typeface="Calibri"/>
              </a:rPr>
              <a:t> </a:t>
            </a:r>
            <a:r>
              <a:rPr dirty="0" sz="1200" spc="80" b="1">
                <a:latin typeface="Calibri"/>
                <a:cs typeface="Calibri"/>
              </a:rPr>
              <a:t>can</a:t>
            </a:r>
            <a:r>
              <a:rPr dirty="0" sz="1200" spc="1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belong</a:t>
            </a:r>
            <a:r>
              <a:rPr dirty="0" sz="1200" spc="7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to</a:t>
            </a:r>
            <a:r>
              <a:rPr dirty="0" sz="1200" spc="8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more</a:t>
            </a:r>
            <a:r>
              <a:rPr dirty="0" sz="1200" spc="8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than</a:t>
            </a:r>
            <a:r>
              <a:rPr dirty="0" sz="1200" spc="11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one</a:t>
            </a:r>
            <a:r>
              <a:rPr dirty="0" sz="1200" spc="1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movement</a:t>
            </a:r>
            <a:r>
              <a:rPr dirty="0" sz="1200" spc="80" b="1">
                <a:latin typeface="Calibri"/>
                <a:cs typeface="Calibri"/>
              </a:rPr>
              <a:t> </a:t>
            </a:r>
            <a:r>
              <a:rPr dirty="0" sz="1200" spc="50" b="1">
                <a:latin typeface="Calibri"/>
                <a:cs typeface="Calibri"/>
              </a:rPr>
              <a:t>and</a:t>
            </a:r>
            <a:r>
              <a:rPr dirty="0" sz="1200" spc="95" b="1">
                <a:latin typeface="Calibri"/>
                <a:cs typeface="Calibri"/>
              </a:rPr>
              <a:t> </a:t>
            </a:r>
            <a:r>
              <a:rPr dirty="0" sz="1200" spc="60" b="1">
                <a:latin typeface="Calibri"/>
                <a:cs typeface="Calibri"/>
              </a:rPr>
              <a:t>may</a:t>
            </a:r>
            <a:r>
              <a:rPr dirty="0" sz="1200" spc="80" b="1">
                <a:latin typeface="Calibri"/>
                <a:cs typeface="Calibri"/>
              </a:rPr>
              <a:t> </a:t>
            </a:r>
            <a:r>
              <a:rPr dirty="0" sz="1200" spc="55" b="1">
                <a:latin typeface="Calibri"/>
                <a:cs typeface="Calibri"/>
              </a:rPr>
              <a:t>be</a:t>
            </a:r>
            <a:r>
              <a:rPr dirty="0" sz="1200" spc="95" b="1">
                <a:latin typeface="Calibri"/>
                <a:cs typeface="Calibri"/>
              </a:rPr>
              <a:t> </a:t>
            </a:r>
            <a:r>
              <a:rPr dirty="0" sz="1200" spc="65" b="1">
                <a:latin typeface="Calibri"/>
                <a:cs typeface="Calibri"/>
              </a:rPr>
              <a:t>measured</a:t>
            </a:r>
            <a:r>
              <a:rPr dirty="0" sz="1200" spc="6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in</a:t>
            </a:r>
            <a:r>
              <a:rPr dirty="0" sz="1200" spc="11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more</a:t>
            </a:r>
            <a:r>
              <a:rPr dirty="0" sz="1200" spc="8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than</a:t>
            </a:r>
            <a:r>
              <a:rPr dirty="0" sz="1200" spc="11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one</a:t>
            </a:r>
            <a:r>
              <a:rPr dirty="0" sz="1200" spc="120" b="1">
                <a:latin typeface="Calibri"/>
                <a:cs typeface="Calibri"/>
              </a:rPr>
              <a:t> </a:t>
            </a:r>
            <a:r>
              <a:rPr dirty="0" sz="1200" spc="45" b="1">
                <a:latin typeface="Calibri"/>
                <a:cs typeface="Calibri"/>
              </a:rPr>
              <a:t>expression. </a:t>
            </a:r>
            <a:r>
              <a:rPr dirty="0" sz="1200" spc="50" b="1">
                <a:solidFill>
                  <a:srgbClr val="0033FF"/>
                </a:solidFill>
                <a:latin typeface="Calibri"/>
                <a:cs typeface="Calibri"/>
              </a:rPr>
              <a:t>Acceleration:</a:t>
            </a:r>
            <a:r>
              <a:rPr dirty="0" sz="1200" spc="5" b="1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ability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50">
                <a:latin typeface="Calibri"/>
                <a:cs typeface="Calibri"/>
              </a:rPr>
              <a:t>speed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up</a:t>
            </a:r>
            <a:endParaRPr sz="1200">
              <a:latin typeface="Calibri"/>
              <a:cs typeface="Calibri"/>
            </a:endParaRPr>
          </a:p>
          <a:p>
            <a:pPr marL="236220" marR="8679815">
              <a:lnSpc>
                <a:spcPct val="100000"/>
              </a:lnSpc>
            </a:pPr>
            <a:r>
              <a:rPr dirty="0" sz="1200" spc="45" b="1">
                <a:solidFill>
                  <a:srgbClr val="0033FF"/>
                </a:solidFill>
                <a:latin typeface="Calibri"/>
                <a:cs typeface="Calibri"/>
              </a:rPr>
              <a:t>Deceleration:</a:t>
            </a:r>
            <a:r>
              <a:rPr dirty="0" sz="1200" spc="30" b="1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ability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slow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down </a:t>
            </a:r>
            <a:r>
              <a:rPr dirty="0" sz="1200" spc="50" b="1">
                <a:solidFill>
                  <a:srgbClr val="0033FF"/>
                </a:solidFill>
                <a:latin typeface="Calibri"/>
                <a:cs typeface="Calibri"/>
              </a:rPr>
              <a:t>Grapple:</a:t>
            </a:r>
            <a:r>
              <a:rPr dirty="0" sz="1200" spc="5" b="1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ability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hold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strong</a:t>
            </a:r>
            <a:r>
              <a:rPr dirty="0" sz="1200" spc="8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 spc="35">
                <a:latin typeface="Calibri"/>
                <a:cs typeface="Calibri"/>
              </a:rPr>
              <a:t>push </a:t>
            </a:r>
            <a:r>
              <a:rPr dirty="0" sz="1200" spc="60" b="1">
                <a:solidFill>
                  <a:srgbClr val="0033FF"/>
                </a:solidFill>
                <a:latin typeface="Calibri"/>
                <a:cs typeface="Calibri"/>
              </a:rPr>
              <a:t>Land:</a:t>
            </a:r>
            <a:r>
              <a:rPr dirty="0" sz="1200" spc="40" b="1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landing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 spc="55">
                <a:latin typeface="Calibri"/>
                <a:cs typeface="Calibri"/>
              </a:rPr>
              <a:t>a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jump</a:t>
            </a:r>
            <a:endParaRPr sz="1200">
              <a:latin typeface="Calibri"/>
              <a:cs typeface="Calibri"/>
            </a:endParaRPr>
          </a:p>
          <a:p>
            <a:pPr marL="236220">
              <a:lnSpc>
                <a:spcPct val="100000"/>
              </a:lnSpc>
            </a:pPr>
            <a:r>
              <a:rPr dirty="0" sz="1200" b="1">
                <a:solidFill>
                  <a:srgbClr val="0033FF"/>
                </a:solidFill>
                <a:latin typeface="Calibri"/>
                <a:cs typeface="Calibri"/>
              </a:rPr>
              <a:t>Max </a:t>
            </a:r>
            <a:r>
              <a:rPr dirty="0" sz="1200" spc="45" b="1">
                <a:solidFill>
                  <a:srgbClr val="0033FF"/>
                </a:solidFill>
                <a:latin typeface="Calibri"/>
                <a:cs typeface="Calibri"/>
              </a:rPr>
              <a:t>velocity:</a:t>
            </a:r>
            <a:r>
              <a:rPr dirty="0" sz="1200" spc="-20" b="1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qualities</a:t>
            </a:r>
            <a:endParaRPr sz="1200">
              <a:latin typeface="Calibri"/>
              <a:cs typeface="Calibri"/>
            </a:endParaRPr>
          </a:p>
          <a:p>
            <a:pPr marL="236220">
              <a:lnSpc>
                <a:spcPct val="100000"/>
              </a:lnSpc>
            </a:pPr>
            <a:r>
              <a:rPr dirty="0" sz="1200" spc="10" b="1">
                <a:solidFill>
                  <a:srgbClr val="0033FF"/>
                </a:solidFill>
                <a:latin typeface="Calibri"/>
                <a:cs typeface="Calibri"/>
              </a:rPr>
              <a:t>Pre-load:</a:t>
            </a:r>
            <a:r>
              <a:rPr dirty="0" sz="1200" spc="-15" b="1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ability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to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store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energy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prior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to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 spc="55">
                <a:latin typeface="Calibri"/>
                <a:cs typeface="Calibri"/>
              </a:rPr>
              <a:t>a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jump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or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change</a:t>
            </a:r>
            <a:r>
              <a:rPr dirty="0" sz="1200" spc="6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of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direction</a:t>
            </a:r>
            <a:endParaRPr sz="1200">
              <a:latin typeface="Calibri"/>
              <a:cs typeface="Calibri"/>
            </a:endParaRPr>
          </a:p>
          <a:p>
            <a:pPr marL="236220">
              <a:lnSpc>
                <a:spcPct val="100000"/>
              </a:lnSpc>
            </a:pPr>
            <a:r>
              <a:rPr dirty="0" sz="1200" spc="50" b="1">
                <a:solidFill>
                  <a:srgbClr val="0033FF"/>
                </a:solidFill>
                <a:latin typeface="Calibri"/>
                <a:cs typeface="Calibri"/>
              </a:rPr>
              <a:t>Pull:</a:t>
            </a:r>
            <a:r>
              <a:rPr dirty="0" sz="1200" spc="40" b="1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upper</a:t>
            </a:r>
            <a:r>
              <a:rPr dirty="0" sz="1200" spc="8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body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pull</a:t>
            </a:r>
            <a:r>
              <a:rPr dirty="0" sz="1200" spc="9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strength</a:t>
            </a:r>
            <a:endParaRPr sz="1200">
              <a:latin typeface="Calibri"/>
              <a:cs typeface="Calibri"/>
            </a:endParaRPr>
          </a:p>
          <a:p>
            <a:pPr marL="236220">
              <a:lnSpc>
                <a:spcPct val="100000"/>
              </a:lnSpc>
            </a:pPr>
            <a:r>
              <a:rPr dirty="0" sz="1200" spc="60" b="1">
                <a:solidFill>
                  <a:srgbClr val="0033FF"/>
                </a:solidFill>
                <a:latin typeface="Calibri"/>
                <a:cs typeface="Calibri"/>
              </a:rPr>
              <a:t>Push:</a:t>
            </a:r>
            <a:r>
              <a:rPr dirty="0" sz="1200" spc="35" b="1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upper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body</a:t>
            </a:r>
            <a:r>
              <a:rPr dirty="0" sz="1200" spc="55">
                <a:latin typeface="Calibri"/>
                <a:cs typeface="Calibri"/>
              </a:rPr>
              <a:t> push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strength</a:t>
            </a:r>
            <a:endParaRPr sz="1200">
              <a:latin typeface="Calibri"/>
              <a:cs typeface="Calibri"/>
            </a:endParaRPr>
          </a:p>
          <a:p>
            <a:pPr marL="236220">
              <a:lnSpc>
                <a:spcPct val="100000"/>
              </a:lnSpc>
            </a:pPr>
            <a:r>
              <a:rPr dirty="0" sz="1200" spc="10" b="1">
                <a:solidFill>
                  <a:srgbClr val="0033FF"/>
                </a:solidFill>
                <a:latin typeface="Calibri"/>
                <a:cs typeface="Calibri"/>
              </a:rPr>
              <a:t>Rotate:</a:t>
            </a:r>
            <a:r>
              <a:rPr dirty="0" sz="1200" spc="70" b="1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ability</a:t>
            </a:r>
            <a:r>
              <a:rPr dirty="0" sz="1200" spc="8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to</a:t>
            </a:r>
            <a:r>
              <a:rPr dirty="0" sz="1200" spc="8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produce</a:t>
            </a:r>
            <a:r>
              <a:rPr dirty="0" sz="1200" spc="114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and</a:t>
            </a:r>
            <a:r>
              <a:rPr dirty="0" sz="1200" spc="9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resist</a:t>
            </a:r>
            <a:r>
              <a:rPr dirty="0" sz="1200" spc="10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rotations</a:t>
            </a:r>
            <a:endParaRPr sz="1200">
              <a:latin typeface="Calibri"/>
              <a:cs typeface="Calibri"/>
            </a:endParaRPr>
          </a:p>
          <a:p>
            <a:pPr marL="236220">
              <a:lnSpc>
                <a:spcPct val="100000"/>
              </a:lnSpc>
            </a:pPr>
            <a:r>
              <a:rPr dirty="0" sz="1200" spc="10" b="1">
                <a:solidFill>
                  <a:srgbClr val="0033FF"/>
                </a:solidFill>
                <a:latin typeface="Calibri"/>
                <a:cs typeface="Calibri"/>
              </a:rPr>
              <a:t>Take</a:t>
            </a:r>
            <a:r>
              <a:rPr dirty="0" sz="1200" spc="55" b="1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200" spc="10" b="1">
                <a:solidFill>
                  <a:srgbClr val="0033FF"/>
                </a:solidFill>
                <a:latin typeface="Calibri"/>
                <a:cs typeface="Calibri"/>
              </a:rPr>
              <a:t>off:</a:t>
            </a:r>
            <a:r>
              <a:rPr dirty="0" sz="1200" spc="85" b="1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vertical</a:t>
            </a:r>
            <a:r>
              <a:rPr dirty="0" sz="1200" spc="8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propulsive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qualities</a:t>
            </a:r>
            <a:endParaRPr sz="1200">
              <a:latin typeface="Calibri"/>
              <a:cs typeface="Calibri"/>
            </a:endParaRPr>
          </a:p>
          <a:p>
            <a:pPr marL="236220" marR="1175385">
              <a:lnSpc>
                <a:spcPct val="100000"/>
              </a:lnSpc>
              <a:spcBef>
                <a:spcPts val="1440"/>
              </a:spcBef>
            </a:pPr>
            <a:r>
              <a:rPr dirty="0" sz="1200" spc="85" b="1">
                <a:latin typeface="Calibri"/>
                <a:cs typeface="Calibri"/>
              </a:rPr>
              <a:t>EXPRESSION</a:t>
            </a:r>
            <a:r>
              <a:rPr dirty="0" sz="1200" spc="35" b="1">
                <a:latin typeface="Calibri"/>
                <a:cs typeface="Calibri"/>
              </a:rPr>
              <a:t> </a:t>
            </a:r>
            <a:r>
              <a:rPr dirty="0" sz="1200" spc="-60" b="1">
                <a:latin typeface="Calibri"/>
                <a:cs typeface="Calibri"/>
              </a:rPr>
              <a:t>–</a:t>
            </a:r>
            <a:r>
              <a:rPr dirty="0" sz="1200" spc="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The</a:t>
            </a:r>
            <a:r>
              <a:rPr dirty="0" sz="1200" spc="5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type of</a:t>
            </a:r>
            <a:r>
              <a:rPr dirty="0" sz="1200" spc="50" b="1">
                <a:latin typeface="Calibri"/>
                <a:cs typeface="Calibri"/>
              </a:rPr>
              <a:t> force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spc="55" b="1">
                <a:latin typeface="Calibri"/>
                <a:cs typeface="Calibri"/>
              </a:rPr>
              <a:t>expression</a:t>
            </a:r>
            <a:r>
              <a:rPr dirty="0" sz="1200" spc="1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that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spc="80" b="1">
                <a:latin typeface="Calibri"/>
                <a:cs typeface="Calibri"/>
              </a:rPr>
              <a:t>is</a:t>
            </a:r>
            <a:r>
              <a:rPr dirty="0" sz="1200" spc="50" b="1">
                <a:latin typeface="Calibri"/>
                <a:cs typeface="Calibri"/>
              </a:rPr>
              <a:t> </a:t>
            </a:r>
            <a:r>
              <a:rPr dirty="0" sz="1200" spc="65" b="1">
                <a:latin typeface="Calibri"/>
                <a:cs typeface="Calibri"/>
              </a:rPr>
              <a:t>measured</a:t>
            </a:r>
            <a:r>
              <a:rPr dirty="0" sz="1200" b="1">
                <a:latin typeface="Calibri"/>
                <a:cs typeface="Calibri"/>
              </a:rPr>
              <a:t> for</a:t>
            </a:r>
            <a:r>
              <a:rPr dirty="0" sz="1200" spc="4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the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quality.</a:t>
            </a:r>
            <a:r>
              <a:rPr dirty="0" sz="1200" spc="34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A</a:t>
            </a:r>
            <a:r>
              <a:rPr dirty="0" sz="1200" spc="4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quality</a:t>
            </a:r>
            <a:r>
              <a:rPr dirty="0" sz="1200" spc="10" b="1">
                <a:latin typeface="Calibri"/>
                <a:cs typeface="Calibri"/>
              </a:rPr>
              <a:t> </a:t>
            </a:r>
            <a:r>
              <a:rPr dirty="0" sz="1200" spc="80" b="1">
                <a:latin typeface="Calibri"/>
                <a:cs typeface="Calibri"/>
              </a:rPr>
              <a:t>can</a:t>
            </a:r>
            <a:r>
              <a:rPr dirty="0" sz="1200" spc="55" b="1">
                <a:latin typeface="Calibri"/>
                <a:cs typeface="Calibri"/>
              </a:rPr>
              <a:t> be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spc="65" b="1">
                <a:latin typeface="Calibri"/>
                <a:cs typeface="Calibri"/>
              </a:rPr>
              <a:t>measured</a:t>
            </a:r>
            <a:r>
              <a:rPr dirty="0" sz="1200" b="1">
                <a:latin typeface="Calibri"/>
                <a:cs typeface="Calibri"/>
              </a:rPr>
              <a:t> in</a:t>
            </a:r>
            <a:r>
              <a:rPr dirty="0" sz="1200" spc="4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both</a:t>
            </a:r>
            <a:r>
              <a:rPr dirty="0" sz="1200" spc="25" b="1">
                <a:latin typeface="Calibri"/>
                <a:cs typeface="Calibri"/>
              </a:rPr>
              <a:t> </a:t>
            </a:r>
            <a:r>
              <a:rPr dirty="0" sz="1200" spc="60" b="1">
                <a:latin typeface="Calibri"/>
                <a:cs typeface="Calibri"/>
              </a:rPr>
              <a:t>Isometric</a:t>
            </a:r>
            <a:r>
              <a:rPr dirty="0" sz="1200" spc="10" b="1">
                <a:latin typeface="Calibri"/>
                <a:cs typeface="Calibri"/>
              </a:rPr>
              <a:t> </a:t>
            </a:r>
            <a:r>
              <a:rPr dirty="0" sz="1200" spc="50" b="1">
                <a:latin typeface="Calibri"/>
                <a:cs typeface="Calibri"/>
              </a:rPr>
              <a:t>and </a:t>
            </a:r>
            <a:r>
              <a:rPr dirty="0" sz="1200" spc="65" b="1">
                <a:latin typeface="Calibri"/>
                <a:cs typeface="Calibri"/>
              </a:rPr>
              <a:t>Dynamic</a:t>
            </a:r>
            <a:r>
              <a:rPr dirty="0" sz="1200" spc="45" b="1">
                <a:latin typeface="Calibri"/>
                <a:cs typeface="Calibri"/>
              </a:rPr>
              <a:t> </a:t>
            </a:r>
            <a:r>
              <a:rPr dirty="0" sz="1200" spc="55" b="1">
                <a:latin typeface="Calibri"/>
                <a:cs typeface="Calibri"/>
              </a:rPr>
              <a:t>expressions </a:t>
            </a:r>
            <a:r>
              <a:rPr dirty="0" sz="1200" spc="55" b="1">
                <a:solidFill>
                  <a:srgbClr val="0033FF"/>
                </a:solidFill>
                <a:latin typeface="Calibri"/>
                <a:cs typeface="Calibri"/>
              </a:rPr>
              <a:t>Isometric</a:t>
            </a:r>
            <a:r>
              <a:rPr dirty="0" sz="1200" spc="55">
                <a:solidFill>
                  <a:srgbClr val="0033FF"/>
                </a:solidFill>
                <a:latin typeface="Calibri"/>
                <a:cs typeface="Calibri"/>
              </a:rPr>
              <a:t>:</a:t>
            </a:r>
            <a:r>
              <a:rPr dirty="0" sz="1200" spc="-20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200" spc="20">
                <a:latin typeface="Calibri"/>
                <a:cs typeface="Calibri"/>
              </a:rPr>
              <a:t>qualities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 spc="20">
                <a:latin typeface="Calibri"/>
                <a:cs typeface="Calibri"/>
              </a:rPr>
              <a:t>of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20">
                <a:latin typeface="Calibri"/>
                <a:cs typeface="Calibri"/>
              </a:rPr>
              <a:t>maximum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 spc="20">
                <a:latin typeface="Calibri"/>
                <a:cs typeface="Calibri"/>
              </a:rPr>
              <a:t>force expressed against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 spc="55">
                <a:latin typeface="Calibri"/>
                <a:cs typeface="Calibri"/>
              </a:rPr>
              <a:t>a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fixed</a:t>
            </a:r>
            <a:r>
              <a:rPr dirty="0" sz="1200" spc="20">
                <a:latin typeface="Calibri"/>
                <a:cs typeface="Calibri"/>
              </a:rPr>
              <a:t> surface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with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20">
                <a:latin typeface="Calibri"/>
                <a:cs typeface="Calibri"/>
              </a:rPr>
              <a:t>no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20">
                <a:latin typeface="Calibri"/>
                <a:cs typeface="Calibri"/>
              </a:rPr>
              <a:t>movement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 spc="20">
                <a:latin typeface="Calibri"/>
                <a:cs typeface="Calibri"/>
              </a:rPr>
              <a:t>of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20">
                <a:latin typeface="Calibri"/>
                <a:cs typeface="Calibri"/>
              </a:rPr>
              <a:t>the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joints</a:t>
            </a:r>
            <a:endParaRPr sz="1200">
              <a:latin typeface="Calibri"/>
              <a:cs typeface="Calibri"/>
            </a:endParaRPr>
          </a:p>
          <a:p>
            <a:pPr marL="236220">
              <a:lnSpc>
                <a:spcPct val="100000"/>
              </a:lnSpc>
            </a:pPr>
            <a:r>
              <a:rPr dirty="0" sz="1200" spc="60" b="1">
                <a:solidFill>
                  <a:srgbClr val="0033FF"/>
                </a:solidFill>
                <a:latin typeface="Calibri"/>
                <a:cs typeface="Calibri"/>
              </a:rPr>
              <a:t>Dynamic</a:t>
            </a:r>
            <a:r>
              <a:rPr dirty="0" sz="1200" spc="60">
                <a:solidFill>
                  <a:srgbClr val="0033FF"/>
                </a:solidFill>
                <a:latin typeface="Calibri"/>
                <a:cs typeface="Calibri"/>
              </a:rPr>
              <a:t>:</a:t>
            </a:r>
            <a:r>
              <a:rPr dirty="0" sz="1200" spc="15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qualities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of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force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and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power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production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that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involve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movement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 spc="70">
                <a:latin typeface="Calibri"/>
                <a:cs typeface="Calibri"/>
              </a:rPr>
              <a:t>such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80">
                <a:latin typeface="Calibri"/>
                <a:cs typeface="Calibri"/>
              </a:rPr>
              <a:t>as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 spc="55">
                <a:latin typeface="Calibri"/>
                <a:cs typeface="Calibri"/>
              </a:rPr>
              <a:t>a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vertical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jump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or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hop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test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860925" algn="l"/>
              </a:tabLst>
            </a:pPr>
            <a:r>
              <a:rPr dirty="0" sz="1000">
                <a:solidFill>
                  <a:srgbClr val="0033FF"/>
                </a:solidFill>
                <a:latin typeface="Calibri"/>
                <a:cs typeface="Calibri"/>
              </a:rPr>
              <a:t>CFC</a:t>
            </a:r>
            <a:r>
              <a:rPr dirty="0" sz="1000" spc="-35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0033FF"/>
                </a:solidFill>
                <a:latin typeface="Calibri"/>
                <a:cs typeface="Calibri"/>
              </a:rPr>
              <a:t>PERFORMANCE</a:t>
            </a:r>
            <a:r>
              <a:rPr dirty="0" sz="1000" spc="-40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0033FF"/>
                </a:solidFill>
                <a:latin typeface="Calibri"/>
                <a:cs typeface="Calibri"/>
              </a:rPr>
              <a:t>INSIGHTS</a:t>
            </a:r>
            <a:r>
              <a:rPr dirty="0" sz="1000">
                <a:solidFill>
                  <a:srgbClr val="0033FF"/>
                </a:solidFill>
                <a:latin typeface="Calibri"/>
                <a:cs typeface="Calibri"/>
              </a:rPr>
              <a:t>	SIMPLE</a:t>
            </a:r>
            <a:r>
              <a:rPr dirty="0" sz="1000" spc="-20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0033FF"/>
                </a:solidFill>
                <a:latin typeface="Calibri"/>
                <a:cs typeface="Calibri"/>
              </a:rPr>
              <a:t>|</a:t>
            </a:r>
            <a:r>
              <a:rPr dirty="0" sz="1000" spc="-25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0033FF"/>
                </a:solidFill>
                <a:latin typeface="Calibri"/>
                <a:cs typeface="Calibri"/>
              </a:rPr>
              <a:t>ILLUMINATING</a:t>
            </a:r>
            <a:r>
              <a:rPr dirty="0" sz="1000" spc="-15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0033FF"/>
                </a:solidFill>
                <a:latin typeface="Calibri"/>
                <a:cs typeface="Calibri"/>
              </a:rPr>
              <a:t>|</a:t>
            </a:r>
            <a:r>
              <a:rPr dirty="0" sz="1000" spc="-30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0033FF"/>
                </a:solidFill>
                <a:latin typeface="Calibri"/>
                <a:cs typeface="Calibri"/>
              </a:rPr>
              <a:t>ACTIONABLE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2191999" cy="68560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75"/>
              <a:t>R</a:t>
            </a:r>
            <a:r>
              <a:rPr dirty="0" spc="-80"/>
              <a:t>E</a:t>
            </a:r>
            <a:r>
              <a:rPr dirty="0" spc="-75"/>
              <a:t>C</a:t>
            </a:r>
            <a:r>
              <a:rPr dirty="0" spc="-440"/>
              <a:t>O</a:t>
            </a:r>
            <a:r>
              <a:rPr dirty="0" spc="-75"/>
              <a:t>V</a:t>
            </a:r>
            <a:r>
              <a:rPr dirty="0" spc="-100"/>
              <a:t>E</a:t>
            </a:r>
            <a:r>
              <a:rPr dirty="0" spc="-700"/>
              <a:t>R</a:t>
            </a:r>
            <a:r>
              <a:rPr dirty="0" spc="-80"/>
              <a:t>Y</a:t>
            </a:r>
            <a:r>
              <a:rPr dirty="0" spc="-204"/>
              <a:t> </a:t>
            </a:r>
            <a:r>
              <a:rPr dirty="0" spc="-430"/>
              <a:t>STATUS </a:t>
            </a:r>
            <a:r>
              <a:rPr dirty="0" spc="-755"/>
              <a:t>DATA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063204" y="6498769"/>
            <a:ext cx="20643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SIMPLE</a:t>
            </a:r>
            <a:r>
              <a:rPr dirty="0" sz="1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dirty="0" sz="1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ILLUMINATING</a:t>
            </a:r>
            <a:r>
              <a:rPr dirty="0" sz="1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dirty="0" sz="10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ACTIONABLE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58" y="35514"/>
            <a:ext cx="553275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150" b="1">
                <a:solidFill>
                  <a:srgbClr val="0033FF"/>
                </a:solidFill>
                <a:latin typeface="Cambria"/>
                <a:cs typeface="Cambria"/>
              </a:rPr>
              <a:t>RECOVERY</a:t>
            </a:r>
            <a:r>
              <a:rPr dirty="0" sz="4800" spc="10" b="1">
                <a:solidFill>
                  <a:srgbClr val="0033FF"/>
                </a:solidFill>
                <a:latin typeface="Cambria"/>
                <a:cs typeface="Cambria"/>
              </a:rPr>
              <a:t> </a:t>
            </a:r>
            <a:r>
              <a:rPr dirty="0" sz="4800" spc="-45" b="1">
                <a:solidFill>
                  <a:srgbClr val="0033FF"/>
                </a:solidFill>
                <a:latin typeface="Cambria"/>
                <a:cs typeface="Cambria"/>
              </a:rPr>
              <a:t>STATUS</a:t>
            </a:r>
            <a:endParaRPr sz="4800">
              <a:latin typeface="Cambria"/>
              <a:cs typeface="Cambri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1314881" y="297475"/>
            <a:ext cx="471170" cy="206375"/>
          </a:xfrm>
          <a:custGeom>
            <a:avLst/>
            <a:gdLst/>
            <a:ahLst/>
            <a:cxnLst/>
            <a:rect l="l" t="t" r="r" b="b"/>
            <a:pathLst>
              <a:path w="471170" h="206375">
                <a:moveTo>
                  <a:pt x="141" y="90181"/>
                </a:moveTo>
                <a:lnTo>
                  <a:pt x="490" y="87635"/>
                </a:lnTo>
                <a:lnTo>
                  <a:pt x="529" y="87356"/>
                </a:lnTo>
                <a:lnTo>
                  <a:pt x="635" y="86579"/>
                </a:lnTo>
                <a:lnTo>
                  <a:pt x="18435" y="43289"/>
                </a:lnTo>
                <a:lnTo>
                  <a:pt x="48384" y="15324"/>
                </a:lnTo>
                <a:lnTo>
                  <a:pt x="86810" y="1059"/>
                </a:lnTo>
                <a:lnTo>
                  <a:pt x="91419" y="423"/>
                </a:lnTo>
                <a:lnTo>
                  <a:pt x="91712" y="423"/>
                </a:lnTo>
                <a:lnTo>
                  <a:pt x="94933" y="141"/>
                </a:lnTo>
                <a:lnTo>
                  <a:pt x="110501" y="37852"/>
                </a:lnTo>
                <a:lnTo>
                  <a:pt x="110597" y="38513"/>
                </a:lnTo>
                <a:lnTo>
                  <a:pt x="103463" y="38513"/>
                </a:lnTo>
                <a:lnTo>
                  <a:pt x="96213" y="38814"/>
                </a:lnTo>
                <a:lnTo>
                  <a:pt x="53530" y="49151"/>
                </a:lnTo>
                <a:lnTo>
                  <a:pt x="19282" y="69970"/>
                </a:lnTo>
                <a:lnTo>
                  <a:pt x="3673" y="85449"/>
                </a:lnTo>
                <a:lnTo>
                  <a:pt x="141" y="90181"/>
                </a:lnTo>
                <a:close/>
              </a:path>
              <a:path w="471170" h="206375">
                <a:moveTo>
                  <a:pt x="143459" y="136437"/>
                </a:moveTo>
                <a:lnTo>
                  <a:pt x="133647" y="129579"/>
                </a:lnTo>
                <a:lnTo>
                  <a:pt x="124723" y="121668"/>
                </a:lnTo>
                <a:lnTo>
                  <a:pt x="116779" y="112791"/>
                </a:lnTo>
                <a:lnTo>
                  <a:pt x="109907" y="103034"/>
                </a:lnTo>
                <a:lnTo>
                  <a:pt x="115790" y="90181"/>
                </a:lnTo>
                <a:lnTo>
                  <a:pt x="119946" y="77187"/>
                </a:lnTo>
                <a:lnTo>
                  <a:pt x="120069" y="76692"/>
                </a:lnTo>
                <a:lnTo>
                  <a:pt x="122421" y="64405"/>
                </a:lnTo>
                <a:lnTo>
                  <a:pt x="122536" y="63804"/>
                </a:lnTo>
                <a:lnTo>
                  <a:pt x="122658" y="63106"/>
                </a:lnTo>
                <a:lnTo>
                  <a:pt x="123297" y="53750"/>
                </a:lnTo>
                <a:lnTo>
                  <a:pt x="123229" y="41024"/>
                </a:lnTo>
                <a:lnTo>
                  <a:pt x="123125" y="38814"/>
                </a:lnTo>
                <a:lnTo>
                  <a:pt x="123021" y="36601"/>
                </a:lnTo>
                <a:lnTo>
                  <a:pt x="121068" y="24231"/>
                </a:lnTo>
                <a:lnTo>
                  <a:pt x="117790" y="12138"/>
                </a:lnTo>
                <a:lnTo>
                  <a:pt x="113227" y="423"/>
                </a:lnTo>
                <a:lnTo>
                  <a:pt x="117607" y="918"/>
                </a:lnTo>
                <a:lnTo>
                  <a:pt x="152818" y="24019"/>
                </a:lnTo>
                <a:lnTo>
                  <a:pt x="161853" y="57528"/>
                </a:lnTo>
                <a:lnTo>
                  <a:pt x="161922" y="58030"/>
                </a:lnTo>
                <a:lnTo>
                  <a:pt x="162027" y="58790"/>
                </a:lnTo>
                <a:lnTo>
                  <a:pt x="162537" y="67485"/>
                </a:lnTo>
                <a:lnTo>
                  <a:pt x="162434" y="74795"/>
                </a:lnTo>
                <a:lnTo>
                  <a:pt x="162389" y="77187"/>
                </a:lnTo>
                <a:lnTo>
                  <a:pt x="160569" y="92232"/>
                </a:lnTo>
                <a:lnTo>
                  <a:pt x="160454" y="93178"/>
                </a:lnTo>
                <a:lnTo>
                  <a:pt x="156553" y="108665"/>
                </a:lnTo>
                <a:lnTo>
                  <a:pt x="150909" y="123043"/>
                </a:lnTo>
                <a:lnTo>
                  <a:pt x="150837" y="123226"/>
                </a:lnTo>
                <a:lnTo>
                  <a:pt x="143576" y="136227"/>
                </a:lnTo>
                <a:lnTo>
                  <a:pt x="143459" y="136437"/>
                </a:lnTo>
                <a:close/>
              </a:path>
              <a:path w="471170" h="206375">
                <a:moveTo>
                  <a:pt x="193822" y="151620"/>
                </a:moveTo>
                <a:lnTo>
                  <a:pt x="183692" y="150790"/>
                </a:lnTo>
                <a:lnTo>
                  <a:pt x="173708" y="148954"/>
                </a:lnTo>
                <a:lnTo>
                  <a:pt x="163963" y="146138"/>
                </a:lnTo>
                <a:lnTo>
                  <a:pt x="154549" y="142369"/>
                </a:lnTo>
                <a:lnTo>
                  <a:pt x="158119" y="136437"/>
                </a:lnTo>
                <a:lnTo>
                  <a:pt x="158245" y="136227"/>
                </a:lnTo>
                <a:lnTo>
                  <a:pt x="161603" y="129781"/>
                </a:lnTo>
                <a:lnTo>
                  <a:pt x="174018" y="87635"/>
                </a:lnTo>
                <a:lnTo>
                  <a:pt x="175070" y="67485"/>
                </a:lnTo>
                <a:lnTo>
                  <a:pt x="174662" y="60538"/>
                </a:lnTo>
                <a:lnTo>
                  <a:pt x="174559" y="58790"/>
                </a:lnTo>
                <a:lnTo>
                  <a:pt x="165234" y="21183"/>
                </a:lnTo>
                <a:lnTo>
                  <a:pt x="165144" y="20974"/>
                </a:lnTo>
                <a:lnTo>
                  <a:pt x="195531" y="58030"/>
                </a:lnTo>
                <a:lnTo>
                  <a:pt x="202469" y="76692"/>
                </a:lnTo>
                <a:lnTo>
                  <a:pt x="202554" y="76966"/>
                </a:lnTo>
                <a:lnTo>
                  <a:pt x="202623" y="77187"/>
                </a:lnTo>
                <a:lnTo>
                  <a:pt x="204699" y="87356"/>
                </a:lnTo>
                <a:lnTo>
                  <a:pt x="205724" y="96960"/>
                </a:lnTo>
                <a:lnTo>
                  <a:pt x="205653" y="109531"/>
                </a:lnTo>
                <a:lnTo>
                  <a:pt x="205201" y="114686"/>
                </a:lnTo>
                <a:lnTo>
                  <a:pt x="205084" y="116028"/>
                </a:lnTo>
                <a:lnTo>
                  <a:pt x="204987" y="117129"/>
                </a:lnTo>
                <a:lnTo>
                  <a:pt x="203198" y="126691"/>
                </a:lnTo>
                <a:lnTo>
                  <a:pt x="203145" y="126974"/>
                </a:lnTo>
                <a:lnTo>
                  <a:pt x="201410" y="133367"/>
                </a:lnTo>
                <a:lnTo>
                  <a:pt x="199278" y="139614"/>
                </a:lnTo>
                <a:lnTo>
                  <a:pt x="196872" y="145405"/>
                </a:lnTo>
                <a:lnTo>
                  <a:pt x="196748" y="145703"/>
                </a:lnTo>
                <a:lnTo>
                  <a:pt x="193822" y="151620"/>
                </a:lnTo>
                <a:close/>
              </a:path>
              <a:path w="471170" h="206375">
                <a:moveTo>
                  <a:pt x="8334" y="145405"/>
                </a:moveTo>
                <a:lnTo>
                  <a:pt x="5740" y="139013"/>
                </a:lnTo>
                <a:lnTo>
                  <a:pt x="3575" y="132455"/>
                </a:lnTo>
                <a:lnTo>
                  <a:pt x="1848" y="125752"/>
                </a:lnTo>
                <a:lnTo>
                  <a:pt x="542" y="118810"/>
                </a:lnTo>
                <a:lnTo>
                  <a:pt x="282" y="117511"/>
                </a:lnTo>
                <a:lnTo>
                  <a:pt x="27326" y="79529"/>
                </a:lnTo>
                <a:lnTo>
                  <a:pt x="63460" y="58790"/>
                </a:lnTo>
                <a:lnTo>
                  <a:pt x="111038" y="51199"/>
                </a:lnTo>
                <a:lnTo>
                  <a:pt x="109993" y="63106"/>
                </a:lnTo>
                <a:lnTo>
                  <a:pt x="107612" y="74795"/>
                </a:lnTo>
                <a:lnTo>
                  <a:pt x="103906" y="86126"/>
                </a:lnTo>
                <a:lnTo>
                  <a:pt x="98888" y="96960"/>
                </a:lnTo>
                <a:lnTo>
                  <a:pt x="84931" y="98278"/>
                </a:lnTo>
                <a:lnTo>
                  <a:pt x="71252" y="101250"/>
                </a:lnTo>
                <a:lnTo>
                  <a:pt x="34796" y="118810"/>
                </a:lnTo>
                <a:lnTo>
                  <a:pt x="16175" y="135578"/>
                </a:lnTo>
                <a:lnTo>
                  <a:pt x="8334" y="145405"/>
                </a:lnTo>
                <a:close/>
              </a:path>
              <a:path w="471170" h="206375">
                <a:moveTo>
                  <a:pt x="154973" y="186668"/>
                </a:moveTo>
                <a:lnTo>
                  <a:pt x="111417" y="176787"/>
                </a:lnTo>
                <a:lnTo>
                  <a:pt x="70935" y="147127"/>
                </a:lnTo>
                <a:lnTo>
                  <a:pt x="53470" y="121889"/>
                </a:lnTo>
                <a:lnTo>
                  <a:pt x="64296" y="116840"/>
                </a:lnTo>
                <a:lnTo>
                  <a:pt x="75605" y="113062"/>
                </a:lnTo>
                <a:lnTo>
                  <a:pt x="87272" y="110607"/>
                </a:lnTo>
                <a:lnTo>
                  <a:pt x="99171" y="109531"/>
                </a:lnTo>
                <a:lnTo>
                  <a:pt x="107282" y="120961"/>
                </a:lnTo>
                <a:lnTo>
                  <a:pt x="116697" y="131326"/>
                </a:lnTo>
                <a:lnTo>
                  <a:pt x="150109" y="154083"/>
                </a:lnTo>
                <a:lnTo>
                  <a:pt x="186334" y="163696"/>
                </a:lnTo>
                <a:lnTo>
                  <a:pt x="181384" y="170009"/>
                </a:lnTo>
                <a:lnTo>
                  <a:pt x="175977" y="175904"/>
                </a:lnTo>
                <a:lnTo>
                  <a:pt x="170133" y="181363"/>
                </a:lnTo>
                <a:lnTo>
                  <a:pt x="163872" y="186365"/>
                </a:lnTo>
                <a:lnTo>
                  <a:pt x="154973" y="186668"/>
                </a:lnTo>
                <a:close/>
              </a:path>
              <a:path w="471170" h="206375">
                <a:moveTo>
                  <a:pt x="108528" y="206278"/>
                </a:moveTo>
                <a:lnTo>
                  <a:pt x="97467" y="206278"/>
                </a:lnTo>
                <a:lnTo>
                  <a:pt x="88675" y="205508"/>
                </a:lnTo>
                <a:lnTo>
                  <a:pt x="51194" y="192713"/>
                </a:lnTo>
                <a:lnTo>
                  <a:pt x="20882" y="166310"/>
                </a:lnTo>
                <a:lnTo>
                  <a:pt x="15045" y="157905"/>
                </a:lnTo>
                <a:lnTo>
                  <a:pt x="20861" y="149561"/>
                </a:lnTo>
                <a:lnTo>
                  <a:pt x="27459" y="141839"/>
                </a:lnTo>
                <a:lnTo>
                  <a:pt x="34811" y="134775"/>
                </a:lnTo>
                <a:lnTo>
                  <a:pt x="42734" y="128527"/>
                </a:lnTo>
                <a:lnTo>
                  <a:pt x="46189" y="134775"/>
                </a:lnTo>
                <a:lnTo>
                  <a:pt x="50088" y="140903"/>
                </a:lnTo>
                <a:lnTo>
                  <a:pt x="80322" y="172666"/>
                </a:lnTo>
                <a:lnTo>
                  <a:pt x="115561" y="191990"/>
                </a:lnTo>
                <a:lnTo>
                  <a:pt x="142611" y="198441"/>
                </a:lnTo>
                <a:lnTo>
                  <a:pt x="134841" y="201689"/>
                </a:lnTo>
                <a:lnTo>
                  <a:pt x="126789" y="203949"/>
                </a:lnTo>
                <a:lnTo>
                  <a:pt x="118454" y="205220"/>
                </a:lnTo>
                <a:lnTo>
                  <a:pt x="108528" y="206278"/>
                </a:lnTo>
                <a:close/>
              </a:path>
              <a:path w="471170" h="206375">
                <a:moveTo>
                  <a:pt x="349642" y="66735"/>
                </a:moveTo>
                <a:lnTo>
                  <a:pt x="323220" y="24326"/>
                </a:lnTo>
                <a:lnTo>
                  <a:pt x="329899" y="6647"/>
                </a:lnTo>
                <a:lnTo>
                  <a:pt x="330181" y="6647"/>
                </a:lnTo>
                <a:lnTo>
                  <a:pt x="351046" y="3569"/>
                </a:lnTo>
                <a:lnTo>
                  <a:pt x="350525" y="3569"/>
                </a:lnTo>
                <a:lnTo>
                  <a:pt x="367442" y="4802"/>
                </a:lnTo>
                <a:lnTo>
                  <a:pt x="392417" y="4802"/>
                </a:lnTo>
                <a:lnTo>
                  <a:pt x="404993" y="6647"/>
                </a:lnTo>
                <a:lnTo>
                  <a:pt x="411733" y="24197"/>
                </a:lnTo>
                <a:lnTo>
                  <a:pt x="403535" y="37428"/>
                </a:lnTo>
                <a:lnTo>
                  <a:pt x="366486" y="37428"/>
                </a:lnTo>
                <a:lnTo>
                  <a:pt x="360536" y="63063"/>
                </a:lnTo>
                <a:lnTo>
                  <a:pt x="360944" y="63063"/>
                </a:lnTo>
                <a:lnTo>
                  <a:pt x="356705" y="63769"/>
                </a:lnTo>
                <a:lnTo>
                  <a:pt x="353032" y="64970"/>
                </a:lnTo>
                <a:lnTo>
                  <a:pt x="349642" y="66735"/>
                </a:lnTo>
                <a:close/>
              </a:path>
              <a:path w="471170" h="206375">
                <a:moveTo>
                  <a:pt x="392417" y="4802"/>
                </a:moveTo>
                <a:lnTo>
                  <a:pt x="367442" y="4802"/>
                </a:lnTo>
                <a:lnTo>
                  <a:pt x="384016" y="3569"/>
                </a:lnTo>
                <a:lnTo>
                  <a:pt x="392417" y="4802"/>
                </a:lnTo>
                <a:close/>
              </a:path>
              <a:path w="471170" h="206375">
                <a:moveTo>
                  <a:pt x="405161" y="85732"/>
                </a:moveTo>
                <a:lnTo>
                  <a:pt x="403243" y="81768"/>
                </a:lnTo>
                <a:lnTo>
                  <a:pt x="403144" y="81565"/>
                </a:lnTo>
                <a:lnTo>
                  <a:pt x="403042" y="81353"/>
                </a:lnTo>
                <a:lnTo>
                  <a:pt x="400146" y="77399"/>
                </a:lnTo>
                <a:lnTo>
                  <a:pt x="396685" y="74150"/>
                </a:lnTo>
                <a:lnTo>
                  <a:pt x="428538" y="36557"/>
                </a:lnTo>
                <a:lnTo>
                  <a:pt x="428657" y="36417"/>
                </a:lnTo>
                <a:lnTo>
                  <a:pt x="447392" y="37428"/>
                </a:lnTo>
                <a:lnTo>
                  <a:pt x="456790" y="56394"/>
                </a:lnTo>
                <a:lnTo>
                  <a:pt x="460751" y="72526"/>
                </a:lnTo>
                <a:lnTo>
                  <a:pt x="465221" y="83401"/>
                </a:lnTo>
                <a:lnTo>
                  <a:pt x="432285" y="83401"/>
                </a:lnTo>
                <a:lnTo>
                  <a:pt x="405161" y="85732"/>
                </a:lnTo>
                <a:close/>
              </a:path>
              <a:path w="471170" h="206375">
                <a:moveTo>
                  <a:pt x="278773" y="120602"/>
                </a:moveTo>
                <a:lnTo>
                  <a:pt x="264233" y="108621"/>
                </a:lnTo>
                <a:lnTo>
                  <a:pt x="264367" y="108621"/>
                </a:lnTo>
                <a:lnTo>
                  <a:pt x="267454" y="90702"/>
                </a:lnTo>
                <a:lnTo>
                  <a:pt x="267978" y="87790"/>
                </a:lnTo>
                <a:lnTo>
                  <a:pt x="274221" y="72526"/>
                </a:lnTo>
                <a:lnTo>
                  <a:pt x="278173" y="56394"/>
                </a:lnTo>
                <a:lnTo>
                  <a:pt x="287594" y="37428"/>
                </a:lnTo>
                <a:lnTo>
                  <a:pt x="288480" y="37428"/>
                </a:lnTo>
                <a:lnTo>
                  <a:pt x="306407" y="36557"/>
                </a:lnTo>
                <a:lnTo>
                  <a:pt x="338552" y="74644"/>
                </a:lnTo>
                <a:lnTo>
                  <a:pt x="335303" y="77822"/>
                </a:lnTo>
                <a:lnTo>
                  <a:pt x="332548" y="81565"/>
                </a:lnTo>
                <a:lnTo>
                  <a:pt x="331677" y="83401"/>
                </a:lnTo>
                <a:lnTo>
                  <a:pt x="303376" y="83401"/>
                </a:lnTo>
                <a:lnTo>
                  <a:pt x="302720" y="85370"/>
                </a:lnTo>
                <a:lnTo>
                  <a:pt x="302599" y="85732"/>
                </a:lnTo>
                <a:lnTo>
                  <a:pt x="302481" y="86085"/>
                </a:lnTo>
                <a:lnTo>
                  <a:pt x="302339" y="86085"/>
                </a:lnTo>
                <a:lnTo>
                  <a:pt x="326403" y="100491"/>
                </a:lnTo>
                <a:lnTo>
                  <a:pt x="326174" y="102892"/>
                </a:lnTo>
                <a:lnTo>
                  <a:pt x="326236" y="106635"/>
                </a:lnTo>
                <a:lnTo>
                  <a:pt x="326491" y="108621"/>
                </a:lnTo>
                <a:lnTo>
                  <a:pt x="326544" y="109036"/>
                </a:lnTo>
                <a:lnTo>
                  <a:pt x="278773" y="120602"/>
                </a:lnTo>
                <a:close/>
              </a:path>
              <a:path w="471170" h="206375">
                <a:moveTo>
                  <a:pt x="385595" y="66382"/>
                </a:moveTo>
                <a:lnTo>
                  <a:pt x="382346" y="64828"/>
                </a:lnTo>
                <a:lnTo>
                  <a:pt x="378885" y="63769"/>
                </a:lnTo>
                <a:lnTo>
                  <a:pt x="375212" y="63063"/>
                </a:lnTo>
                <a:lnTo>
                  <a:pt x="372192" y="50404"/>
                </a:lnTo>
                <a:lnTo>
                  <a:pt x="369230" y="37428"/>
                </a:lnTo>
                <a:lnTo>
                  <a:pt x="403535" y="37428"/>
                </a:lnTo>
                <a:lnTo>
                  <a:pt x="385595" y="66382"/>
                </a:lnTo>
                <a:close/>
              </a:path>
              <a:path w="471170" h="206375">
                <a:moveTo>
                  <a:pt x="365867" y="132976"/>
                </a:moveTo>
                <a:lnTo>
                  <a:pt x="365014" y="132976"/>
                </a:lnTo>
                <a:lnTo>
                  <a:pt x="354134" y="129728"/>
                </a:lnTo>
                <a:lnTo>
                  <a:pt x="345528" y="122754"/>
                </a:lnTo>
                <a:lnTo>
                  <a:pt x="340122" y="113006"/>
                </a:lnTo>
                <a:lnTo>
                  <a:pt x="338835" y="101551"/>
                </a:lnTo>
                <a:lnTo>
                  <a:pt x="342005" y="90702"/>
                </a:lnTo>
                <a:lnTo>
                  <a:pt x="342079" y="90451"/>
                </a:lnTo>
                <a:lnTo>
                  <a:pt x="349103" y="81768"/>
                </a:lnTo>
                <a:lnTo>
                  <a:pt x="358870" y="76356"/>
                </a:lnTo>
                <a:lnTo>
                  <a:pt x="370338" y="75068"/>
                </a:lnTo>
                <a:lnTo>
                  <a:pt x="381399" y="78342"/>
                </a:lnTo>
                <a:lnTo>
                  <a:pt x="396755" y="106635"/>
                </a:lnTo>
                <a:lnTo>
                  <a:pt x="393482" y="117684"/>
                </a:lnTo>
                <a:lnTo>
                  <a:pt x="386460" y="126329"/>
                </a:lnTo>
                <a:lnTo>
                  <a:pt x="376711" y="131730"/>
                </a:lnTo>
                <a:lnTo>
                  <a:pt x="365867" y="132976"/>
                </a:lnTo>
                <a:close/>
              </a:path>
              <a:path w="471170" h="206375">
                <a:moveTo>
                  <a:pt x="330571" y="85732"/>
                </a:moveTo>
                <a:lnTo>
                  <a:pt x="303376" y="83401"/>
                </a:lnTo>
                <a:lnTo>
                  <a:pt x="331677" y="83401"/>
                </a:lnTo>
                <a:lnTo>
                  <a:pt x="330571" y="85732"/>
                </a:lnTo>
                <a:close/>
              </a:path>
              <a:path w="471170" h="206375">
                <a:moveTo>
                  <a:pt x="456392" y="120602"/>
                </a:moveTo>
                <a:lnTo>
                  <a:pt x="409046" y="109389"/>
                </a:lnTo>
                <a:lnTo>
                  <a:pt x="409124" y="109036"/>
                </a:lnTo>
                <a:lnTo>
                  <a:pt x="409195" y="108621"/>
                </a:lnTo>
                <a:lnTo>
                  <a:pt x="409258" y="107624"/>
                </a:lnTo>
                <a:lnTo>
                  <a:pt x="409345" y="106635"/>
                </a:lnTo>
                <a:lnTo>
                  <a:pt x="409470" y="102892"/>
                </a:lnTo>
                <a:lnTo>
                  <a:pt x="409302" y="101551"/>
                </a:lnTo>
                <a:lnTo>
                  <a:pt x="409187" y="100632"/>
                </a:lnTo>
                <a:lnTo>
                  <a:pt x="433203" y="86085"/>
                </a:lnTo>
                <a:lnTo>
                  <a:pt x="432285" y="83401"/>
                </a:lnTo>
                <a:lnTo>
                  <a:pt x="465221" y="83401"/>
                </a:lnTo>
                <a:lnTo>
                  <a:pt x="467025" y="87790"/>
                </a:lnTo>
                <a:lnTo>
                  <a:pt x="470631" y="108621"/>
                </a:lnTo>
                <a:lnTo>
                  <a:pt x="456392" y="120602"/>
                </a:lnTo>
                <a:close/>
              </a:path>
              <a:path w="471170" h="206375">
                <a:moveTo>
                  <a:pt x="340995" y="202607"/>
                </a:moveTo>
                <a:lnTo>
                  <a:pt x="322334" y="192731"/>
                </a:lnTo>
                <a:lnTo>
                  <a:pt x="309804" y="182128"/>
                </a:lnTo>
                <a:lnTo>
                  <a:pt x="295751" y="173461"/>
                </a:lnTo>
                <a:lnTo>
                  <a:pt x="280605" y="158717"/>
                </a:lnTo>
                <a:lnTo>
                  <a:pt x="285180" y="140636"/>
                </a:lnTo>
                <a:lnTo>
                  <a:pt x="330288" y="121960"/>
                </a:lnTo>
                <a:lnTo>
                  <a:pt x="332336" y="126056"/>
                </a:lnTo>
                <a:lnTo>
                  <a:pt x="334950" y="129728"/>
                </a:lnTo>
                <a:lnTo>
                  <a:pt x="338058" y="132976"/>
                </a:lnTo>
                <a:lnTo>
                  <a:pt x="326615" y="160165"/>
                </a:lnTo>
                <a:lnTo>
                  <a:pt x="328875" y="161860"/>
                </a:lnTo>
                <a:lnTo>
                  <a:pt x="359439" y="161860"/>
                </a:lnTo>
                <a:lnTo>
                  <a:pt x="356817" y="192731"/>
                </a:lnTo>
                <a:lnTo>
                  <a:pt x="356797" y="192962"/>
                </a:lnTo>
                <a:lnTo>
                  <a:pt x="340995" y="202607"/>
                </a:lnTo>
                <a:close/>
              </a:path>
              <a:path w="471170" h="206375">
                <a:moveTo>
                  <a:pt x="451117" y="161860"/>
                </a:moveTo>
                <a:lnTo>
                  <a:pt x="406856" y="161860"/>
                </a:lnTo>
                <a:lnTo>
                  <a:pt x="409215" y="160165"/>
                </a:lnTo>
                <a:lnTo>
                  <a:pt x="409087" y="160165"/>
                </a:lnTo>
                <a:lnTo>
                  <a:pt x="397603" y="132976"/>
                </a:lnTo>
                <a:lnTo>
                  <a:pt x="400761" y="129728"/>
                </a:lnTo>
                <a:lnTo>
                  <a:pt x="403359" y="126056"/>
                </a:lnTo>
                <a:lnTo>
                  <a:pt x="405336" y="121960"/>
                </a:lnTo>
                <a:lnTo>
                  <a:pt x="405134" y="121960"/>
                </a:lnTo>
                <a:lnTo>
                  <a:pt x="449653" y="140636"/>
                </a:lnTo>
                <a:lnTo>
                  <a:pt x="449887" y="140636"/>
                </a:lnTo>
                <a:lnTo>
                  <a:pt x="454281" y="158717"/>
                </a:lnTo>
                <a:lnTo>
                  <a:pt x="452866" y="160165"/>
                </a:lnTo>
                <a:lnTo>
                  <a:pt x="451117" y="161860"/>
                </a:lnTo>
                <a:close/>
              </a:path>
              <a:path w="471170" h="206375">
                <a:moveTo>
                  <a:pt x="359439" y="161860"/>
                </a:moveTo>
                <a:lnTo>
                  <a:pt x="328875" y="161860"/>
                </a:lnTo>
                <a:lnTo>
                  <a:pt x="351549" y="142227"/>
                </a:lnTo>
                <a:lnTo>
                  <a:pt x="354445" y="143569"/>
                </a:lnTo>
                <a:lnTo>
                  <a:pt x="357553" y="144417"/>
                </a:lnTo>
                <a:lnTo>
                  <a:pt x="360873" y="144982"/>
                </a:lnTo>
                <a:lnTo>
                  <a:pt x="359439" y="161860"/>
                </a:lnTo>
                <a:close/>
              </a:path>
              <a:path w="471170" h="206375">
                <a:moveTo>
                  <a:pt x="393948" y="202607"/>
                </a:moveTo>
                <a:lnTo>
                  <a:pt x="378145" y="192962"/>
                </a:lnTo>
                <a:lnTo>
                  <a:pt x="374082" y="145123"/>
                </a:lnTo>
                <a:lnTo>
                  <a:pt x="377613" y="144628"/>
                </a:lnTo>
                <a:lnTo>
                  <a:pt x="381163" y="143569"/>
                </a:lnTo>
                <a:lnTo>
                  <a:pt x="384182" y="142227"/>
                </a:lnTo>
                <a:lnTo>
                  <a:pt x="395069" y="151726"/>
                </a:lnTo>
                <a:lnTo>
                  <a:pt x="406856" y="161860"/>
                </a:lnTo>
                <a:lnTo>
                  <a:pt x="451117" y="161860"/>
                </a:lnTo>
                <a:lnTo>
                  <a:pt x="439145" y="173461"/>
                </a:lnTo>
                <a:lnTo>
                  <a:pt x="425151" y="182128"/>
                </a:lnTo>
                <a:lnTo>
                  <a:pt x="412582" y="192731"/>
                </a:lnTo>
                <a:lnTo>
                  <a:pt x="393948" y="202607"/>
                </a:lnTo>
                <a:close/>
              </a:path>
            </a:pathLst>
          </a:custGeom>
          <a:solidFill>
            <a:srgbClr val="00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14862" y="6498769"/>
            <a:ext cx="15608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0033FF"/>
                </a:solidFill>
                <a:latin typeface="Calibri"/>
                <a:cs typeface="Calibri"/>
              </a:rPr>
              <a:t>CFC</a:t>
            </a:r>
            <a:r>
              <a:rPr dirty="0" sz="1000" spc="-35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0033FF"/>
                </a:solidFill>
                <a:latin typeface="Calibri"/>
                <a:cs typeface="Calibri"/>
              </a:rPr>
              <a:t>PERFORMANCE</a:t>
            </a:r>
            <a:r>
              <a:rPr dirty="0" sz="1000" spc="-40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0033FF"/>
                </a:solidFill>
                <a:latin typeface="Calibri"/>
                <a:cs typeface="Calibri"/>
              </a:rPr>
              <a:t>INSIGHTS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38658" y="1158816"/>
            <a:ext cx="864743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spc="10">
                <a:latin typeface="Calibri"/>
                <a:cs typeface="Calibri"/>
              </a:rPr>
              <a:t>Recovery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status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70">
                <a:latin typeface="Calibri"/>
                <a:cs typeface="Calibri"/>
              </a:rPr>
              <a:t>is</a:t>
            </a:r>
            <a:r>
              <a:rPr dirty="0" sz="1400" spc="65">
                <a:latin typeface="Calibri"/>
                <a:cs typeface="Calibri"/>
              </a:rPr>
              <a:t> </a:t>
            </a:r>
            <a:r>
              <a:rPr dirty="0" sz="1400" spc="45">
                <a:latin typeface="Calibri"/>
                <a:cs typeface="Calibri"/>
              </a:rPr>
              <a:t>measured</a:t>
            </a:r>
            <a:r>
              <a:rPr dirty="0" sz="1400" spc="55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using</a:t>
            </a:r>
            <a:r>
              <a:rPr dirty="0" sz="1400" spc="50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several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tests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and</a:t>
            </a:r>
            <a:r>
              <a:rPr dirty="0" sz="1400" spc="90">
                <a:latin typeface="Calibri"/>
                <a:cs typeface="Calibri"/>
              </a:rPr>
              <a:t> </a:t>
            </a:r>
            <a:r>
              <a:rPr dirty="0" sz="1400" spc="45">
                <a:latin typeface="Calibri"/>
                <a:cs typeface="Calibri"/>
              </a:rPr>
              <a:t>metrics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to</a:t>
            </a:r>
            <a:r>
              <a:rPr dirty="0" sz="1400" spc="75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inform</a:t>
            </a:r>
            <a:r>
              <a:rPr dirty="0" sz="1400" spc="65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recovery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strategies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throughout</a:t>
            </a:r>
            <a:r>
              <a:rPr dirty="0" sz="1400" spc="70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the</a:t>
            </a:r>
            <a:r>
              <a:rPr dirty="0" sz="1400" spc="50">
                <a:latin typeface="Calibri"/>
                <a:cs typeface="Calibri"/>
              </a:rPr>
              <a:t> </a:t>
            </a:r>
            <a:r>
              <a:rPr dirty="0" sz="1400" spc="55">
                <a:latin typeface="Calibri"/>
                <a:cs typeface="Calibri"/>
              </a:rPr>
              <a:t>season. </a:t>
            </a:r>
            <a:r>
              <a:rPr dirty="0" sz="1400" spc="20">
                <a:latin typeface="Calibri"/>
                <a:cs typeface="Calibri"/>
              </a:rPr>
              <a:t>This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 spc="20">
                <a:latin typeface="Calibri"/>
                <a:cs typeface="Calibri"/>
              </a:rPr>
              <a:t>dataset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50">
                <a:latin typeface="Calibri"/>
                <a:cs typeface="Calibri"/>
              </a:rPr>
              <a:t>contains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 spc="20">
                <a:latin typeface="Calibri"/>
                <a:cs typeface="Calibri"/>
              </a:rPr>
              <a:t>simulated</a:t>
            </a:r>
            <a:r>
              <a:rPr dirty="0" sz="1400" spc="50">
                <a:latin typeface="Calibri"/>
                <a:cs typeface="Calibri"/>
              </a:rPr>
              <a:t> </a:t>
            </a:r>
            <a:r>
              <a:rPr dirty="0" sz="1400" spc="20">
                <a:latin typeface="Calibri"/>
                <a:cs typeface="Calibri"/>
              </a:rPr>
              <a:t>data </a:t>
            </a:r>
            <a:r>
              <a:rPr dirty="0" sz="1400" spc="10">
                <a:latin typeface="Calibri"/>
                <a:cs typeface="Calibri"/>
              </a:rPr>
              <a:t>for</a:t>
            </a:r>
            <a:r>
              <a:rPr dirty="0" sz="1400" spc="20">
                <a:latin typeface="Calibri"/>
                <a:cs typeface="Calibri"/>
              </a:rPr>
              <a:t> 1</a:t>
            </a:r>
            <a:r>
              <a:rPr dirty="0" sz="1400" spc="5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player.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38658" y="2048751"/>
            <a:ext cx="48945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6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tests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60">
                <a:latin typeface="Calibri"/>
                <a:cs typeface="Calibri"/>
              </a:rPr>
              <a:t>used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6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monitor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recovery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belong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one</a:t>
            </a:r>
            <a:r>
              <a:rPr dirty="0" sz="1400" spc="6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</a:t>
            </a:r>
            <a:r>
              <a:rPr dirty="0" sz="1400" spc="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6</a:t>
            </a:r>
            <a:r>
              <a:rPr dirty="0" sz="1400" spc="5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categories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38658" y="2475442"/>
            <a:ext cx="5093970" cy="2160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spc="10" b="1">
                <a:solidFill>
                  <a:srgbClr val="0033FF"/>
                </a:solidFill>
                <a:latin typeface="Calibri"/>
                <a:cs typeface="Calibri"/>
              </a:rPr>
              <a:t>Bio</a:t>
            </a:r>
            <a:r>
              <a:rPr dirty="0" sz="1400" spc="10">
                <a:solidFill>
                  <a:srgbClr val="0033FF"/>
                </a:solidFill>
                <a:latin typeface="Calibri"/>
                <a:cs typeface="Calibri"/>
              </a:rPr>
              <a:t>:</a:t>
            </a:r>
            <a:r>
              <a:rPr dirty="0" sz="1400" spc="45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blood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biomarker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50">
                <a:latin typeface="Calibri"/>
                <a:cs typeface="Calibri"/>
              </a:rPr>
              <a:t>analysis </a:t>
            </a:r>
            <a:r>
              <a:rPr dirty="0" sz="1400" spc="10">
                <a:latin typeface="Calibri"/>
                <a:cs typeface="Calibri"/>
              </a:rPr>
              <a:t>to</a:t>
            </a:r>
            <a:r>
              <a:rPr dirty="0" sz="1400" spc="60">
                <a:latin typeface="Calibri"/>
                <a:cs typeface="Calibri"/>
              </a:rPr>
              <a:t> </a:t>
            </a:r>
            <a:r>
              <a:rPr dirty="0" sz="1400" spc="100">
                <a:latin typeface="Calibri"/>
                <a:cs typeface="Calibri"/>
              </a:rPr>
              <a:t>assess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60">
                <a:latin typeface="Calibri"/>
                <a:cs typeface="Calibri"/>
              </a:rPr>
              <a:t>signs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of</a:t>
            </a:r>
            <a:r>
              <a:rPr dirty="0" sz="1400" spc="45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inflammation</a:t>
            </a:r>
            <a:r>
              <a:rPr dirty="0" sz="1400" spc="7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that </a:t>
            </a:r>
            <a:r>
              <a:rPr dirty="0" sz="1400">
                <a:latin typeface="Calibri"/>
                <a:cs typeface="Calibri"/>
              </a:rPr>
              <a:t>may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due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fatigue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or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50">
                <a:latin typeface="Calibri"/>
                <a:cs typeface="Calibri"/>
              </a:rPr>
              <a:t>illness.</a:t>
            </a:r>
            <a:r>
              <a:rPr dirty="0" sz="1400" spc="360">
                <a:latin typeface="Calibri"/>
                <a:cs typeface="Calibri"/>
              </a:rPr>
              <a:t> </a:t>
            </a:r>
            <a:r>
              <a:rPr dirty="0" sz="1400" spc="45">
                <a:latin typeface="Calibri"/>
                <a:cs typeface="Calibri"/>
              </a:rPr>
              <a:t>Collected</a:t>
            </a:r>
            <a:endParaRPr sz="1400">
              <a:latin typeface="Calibri"/>
              <a:cs typeface="Calibri"/>
            </a:endParaRPr>
          </a:p>
          <a:p>
            <a:pPr marL="12700" marR="570230">
              <a:lnSpc>
                <a:spcPct val="100000"/>
              </a:lnSpc>
            </a:pPr>
            <a:r>
              <a:rPr dirty="0" sz="1400" spc="20" b="1">
                <a:solidFill>
                  <a:srgbClr val="0033FF"/>
                </a:solidFill>
                <a:latin typeface="Calibri"/>
                <a:cs typeface="Calibri"/>
              </a:rPr>
              <a:t>Msk_joint_range</a:t>
            </a:r>
            <a:r>
              <a:rPr dirty="0" sz="1400" spc="20">
                <a:solidFill>
                  <a:srgbClr val="0033FF"/>
                </a:solidFill>
                <a:latin typeface="Calibri"/>
                <a:cs typeface="Calibri"/>
              </a:rPr>
              <a:t>:</a:t>
            </a:r>
            <a:r>
              <a:rPr dirty="0" sz="1400" spc="-35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400" spc="20">
                <a:latin typeface="Calibri"/>
                <a:cs typeface="Calibri"/>
              </a:rPr>
              <a:t>the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joint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range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20">
                <a:latin typeface="Calibri"/>
                <a:cs typeface="Calibri"/>
              </a:rPr>
              <a:t>of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45">
                <a:latin typeface="Calibri"/>
                <a:cs typeface="Calibri"/>
              </a:rPr>
              <a:t>ankles,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50">
                <a:latin typeface="Calibri"/>
                <a:cs typeface="Calibri"/>
              </a:rPr>
              <a:t>knees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20">
                <a:latin typeface="Calibri"/>
                <a:cs typeface="Calibri"/>
              </a:rPr>
              <a:t>and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hips. </a:t>
            </a:r>
            <a:r>
              <a:rPr dirty="0" sz="1400" spc="55">
                <a:latin typeface="Calibri"/>
                <a:cs typeface="Calibri"/>
              </a:rPr>
              <a:t>Collected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around</a:t>
            </a:r>
            <a:r>
              <a:rPr dirty="0" sz="1400" spc="55">
                <a:latin typeface="Calibri"/>
                <a:cs typeface="Calibri"/>
              </a:rPr>
              <a:t> once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per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week</a:t>
            </a:r>
            <a:endParaRPr sz="1400">
              <a:latin typeface="Calibri"/>
              <a:cs typeface="Calibri"/>
            </a:endParaRPr>
          </a:p>
          <a:p>
            <a:pPr marL="12700" marR="220979">
              <a:lnSpc>
                <a:spcPct val="100000"/>
              </a:lnSpc>
            </a:pPr>
            <a:r>
              <a:rPr dirty="0" sz="1400" b="1">
                <a:solidFill>
                  <a:srgbClr val="0033FF"/>
                </a:solidFill>
                <a:latin typeface="Calibri"/>
                <a:cs typeface="Calibri"/>
              </a:rPr>
              <a:t>Msk_load_tolerance</a:t>
            </a:r>
            <a:r>
              <a:rPr dirty="0" sz="1400">
                <a:latin typeface="Calibri"/>
                <a:cs typeface="Calibri"/>
              </a:rPr>
              <a:t>:</a:t>
            </a:r>
            <a:r>
              <a:rPr dirty="0" sz="1400" spc="6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1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ability</a:t>
            </a:r>
            <a:r>
              <a:rPr dirty="0" sz="1400" spc="1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</a:t>
            </a:r>
            <a:r>
              <a:rPr dirty="0" sz="1400" spc="114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1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thigh</a:t>
            </a:r>
            <a:r>
              <a:rPr dirty="0" sz="1400" spc="1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1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hip</a:t>
            </a:r>
            <a:r>
              <a:rPr dirty="0" sz="1400" spc="135">
                <a:latin typeface="Calibri"/>
                <a:cs typeface="Calibri"/>
              </a:rPr>
              <a:t> </a:t>
            </a:r>
            <a:r>
              <a:rPr dirty="0" sz="1400" spc="80">
                <a:latin typeface="Calibri"/>
                <a:cs typeface="Calibri"/>
              </a:rPr>
              <a:t>muscles</a:t>
            </a:r>
            <a:r>
              <a:rPr dirty="0" sz="1400" spc="11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to </a:t>
            </a:r>
            <a:r>
              <a:rPr dirty="0" sz="1400">
                <a:latin typeface="Calibri"/>
                <a:cs typeface="Calibri"/>
              </a:rPr>
              <a:t>produce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 spc="-50">
                <a:latin typeface="Calibri"/>
                <a:cs typeface="Calibri"/>
              </a:rPr>
              <a:t>&amp;</a:t>
            </a:r>
            <a:r>
              <a:rPr dirty="0" sz="1400" spc="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tolerate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force.</a:t>
            </a:r>
            <a:r>
              <a:rPr dirty="0" sz="1400" spc="409">
                <a:latin typeface="Calibri"/>
                <a:cs typeface="Calibri"/>
              </a:rPr>
              <a:t> </a:t>
            </a:r>
            <a:r>
              <a:rPr dirty="0" sz="1400" spc="55">
                <a:latin typeface="Calibri"/>
                <a:cs typeface="Calibri"/>
              </a:rPr>
              <a:t>Collected</a:t>
            </a:r>
            <a:r>
              <a:rPr dirty="0" sz="1400" spc="6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around</a:t>
            </a:r>
            <a:r>
              <a:rPr dirty="0" sz="1400" spc="65">
                <a:latin typeface="Calibri"/>
                <a:cs typeface="Calibri"/>
              </a:rPr>
              <a:t> </a:t>
            </a:r>
            <a:r>
              <a:rPr dirty="0" sz="1400" spc="55">
                <a:latin typeface="Calibri"/>
                <a:cs typeface="Calibri"/>
              </a:rPr>
              <a:t>once</a:t>
            </a:r>
            <a:r>
              <a:rPr dirty="0" sz="1400" spc="6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per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week </a:t>
            </a:r>
            <a:r>
              <a:rPr dirty="0" sz="1400" spc="60" b="1">
                <a:solidFill>
                  <a:srgbClr val="0033FF"/>
                </a:solidFill>
                <a:latin typeface="Calibri"/>
                <a:cs typeface="Calibri"/>
              </a:rPr>
              <a:t>Subjective</a:t>
            </a:r>
            <a:r>
              <a:rPr dirty="0" sz="1400" spc="60">
                <a:latin typeface="Calibri"/>
                <a:cs typeface="Calibri"/>
              </a:rPr>
              <a:t>:</a:t>
            </a:r>
            <a:r>
              <a:rPr dirty="0" sz="1400" spc="10">
                <a:latin typeface="Calibri"/>
                <a:cs typeface="Calibri"/>
              </a:rPr>
              <a:t> perceived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level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of</a:t>
            </a:r>
            <a:r>
              <a:rPr dirty="0" sz="1400" spc="50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recovery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submitted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by</a:t>
            </a:r>
            <a:r>
              <a:rPr dirty="0" sz="1400" spc="55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the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player. </a:t>
            </a:r>
            <a:r>
              <a:rPr dirty="0" sz="1400" spc="55">
                <a:latin typeface="Calibri"/>
                <a:cs typeface="Calibri"/>
              </a:rPr>
              <a:t>Collected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on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50">
                <a:latin typeface="Calibri"/>
                <a:cs typeface="Calibri"/>
              </a:rPr>
              <a:t>most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55">
                <a:latin typeface="Calibri"/>
                <a:cs typeface="Calibri"/>
              </a:rPr>
              <a:t>days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except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50">
                <a:latin typeface="Calibri"/>
                <a:cs typeface="Calibri"/>
              </a:rPr>
              <a:t>match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 spc="55">
                <a:latin typeface="Calibri"/>
                <a:cs typeface="Calibri"/>
              </a:rPr>
              <a:t>days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55">
                <a:latin typeface="Calibri"/>
                <a:cs typeface="Calibri"/>
              </a:rPr>
              <a:t>days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off </a:t>
            </a:r>
            <a:r>
              <a:rPr dirty="0" sz="1400" spc="80" b="1">
                <a:solidFill>
                  <a:srgbClr val="0033FF"/>
                </a:solidFill>
                <a:latin typeface="Calibri"/>
                <a:cs typeface="Calibri"/>
              </a:rPr>
              <a:t>Soreness</a:t>
            </a:r>
            <a:r>
              <a:rPr dirty="0" sz="1400" spc="80">
                <a:solidFill>
                  <a:srgbClr val="0033FF"/>
                </a:solidFill>
                <a:latin typeface="Calibri"/>
                <a:cs typeface="Calibri"/>
              </a:rPr>
              <a:t>:</a:t>
            </a:r>
            <a:r>
              <a:rPr dirty="0" sz="1400" spc="30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self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reported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75">
                <a:latin typeface="Calibri"/>
                <a:cs typeface="Calibri"/>
              </a:rPr>
              <a:t>muscle</a:t>
            </a:r>
            <a:r>
              <a:rPr dirty="0" sz="1400" spc="60">
                <a:latin typeface="Calibri"/>
                <a:cs typeface="Calibri"/>
              </a:rPr>
              <a:t> </a:t>
            </a:r>
            <a:r>
              <a:rPr dirty="0" sz="1400" spc="50">
                <a:latin typeface="Calibri"/>
                <a:cs typeface="Calibri"/>
              </a:rPr>
              <a:t>soreness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75" b="1">
                <a:solidFill>
                  <a:srgbClr val="0033FF"/>
                </a:solidFill>
                <a:latin typeface="Calibri"/>
                <a:cs typeface="Calibri"/>
              </a:rPr>
              <a:t>Sleep</a:t>
            </a:r>
            <a:r>
              <a:rPr dirty="0" sz="1400" spc="75">
                <a:solidFill>
                  <a:srgbClr val="0033FF"/>
                </a:solidFill>
                <a:latin typeface="Calibri"/>
                <a:cs typeface="Calibri"/>
              </a:rPr>
              <a:t>:</a:t>
            </a:r>
            <a:r>
              <a:rPr dirty="0" sz="1400" spc="30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perceived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quality</a:t>
            </a:r>
            <a:r>
              <a:rPr dirty="0" sz="1400" spc="85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of</a:t>
            </a:r>
            <a:r>
              <a:rPr dirty="0" sz="1400" spc="65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previous</a:t>
            </a:r>
            <a:r>
              <a:rPr dirty="0" sz="1400" spc="60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nights</a:t>
            </a:r>
            <a:r>
              <a:rPr dirty="0" sz="1400" spc="55">
                <a:latin typeface="Calibri"/>
                <a:cs typeface="Calibri"/>
              </a:rPr>
              <a:t> </a:t>
            </a:r>
            <a:r>
              <a:rPr dirty="0" sz="1400" spc="40">
                <a:latin typeface="Calibri"/>
                <a:cs typeface="Calibri"/>
              </a:rPr>
              <a:t>sleep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214232" y="2049465"/>
            <a:ext cx="334517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20">
                <a:latin typeface="Calibri"/>
                <a:cs typeface="Calibri"/>
              </a:rPr>
              <a:t>The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20">
                <a:latin typeface="Calibri"/>
                <a:cs typeface="Calibri"/>
              </a:rPr>
              <a:t>6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20">
                <a:latin typeface="Calibri"/>
                <a:cs typeface="Calibri"/>
              </a:rPr>
              <a:t>categories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20">
                <a:latin typeface="Calibri"/>
                <a:cs typeface="Calibri"/>
              </a:rPr>
              <a:t>above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20">
                <a:latin typeface="Calibri"/>
                <a:cs typeface="Calibri"/>
              </a:rPr>
              <a:t>have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20">
                <a:latin typeface="Calibri"/>
                <a:cs typeface="Calibri"/>
              </a:rPr>
              <a:t>2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45">
                <a:latin typeface="Calibri"/>
                <a:cs typeface="Calibri"/>
              </a:rPr>
              <a:t>metrics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45">
                <a:latin typeface="Calibri"/>
                <a:cs typeface="Calibri"/>
              </a:rPr>
              <a:t>each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214232" y="2476156"/>
            <a:ext cx="5210810" cy="1306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spc="70" b="1">
                <a:solidFill>
                  <a:srgbClr val="0033FF"/>
                </a:solidFill>
                <a:latin typeface="Calibri"/>
                <a:cs typeface="Calibri"/>
              </a:rPr>
              <a:t>_completeness</a:t>
            </a:r>
            <a:r>
              <a:rPr dirty="0" sz="1400" spc="70">
                <a:solidFill>
                  <a:srgbClr val="0033FF"/>
                </a:solidFill>
                <a:latin typeface="Calibri"/>
                <a:cs typeface="Calibri"/>
              </a:rPr>
              <a:t>:</a:t>
            </a:r>
            <a:r>
              <a:rPr dirty="0" sz="1400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percentage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55">
                <a:latin typeface="Calibri"/>
                <a:cs typeface="Calibri"/>
              </a:rPr>
              <a:t>completeness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of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all</a:t>
            </a:r>
            <a:r>
              <a:rPr dirty="0" sz="1400" spc="50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the</a:t>
            </a:r>
            <a:r>
              <a:rPr dirty="0" sz="1400" spc="45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tests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that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are </a:t>
            </a:r>
            <a:r>
              <a:rPr dirty="0" sz="1400">
                <a:latin typeface="Calibri"/>
                <a:cs typeface="Calibri"/>
              </a:rPr>
              <a:t>pooled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within</a:t>
            </a:r>
            <a:r>
              <a:rPr dirty="0" sz="1400" spc="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category.</a:t>
            </a:r>
            <a:r>
              <a:rPr dirty="0" sz="1400" spc="37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Values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70">
                <a:latin typeface="Calibri"/>
                <a:cs typeface="Calibri"/>
              </a:rPr>
              <a:t>can</a:t>
            </a:r>
            <a:r>
              <a:rPr dirty="0" sz="1400" spc="6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range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from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(0</a:t>
            </a:r>
            <a:r>
              <a:rPr dirty="0" sz="1400" spc="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4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100%)</a:t>
            </a:r>
            <a:endParaRPr sz="1400">
              <a:latin typeface="Calibri"/>
              <a:cs typeface="Calibri"/>
            </a:endParaRPr>
          </a:p>
          <a:p>
            <a:pPr marL="12700" marR="52705">
              <a:lnSpc>
                <a:spcPct val="100000"/>
              </a:lnSpc>
            </a:pPr>
            <a:r>
              <a:rPr dirty="0" sz="1400" spc="55" b="1">
                <a:solidFill>
                  <a:srgbClr val="0033FF"/>
                </a:solidFill>
                <a:latin typeface="Calibri"/>
                <a:cs typeface="Calibri"/>
              </a:rPr>
              <a:t>_composite</a:t>
            </a:r>
            <a:r>
              <a:rPr dirty="0" sz="1400" spc="55">
                <a:solidFill>
                  <a:srgbClr val="0033FF"/>
                </a:solidFill>
                <a:latin typeface="Calibri"/>
                <a:cs typeface="Calibri"/>
              </a:rPr>
              <a:t>:</a:t>
            </a:r>
            <a:r>
              <a:rPr dirty="0" sz="1400" spc="35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400" spc="20">
                <a:latin typeface="Calibri"/>
                <a:cs typeface="Calibri"/>
              </a:rPr>
              <a:t>The</a:t>
            </a:r>
            <a:r>
              <a:rPr dirty="0" sz="1400" spc="55">
                <a:latin typeface="Calibri"/>
                <a:cs typeface="Calibri"/>
              </a:rPr>
              <a:t> </a:t>
            </a:r>
            <a:r>
              <a:rPr dirty="0" sz="1400" spc="20">
                <a:latin typeface="Calibri"/>
                <a:cs typeface="Calibri"/>
              </a:rPr>
              <a:t>category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50">
                <a:latin typeface="Calibri"/>
                <a:cs typeface="Calibri"/>
              </a:rPr>
              <a:t>composite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20">
                <a:latin typeface="Calibri"/>
                <a:cs typeface="Calibri"/>
              </a:rPr>
              <a:t>score, expressed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95">
                <a:latin typeface="Calibri"/>
                <a:cs typeface="Calibri"/>
              </a:rPr>
              <a:t>as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15">
                <a:latin typeface="Calibri"/>
                <a:cs typeface="Calibri"/>
              </a:rPr>
              <a:t>a </a:t>
            </a:r>
            <a:r>
              <a:rPr dirty="0" sz="1400" spc="10">
                <a:latin typeface="Calibri"/>
                <a:cs typeface="Calibri"/>
              </a:rPr>
              <a:t>percentage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70">
                <a:latin typeface="Calibri"/>
                <a:cs typeface="Calibri"/>
              </a:rPr>
              <a:t>is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relative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to</a:t>
            </a:r>
            <a:r>
              <a:rPr dirty="0" sz="1400" spc="60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the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player’s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normative</a:t>
            </a:r>
            <a:r>
              <a:rPr dirty="0" sz="1400" spc="55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values.</a:t>
            </a:r>
            <a:r>
              <a:rPr dirty="0" sz="1400" spc="409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E.g.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value</a:t>
            </a:r>
            <a:r>
              <a:rPr dirty="0" sz="1400" spc="7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of</a:t>
            </a:r>
            <a:endParaRPr sz="1400">
              <a:latin typeface="Calibri"/>
              <a:cs typeface="Calibri"/>
            </a:endParaRPr>
          </a:p>
          <a:p>
            <a:pPr marL="12700" marR="63500">
              <a:lnSpc>
                <a:spcPct val="100000"/>
              </a:lnSpc>
            </a:pPr>
            <a:r>
              <a:rPr dirty="0" sz="1400" spc="50">
                <a:latin typeface="Calibri"/>
                <a:cs typeface="Calibri"/>
              </a:rPr>
              <a:t>-</a:t>
            </a:r>
            <a:r>
              <a:rPr dirty="0" sz="1400">
                <a:latin typeface="Calibri"/>
                <a:cs typeface="Calibri"/>
              </a:rPr>
              <a:t>0.50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(-50%)</a:t>
            </a:r>
            <a:r>
              <a:rPr dirty="0" sz="1400" spc="60">
                <a:latin typeface="Calibri"/>
                <a:cs typeface="Calibri"/>
              </a:rPr>
              <a:t> </a:t>
            </a:r>
            <a:r>
              <a:rPr dirty="0" sz="1400" spc="65">
                <a:latin typeface="Calibri"/>
                <a:cs typeface="Calibri"/>
              </a:rPr>
              <a:t>means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that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on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that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day,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player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65">
                <a:latin typeface="Calibri"/>
                <a:cs typeface="Calibri"/>
              </a:rPr>
              <a:t>was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65">
                <a:latin typeface="Calibri"/>
                <a:cs typeface="Calibri"/>
              </a:rPr>
              <a:t>50%</a:t>
            </a:r>
            <a:r>
              <a:rPr dirty="0" sz="1400" spc="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lower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than </a:t>
            </a:r>
            <a:r>
              <a:rPr dirty="0" sz="1400">
                <a:latin typeface="Calibri"/>
                <a:cs typeface="Calibri"/>
              </a:rPr>
              <a:t>their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normative</a:t>
            </a:r>
            <a:r>
              <a:rPr dirty="0" sz="1400" spc="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value</a:t>
            </a:r>
            <a:r>
              <a:rPr dirty="0" sz="1400" spc="7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6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that</a:t>
            </a:r>
            <a:r>
              <a:rPr dirty="0" sz="1400" spc="5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category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75893" y="5108873"/>
            <a:ext cx="10720705" cy="1093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20">
                <a:latin typeface="Calibri"/>
                <a:cs typeface="Calibri"/>
              </a:rPr>
              <a:t>In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20">
                <a:latin typeface="Calibri"/>
                <a:cs typeface="Calibri"/>
              </a:rPr>
              <a:t>addition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20">
                <a:latin typeface="Calibri"/>
                <a:cs typeface="Calibri"/>
              </a:rPr>
              <a:t>to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20">
                <a:latin typeface="Calibri"/>
                <a:cs typeface="Calibri"/>
              </a:rPr>
              <a:t>the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20">
                <a:latin typeface="Calibri"/>
                <a:cs typeface="Calibri"/>
              </a:rPr>
              <a:t>categories,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there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70">
                <a:latin typeface="Calibri"/>
                <a:cs typeface="Calibri"/>
              </a:rPr>
              <a:t>is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60">
                <a:latin typeface="Calibri"/>
                <a:cs typeface="Calibri"/>
              </a:rPr>
              <a:t>also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65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20">
                <a:latin typeface="Calibri"/>
                <a:cs typeface="Calibri"/>
              </a:rPr>
              <a:t>pre-</a:t>
            </a:r>
            <a:r>
              <a:rPr dirty="0" sz="1400" spc="50">
                <a:latin typeface="Calibri"/>
                <a:cs typeface="Calibri"/>
              </a:rPr>
              <a:t>calculated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aggregated</a:t>
            </a:r>
            <a:r>
              <a:rPr dirty="0" sz="1400" spc="-100">
                <a:latin typeface="Calibri"/>
                <a:cs typeface="Calibri"/>
              </a:rPr>
              <a:t> </a:t>
            </a:r>
            <a:r>
              <a:rPr dirty="0" sz="1400" spc="20">
                <a:latin typeface="Calibri"/>
                <a:cs typeface="Calibri"/>
              </a:rPr>
              <a:t>“total”</a:t>
            </a:r>
            <a:r>
              <a:rPr dirty="0" sz="1400" spc="-80">
                <a:latin typeface="Calibri"/>
                <a:cs typeface="Calibri"/>
              </a:rPr>
              <a:t> </a:t>
            </a:r>
            <a:r>
              <a:rPr dirty="0" sz="1400" spc="20">
                <a:latin typeface="Calibri"/>
                <a:cs typeface="Calibri"/>
              </a:rPr>
              <a:t>category.</a:t>
            </a:r>
            <a:r>
              <a:rPr dirty="0" sz="1400" spc="295">
                <a:latin typeface="Calibri"/>
                <a:cs typeface="Calibri"/>
              </a:rPr>
              <a:t> </a:t>
            </a:r>
            <a:r>
              <a:rPr dirty="0" sz="1400" spc="20">
                <a:latin typeface="Calibri"/>
                <a:cs typeface="Calibri"/>
              </a:rPr>
              <a:t>This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20">
                <a:latin typeface="Calibri"/>
                <a:cs typeface="Calibri"/>
              </a:rPr>
              <a:t>category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50">
                <a:latin typeface="Calibri"/>
                <a:cs typeface="Calibri"/>
              </a:rPr>
              <a:t>contains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20">
                <a:latin typeface="Calibri"/>
                <a:cs typeface="Calibri"/>
              </a:rPr>
              <a:t>only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20">
                <a:latin typeface="Calibri"/>
                <a:cs typeface="Calibri"/>
              </a:rPr>
              <a:t>1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20">
                <a:latin typeface="Calibri"/>
                <a:cs typeface="Calibri"/>
              </a:rPr>
              <a:t>metric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20">
                <a:latin typeface="Calibri"/>
                <a:cs typeface="Calibri"/>
              </a:rPr>
              <a:t>which </a:t>
            </a:r>
            <a:r>
              <a:rPr dirty="0" sz="1400" spc="70">
                <a:latin typeface="Calibri"/>
                <a:cs typeface="Calibri"/>
              </a:rPr>
              <a:t>is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40">
                <a:latin typeface="Calibri"/>
                <a:cs typeface="Calibri"/>
              </a:rPr>
              <a:t>called </a:t>
            </a:r>
            <a:r>
              <a:rPr dirty="0" sz="1400" spc="-10">
                <a:latin typeface="Calibri"/>
                <a:cs typeface="Calibri"/>
              </a:rPr>
              <a:t>“</a:t>
            </a:r>
            <a:r>
              <a:rPr dirty="0" sz="1400" spc="-10" b="1">
                <a:solidFill>
                  <a:srgbClr val="0033FF"/>
                </a:solidFill>
                <a:latin typeface="Calibri"/>
                <a:cs typeface="Calibri"/>
              </a:rPr>
              <a:t>emboss_baseline_score</a:t>
            </a:r>
            <a:r>
              <a:rPr dirty="0" sz="1400" spc="-10">
                <a:solidFill>
                  <a:srgbClr val="11161C"/>
                </a:solidFill>
                <a:latin typeface="Calibri"/>
                <a:cs typeface="Calibri"/>
              </a:rPr>
              <a:t>”</a:t>
            </a:r>
            <a:r>
              <a:rPr dirty="0" sz="1400" spc="-50">
                <a:solidFill>
                  <a:srgbClr val="11161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1161C"/>
                </a:solidFill>
                <a:latin typeface="Calibri"/>
                <a:cs typeface="Calibri"/>
              </a:rPr>
              <a:t>and is</a:t>
            </a:r>
            <a:r>
              <a:rPr dirty="0" sz="1400" spc="-25">
                <a:solidFill>
                  <a:srgbClr val="11161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1161C"/>
                </a:solidFill>
                <a:latin typeface="Calibri"/>
                <a:cs typeface="Calibri"/>
              </a:rPr>
              <a:t>an</a:t>
            </a:r>
            <a:r>
              <a:rPr dirty="0" sz="1400" spc="-10">
                <a:solidFill>
                  <a:srgbClr val="11161C"/>
                </a:solidFill>
                <a:latin typeface="Calibri"/>
                <a:cs typeface="Calibri"/>
              </a:rPr>
              <a:t> aggregation</a:t>
            </a:r>
            <a:r>
              <a:rPr dirty="0" sz="1400">
                <a:solidFill>
                  <a:srgbClr val="11161C"/>
                </a:solidFill>
                <a:latin typeface="Calibri"/>
                <a:cs typeface="Calibri"/>
              </a:rPr>
              <a:t> of</a:t>
            </a:r>
            <a:r>
              <a:rPr dirty="0" sz="1400" spc="-20">
                <a:solidFill>
                  <a:srgbClr val="11161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1161C"/>
                </a:solidFill>
                <a:latin typeface="Calibri"/>
                <a:cs typeface="Calibri"/>
              </a:rPr>
              <a:t>all</a:t>
            </a:r>
            <a:r>
              <a:rPr dirty="0" sz="1400" spc="-5">
                <a:solidFill>
                  <a:srgbClr val="11161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1161C"/>
                </a:solidFill>
                <a:latin typeface="Calibri"/>
                <a:cs typeface="Calibri"/>
              </a:rPr>
              <a:t>the</a:t>
            </a:r>
            <a:r>
              <a:rPr dirty="0" sz="1400" spc="-5">
                <a:solidFill>
                  <a:srgbClr val="11161C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1161C"/>
                </a:solidFill>
                <a:latin typeface="Calibri"/>
                <a:cs typeface="Calibri"/>
              </a:rPr>
              <a:t>“…basline_composite”</a:t>
            </a:r>
            <a:r>
              <a:rPr dirty="0" sz="1400" spc="-5">
                <a:solidFill>
                  <a:srgbClr val="11161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1161C"/>
                </a:solidFill>
                <a:latin typeface="Calibri"/>
                <a:cs typeface="Calibri"/>
              </a:rPr>
              <a:t>values on</a:t>
            </a:r>
            <a:r>
              <a:rPr dirty="0" sz="1400" spc="-25">
                <a:solidFill>
                  <a:srgbClr val="11161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1161C"/>
                </a:solidFill>
                <a:latin typeface="Calibri"/>
                <a:cs typeface="Calibri"/>
              </a:rPr>
              <a:t>that</a:t>
            </a:r>
            <a:r>
              <a:rPr dirty="0" sz="1400" spc="5">
                <a:solidFill>
                  <a:srgbClr val="11161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1161C"/>
                </a:solidFill>
                <a:latin typeface="Calibri"/>
                <a:cs typeface="Calibri"/>
              </a:rPr>
              <a:t>day.</a:t>
            </a:r>
            <a:r>
              <a:rPr dirty="0" sz="1400" spc="290">
                <a:solidFill>
                  <a:srgbClr val="11161C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33FF"/>
                </a:solidFill>
                <a:latin typeface="Calibri"/>
                <a:cs typeface="Calibri"/>
              </a:rPr>
              <a:t>This</a:t>
            </a:r>
            <a:r>
              <a:rPr dirty="0" sz="1400" spc="-25" b="1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33FF"/>
                </a:solidFill>
                <a:latin typeface="Calibri"/>
                <a:cs typeface="Calibri"/>
              </a:rPr>
              <a:t>can</a:t>
            </a:r>
            <a:r>
              <a:rPr dirty="0" sz="1400" spc="-25" b="1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33FF"/>
                </a:solidFill>
                <a:latin typeface="Calibri"/>
                <a:cs typeface="Calibri"/>
              </a:rPr>
              <a:t>be</a:t>
            </a:r>
            <a:r>
              <a:rPr dirty="0" sz="1400" spc="-25" b="1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33FF"/>
                </a:solidFill>
                <a:latin typeface="Calibri"/>
                <a:cs typeface="Calibri"/>
              </a:rPr>
              <a:t>used</a:t>
            </a:r>
            <a:r>
              <a:rPr dirty="0" sz="1400" spc="-35" b="1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33FF"/>
                </a:solidFill>
                <a:latin typeface="Calibri"/>
                <a:cs typeface="Calibri"/>
              </a:rPr>
              <a:t>as</a:t>
            </a:r>
            <a:r>
              <a:rPr dirty="0" sz="1400" spc="-25" b="1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33FF"/>
                </a:solidFill>
                <a:latin typeface="Calibri"/>
                <a:cs typeface="Calibri"/>
              </a:rPr>
              <a:t>the</a:t>
            </a:r>
            <a:r>
              <a:rPr dirty="0" sz="1400" spc="-25" b="1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0033FF"/>
                </a:solidFill>
                <a:latin typeface="Calibri"/>
                <a:cs typeface="Calibri"/>
              </a:rPr>
              <a:t>overall</a:t>
            </a:r>
            <a:r>
              <a:rPr dirty="0" sz="1400" spc="-35" b="1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0033FF"/>
                </a:solidFill>
                <a:latin typeface="Calibri"/>
                <a:cs typeface="Calibri"/>
              </a:rPr>
              <a:t>recovery</a:t>
            </a:r>
            <a:r>
              <a:rPr dirty="0" sz="1400" spc="-40" b="1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0033FF"/>
                </a:solidFill>
                <a:latin typeface="Calibri"/>
                <a:cs typeface="Calibri"/>
              </a:rPr>
              <a:t>score</a:t>
            </a:r>
            <a:r>
              <a:rPr dirty="0" sz="1400" spc="-10">
                <a:solidFill>
                  <a:srgbClr val="11161C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Calibri"/>
              <a:cs typeface="Calibri"/>
            </a:endParaRPr>
          </a:p>
          <a:p>
            <a:pPr marL="12700" marR="5093335">
              <a:lnSpc>
                <a:spcPts val="1670"/>
              </a:lnSpc>
            </a:pPr>
            <a:r>
              <a:rPr dirty="0" sz="1400">
                <a:solidFill>
                  <a:srgbClr val="11161C"/>
                </a:solidFill>
                <a:latin typeface="Calibri"/>
                <a:cs typeface="Calibri"/>
              </a:rPr>
              <a:t>When</a:t>
            </a:r>
            <a:r>
              <a:rPr dirty="0" sz="1400" spc="-40">
                <a:solidFill>
                  <a:srgbClr val="11161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1161C"/>
                </a:solidFill>
                <a:latin typeface="Calibri"/>
                <a:cs typeface="Calibri"/>
              </a:rPr>
              <a:t>value</a:t>
            </a:r>
            <a:r>
              <a:rPr dirty="0" sz="1400" spc="-25">
                <a:solidFill>
                  <a:srgbClr val="11161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1161C"/>
                </a:solidFill>
                <a:latin typeface="Calibri"/>
                <a:cs typeface="Calibri"/>
              </a:rPr>
              <a:t>=</a:t>
            </a:r>
            <a:r>
              <a:rPr dirty="0" sz="1400" spc="-45">
                <a:solidFill>
                  <a:srgbClr val="11161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1161C"/>
                </a:solidFill>
                <a:latin typeface="Calibri"/>
                <a:cs typeface="Calibri"/>
              </a:rPr>
              <a:t>null</a:t>
            </a:r>
            <a:r>
              <a:rPr dirty="0" sz="1400" spc="-20">
                <a:solidFill>
                  <a:srgbClr val="11161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1161C"/>
                </a:solidFill>
                <a:latin typeface="Calibri"/>
                <a:cs typeface="Calibri"/>
              </a:rPr>
              <a:t>then</a:t>
            </a:r>
            <a:r>
              <a:rPr dirty="0" sz="1400" spc="-35">
                <a:solidFill>
                  <a:srgbClr val="11161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1161C"/>
                </a:solidFill>
                <a:latin typeface="Calibri"/>
                <a:cs typeface="Calibri"/>
              </a:rPr>
              <a:t>the</a:t>
            </a:r>
            <a:r>
              <a:rPr dirty="0" sz="1400" spc="-25">
                <a:solidFill>
                  <a:srgbClr val="11161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1161C"/>
                </a:solidFill>
                <a:latin typeface="Calibri"/>
                <a:cs typeface="Calibri"/>
              </a:rPr>
              <a:t>data</a:t>
            </a:r>
            <a:r>
              <a:rPr dirty="0" sz="1400" spc="-30">
                <a:solidFill>
                  <a:srgbClr val="11161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1161C"/>
                </a:solidFill>
                <a:latin typeface="Calibri"/>
                <a:cs typeface="Calibri"/>
              </a:rPr>
              <a:t>was</a:t>
            </a:r>
            <a:r>
              <a:rPr dirty="0" sz="1400" spc="-50">
                <a:solidFill>
                  <a:srgbClr val="11161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1161C"/>
                </a:solidFill>
                <a:latin typeface="Calibri"/>
                <a:cs typeface="Calibri"/>
              </a:rPr>
              <a:t>not</a:t>
            </a:r>
            <a:r>
              <a:rPr dirty="0" sz="1400" spc="-35">
                <a:solidFill>
                  <a:srgbClr val="11161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1161C"/>
                </a:solidFill>
                <a:latin typeface="Calibri"/>
                <a:cs typeface="Calibri"/>
              </a:rPr>
              <a:t>collected</a:t>
            </a:r>
            <a:r>
              <a:rPr dirty="0" sz="1400" spc="-35">
                <a:solidFill>
                  <a:srgbClr val="11161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1161C"/>
                </a:solidFill>
                <a:latin typeface="Calibri"/>
                <a:cs typeface="Calibri"/>
              </a:rPr>
              <a:t>for</a:t>
            </a:r>
            <a:r>
              <a:rPr dirty="0" sz="1400" spc="-65">
                <a:solidFill>
                  <a:srgbClr val="11161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1161C"/>
                </a:solidFill>
                <a:latin typeface="Calibri"/>
                <a:cs typeface="Calibri"/>
              </a:rPr>
              <a:t>that</a:t>
            </a:r>
            <a:r>
              <a:rPr dirty="0" sz="1400" spc="-25">
                <a:solidFill>
                  <a:srgbClr val="11161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1161C"/>
                </a:solidFill>
                <a:latin typeface="Calibri"/>
                <a:cs typeface="Calibri"/>
              </a:rPr>
              <a:t>metric</a:t>
            </a:r>
            <a:r>
              <a:rPr dirty="0" sz="1400" spc="-45">
                <a:solidFill>
                  <a:srgbClr val="11161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1161C"/>
                </a:solidFill>
                <a:latin typeface="Calibri"/>
                <a:cs typeface="Calibri"/>
              </a:rPr>
              <a:t>on</a:t>
            </a:r>
            <a:r>
              <a:rPr dirty="0" sz="1400" spc="-50">
                <a:solidFill>
                  <a:srgbClr val="11161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1161C"/>
                </a:solidFill>
                <a:latin typeface="Calibri"/>
                <a:cs typeface="Calibri"/>
              </a:rPr>
              <a:t>that</a:t>
            </a:r>
            <a:r>
              <a:rPr dirty="0" sz="1400" spc="-25">
                <a:solidFill>
                  <a:srgbClr val="11161C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11161C"/>
                </a:solidFill>
                <a:latin typeface="Calibri"/>
                <a:cs typeface="Calibri"/>
              </a:rPr>
              <a:t>day. </a:t>
            </a:r>
            <a:r>
              <a:rPr dirty="0" sz="1400">
                <a:solidFill>
                  <a:srgbClr val="11161C"/>
                </a:solidFill>
                <a:latin typeface="Calibri"/>
                <a:cs typeface="Calibri"/>
              </a:rPr>
              <a:t>When</a:t>
            </a:r>
            <a:r>
              <a:rPr dirty="0" sz="1400" spc="-30">
                <a:solidFill>
                  <a:srgbClr val="11161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1161C"/>
                </a:solidFill>
                <a:latin typeface="Calibri"/>
                <a:cs typeface="Calibri"/>
              </a:rPr>
              <a:t>value</a:t>
            </a:r>
            <a:r>
              <a:rPr dirty="0" sz="1400" spc="-15">
                <a:solidFill>
                  <a:srgbClr val="11161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1161C"/>
                </a:solidFill>
                <a:latin typeface="Calibri"/>
                <a:cs typeface="Calibri"/>
              </a:rPr>
              <a:t>=</a:t>
            </a:r>
            <a:r>
              <a:rPr dirty="0" sz="1400" spc="-40">
                <a:solidFill>
                  <a:srgbClr val="11161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1161C"/>
                </a:solidFill>
                <a:latin typeface="Calibri"/>
                <a:cs typeface="Calibri"/>
              </a:rPr>
              <a:t>0</a:t>
            </a:r>
            <a:r>
              <a:rPr dirty="0" sz="1400" spc="-25">
                <a:solidFill>
                  <a:srgbClr val="11161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1161C"/>
                </a:solidFill>
                <a:latin typeface="Calibri"/>
                <a:cs typeface="Calibri"/>
              </a:rPr>
              <a:t>it</a:t>
            </a:r>
            <a:r>
              <a:rPr dirty="0" sz="1400" spc="-30">
                <a:solidFill>
                  <a:srgbClr val="11161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1161C"/>
                </a:solidFill>
                <a:latin typeface="Calibri"/>
                <a:cs typeface="Calibri"/>
              </a:rPr>
              <a:t>was</a:t>
            </a:r>
            <a:r>
              <a:rPr dirty="0" sz="1400" spc="-40">
                <a:solidFill>
                  <a:srgbClr val="11161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1161C"/>
                </a:solidFill>
                <a:latin typeface="Calibri"/>
                <a:cs typeface="Calibri"/>
              </a:rPr>
              <a:t>collected.</a:t>
            </a:r>
            <a:r>
              <a:rPr dirty="0" sz="1400" spc="245">
                <a:solidFill>
                  <a:srgbClr val="11161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1161C"/>
                </a:solidFill>
                <a:latin typeface="Calibri"/>
                <a:cs typeface="Calibri"/>
              </a:rPr>
              <a:t>This</a:t>
            </a:r>
            <a:r>
              <a:rPr dirty="0" sz="1400" spc="-15">
                <a:solidFill>
                  <a:srgbClr val="11161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1161C"/>
                </a:solidFill>
                <a:latin typeface="Calibri"/>
                <a:cs typeface="Calibri"/>
              </a:rPr>
              <a:t>is</a:t>
            </a:r>
            <a:r>
              <a:rPr dirty="0" sz="1400" spc="-35">
                <a:solidFill>
                  <a:srgbClr val="11161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1161C"/>
                </a:solidFill>
                <a:latin typeface="Calibri"/>
                <a:cs typeface="Calibri"/>
              </a:rPr>
              <a:t>a</a:t>
            </a:r>
            <a:r>
              <a:rPr dirty="0" sz="1400" spc="-40">
                <a:solidFill>
                  <a:srgbClr val="11161C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1161C"/>
                </a:solidFill>
                <a:latin typeface="Calibri"/>
                <a:cs typeface="Calibri"/>
              </a:rPr>
              <a:t>real</a:t>
            </a:r>
            <a:r>
              <a:rPr dirty="0" sz="1400" spc="-20">
                <a:solidFill>
                  <a:srgbClr val="11161C"/>
                </a:solidFill>
                <a:latin typeface="Calibri"/>
                <a:cs typeface="Calibri"/>
              </a:rPr>
              <a:t> </a:t>
            </a:r>
            <a:r>
              <a:rPr dirty="0" sz="1400" spc="-50">
                <a:solidFill>
                  <a:srgbClr val="11161C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063204" y="6498769"/>
            <a:ext cx="20643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0033FF"/>
                </a:solidFill>
                <a:latin typeface="Calibri"/>
                <a:cs typeface="Calibri"/>
              </a:rPr>
              <a:t>SIMPLE</a:t>
            </a:r>
            <a:r>
              <a:rPr dirty="0" sz="1000" spc="-20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0033FF"/>
                </a:solidFill>
                <a:latin typeface="Calibri"/>
                <a:cs typeface="Calibri"/>
              </a:rPr>
              <a:t>|</a:t>
            </a:r>
            <a:r>
              <a:rPr dirty="0" sz="1000" spc="-25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0033FF"/>
                </a:solidFill>
                <a:latin typeface="Calibri"/>
                <a:cs typeface="Calibri"/>
              </a:rPr>
              <a:t>ILLUMINATING</a:t>
            </a:r>
            <a:r>
              <a:rPr dirty="0" sz="1000" spc="-15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0033FF"/>
                </a:solidFill>
                <a:latin typeface="Calibri"/>
                <a:cs typeface="Calibri"/>
              </a:rPr>
              <a:t>|</a:t>
            </a:r>
            <a:r>
              <a:rPr dirty="0" sz="1000" spc="-30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0033FF"/>
                </a:solidFill>
                <a:latin typeface="Calibri"/>
                <a:cs typeface="Calibri"/>
              </a:rPr>
              <a:t>ACTIONABLE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44758" y="1433655"/>
            <a:ext cx="4257040" cy="2768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470"/>
              <a:t>INDIVIDUAL </a:t>
            </a:r>
            <a:r>
              <a:rPr dirty="0" spc="-10"/>
              <a:t>PRIORITY </a:t>
            </a:r>
            <a:r>
              <a:rPr dirty="0" spc="-310"/>
              <a:t>AREAS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063204" y="6498769"/>
            <a:ext cx="20643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SIMPLE</a:t>
            </a:r>
            <a:r>
              <a:rPr dirty="0" sz="1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dirty="0" sz="1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ILLUMINATING</a:t>
            </a:r>
            <a:r>
              <a:rPr dirty="0" sz="1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dirty="0" sz="10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ACTIONABLE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58" y="35514"/>
            <a:ext cx="861885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solidFill>
                  <a:srgbClr val="0033FF"/>
                </a:solidFill>
                <a:latin typeface="Cambria"/>
                <a:cs typeface="Cambria"/>
              </a:rPr>
              <a:t>INDIVIDUAL</a:t>
            </a:r>
            <a:r>
              <a:rPr dirty="0" sz="4800" spc="110" b="1">
                <a:solidFill>
                  <a:srgbClr val="0033FF"/>
                </a:solidFill>
                <a:latin typeface="Cambria"/>
                <a:cs typeface="Cambria"/>
              </a:rPr>
              <a:t> </a:t>
            </a:r>
            <a:r>
              <a:rPr dirty="0" sz="4800" spc="100" b="1">
                <a:solidFill>
                  <a:srgbClr val="0033FF"/>
                </a:solidFill>
                <a:latin typeface="Cambria"/>
                <a:cs typeface="Cambria"/>
              </a:rPr>
              <a:t>PRIORITY</a:t>
            </a:r>
            <a:r>
              <a:rPr dirty="0" sz="4800" spc="-50" b="1">
                <a:solidFill>
                  <a:srgbClr val="0033FF"/>
                </a:solidFill>
                <a:latin typeface="Cambria"/>
                <a:cs typeface="Cambria"/>
              </a:rPr>
              <a:t> </a:t>
            </a:r>
            <a:r>
              <a:rPr dirty="0" sz="4800" spc="100" b="1">
                <a:solidFill>
                  <a:srgbClr val="0033FF"/>
                </a:solidFill>
                <a:latin typeface="Cambria"/>
                <a:cs typeface="Cambria"/>
              </a:rPr>
              <a:t>AREAS</a:t>
            </a:r>
            <a:endParaRPr sz="4800">
              <a:latin typeface="Cambria"/>
              <a:cs typeface="Cambri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1314881" y="297475"/>
            <a:ext cx="471170" cy="206375"/>
          </a:xfrm>
          <a:custGeom>
            <a:avLst/>
            <a:gdLst/>
            <a:ahLst/>
            <a:cxnLst/>
            <a:rect l="l" t="t" r="r" b="b"/>
            <a:pathLst>
              <a:path w="471170" h="206375">
                <a:moveTo>
                  <a:pt x="141" y="90181"/>
                </a:moveTo>
                <a:lnTo>
                  <a:pt x="490" y="87635"/>
                </a:lnTo>
                <a:lnTo>
                  <a:pt x="529" y="87356"/>
                </a:lnTo>
                <a:lnTo>
                  <a:pt x="635" y="86579"/>
                </a:lnTo>
                <a:lnTo>
                  <a:pt x="18435" y="43289"/>
                </a:lnTo>
                <a:lnTo>
                  <a:pt x="48384" y="15324"/>
                </a:lnTo>
                <a:lnTo>
                  <a:pt x="86810" y="1059"/>
                </a:lnTo>
                <a:lnTo>
                  <a:pt x="91419" y="423"/>
                </a:lnTo>
                <a:lnTo>
                  <a:pt x="91712" y="423"/>
                </a:lnTo>
                <a:lnTo>
                  <a:pt x="94933" y="141"/>
                </a:lnTo>
                <a:lnTo>
                  <a:pt x="110501" y="37852"/>
                </a:lnTo>
                <a:lnTo>
                  <a:pt x="110597" y="38513"/>
                </a:lnTo>
                <a:lnTo>
                  <a:pt x="103463" y="38513"/>
                </a:lnTo>
                <a:lnTo>
                  <a:pt x="96213" y="38814"/>
                </a:lnTo>
                <a:lnTo>
                  <a:pt x="53530" y="49151"/>
                </a:lnTo>
                <a:lnTo>
                  <a:pt x="19282" y="69970"/>
                </a:lnTo>
                <a:lnTo>
                  <a:pt x="3673" y="85449"/>
                </a:lnTo>
                <a:lnTo>
                  <a:pt x="141" y="90181"/>
                </a:lnTo>
                <a:close/>
              </a:path>
              <a:path w="471170" h="206375">
                <a:moveTo>
                  <a:pt x="143459" y="136437"/>
                </a:moveTo>
                <a:lnTo>
                  <a:pt x="133647" y="129579"/>
                </a:lnTo>
                <a:lnTo>
                  <a:pt x="124723" y="121668"/>
                </a:lnTo>
                <a:lnTo>
                  <a:pt x="116779" y="112791"/>
                </a:lnTo>
                <a:lnTo>
                  <a:pt x="109907" y="103034"/>
                </a:lnTo>
                <a:lnTo>
                  <a:pt x="115790" y="90181"/>
                </a:lnTo>
                <a:lnTo>
                  <a:pt x="119946" y="77187"/>
                </a:lnTo>
                <a:lnTo>
                  <a:pt x="120069" y="76692"/>
                </a:lnTo>
                <a:lnTo>
                  <a:pt x="122421" y="64405"/>
                </a:lnTo>
                <a:lnTo>
                  <a:pt x="122536" y="63804"/>
                </a:lnTo>
                <a:lnTo>
                  <a:pt x="122658" y="63106"/>
                </a:lnTo>
                <a:lnTo>
                  <a:pt x="123297" y="53750"/>
                </a:lnTo>
                <a:lnTo>
                  <a:pt x="123229" y="41024"/>
                </a:lnTo>
                <a:lnTo>
                  <a:pt x="123125" y="38814"/>
                </a:lnTo>
                <a:lnTo>
                  <a:pt x="123021" y="36601"/>
                </a:lnTo>
                <a:lnTo>
                  <a:pt x="121068" y="24231"/>
                </a:lnTo>
                <a:lnTo>
                  <a:pt x="117790" y="12138"/>
                </a:lnTo>
                <a:lnTo>
                  <a:pt x="113227" y="423"/>
                </a:lnTo>
                <a:lnTo>
                  <a:pt x="117607" y="918"/>
                </a:lnTo>
                <a:lnTo>
                  <a:pt x="152818" y="24019"/>
                </a:lnTo>
                <a:lnTo>
                  <a:pt x="161853" y="57528"/>
                </a:lnTo>
                <a:lnTo>
                  <a:pt x="161922" y="58030"/>
                </a:lnTo>
                <a:lnTo>
                  <a:pt x="162027" y="58790"/>
                </a:lnTo>
                <a:lnTo>
                  <a:pt x="162537" y="67485"/>
                </a:lnTo>
                <a:lnTo>
                  <a:pt x="162434" y="74795"/>
                </a:lnTo>
                <a:lnTo>
                  <a:pt x="162389" y="77187"/>
                </a:lnTo>
                <a:lnTo>
                  <a:pt x="160569" y="92232"/>
                </a:lnTo>
                <a:lnTo>
                  <a:pt x="160454" y="93178"/>
                </a:lnTo>
                <a:lnTo>
                  <a:pt x="156553" y="108665"/>
                </a:lnTo>
                <a:lnTo>
                  <a:pt x="150909" y="123043"/>
                </a:lnTo>
                <a:lnTo>
                  <a:pt x="150837" y="123226"/>
                </a:lnTo>
                <a:lnTo>
                  <a:pt x="143576" y="136227"/>
                </a:lnTo>
                <a:lnTo>
                  <a:pt x="143459" y="136437"/>
                </a:lnTo>
                <a:close/>
              </a:path>
              <a:path w="471170" h="206375">
                <a:moveTo>
                  <a:pt x="193822" y="151620"/>
                </a:moveTo>
                <a:lnTo>
                  <a:pt x="183692" y="150790"/>
                </a:lnTo>
                <a:lnTo>
                  <a:pt x="173708" y="148954"/>
                </a:lnTo>
                <a:lnTo>
                  <a:pt x="163963" y="146138"/>
                </a:lnTo>
                <a:lnTo>
                  <a:pt x="154549" y="142369"/>
                </a:lnTo>
                <a:lnTo>
                  <a:pt x="158119" y="136437"/>
                </a:lnTo>
                <a:lnTo>
                  <a:pt x="158245" y="136227"/>
                </a:lnTo>
                <a:lnTo>
                  <a:pt x="161603" y="129781"/>
                </a:lnTo>
                <a:lnTo>
                  <a:pt x="174018" y="87635"/>
                </a:lnTo>
                <a:lnTo>
                  <a:pt x="175070" y="67485"/>
                </a:lnTo>
                <a:lnTo>
                  <a:pt x="174662" y="60538"/>
                </a:lnTo>
                <a:lnTo>
                  <a:pt x="174559" y="58790"/>
                </a:lnTo>
                <a:lnTo>
                  <a:pt x="165234" y="21183"/>
                </a:lnTo>
                <a:lnTo>
                  <a:pt x="165144" y="20974"/>
                </a:lnTo>
                <a:lnTo>
                  <a:pt x="195531" y="58030"/>
                </a:lnTo>
                <a:lnTo>
                  <a:pt x="202469" y="76692"/>
                </a:lnTo>
                <a:lnTo>
                  <a:pt x="202554" y="76966"/>
                </a:lnTo>
                <a:lnTo>
                  <a:pt x="202623" y="77187"/>
                </a:lnTo>
                <a:lnTo>
                  <a:pt x="204699" y="87356"/>
                </a:lnTo>
                <a:lnTo>
                  <a:pt x="205724" y="96960"/>
                </a:lnTo>
                <a:lnTo>
                  <a:pt x="205653" y="109531"/>
                </a:lnTo>
                <a:lnTo>
                  <a:pt x="205201" y="114686"/>
                </a:lnTo>
                <a:lnTo>
                  <a:pt x="205084" y="116028"/>
                </a:lnTo>
                <a:lnTo>
                  <a:pt x="204987" y="117129"/>
                </a:lnTo>
                <a:lnTo>
                  <a:pt x="203198" y="126691"/>
                </a:lnTo>
                <a:lnTo>
                  <a:pt x="203145" y="126974"/>
                </a:lnTo>
                <a:lnTo>
                  <a:pt x="201410" y="133367"/>
                </a:lnTo>
                <a:lnTo>
                  <a:pt x="199278" y="139614"/>
                </a:lnTo>
                <a:lnTo>
                  <a:pt x="196872" y="145405"/>
                </a:lnTo>
                <a:lnTo>
                  <a:pt x="196748" y="145703"/>
                </a:lnTo>
                <a:lnTo>
                  <a:pt x="193822" y="151620"/>
                </a:lnTo>
                <a:close/>
              </a:path>
              <a:path w="471170" h="206375">
                <a:moveTo>
                  <a:pt x="8334" y="145405"/>
                </a:moveTo>
                <a:lnTo>
                  <a:pt x="5740" y="139013"/>
                </a:lnTo>
                <a:lnTo>
                  <a:pt x="3575" y="132455"/>
                </a:lnTo>
                <a:lnTo>
                  <a:pt x="1848" y="125752"/>
                </a:lnTo>
                <a:lnTo>
                  <a:pt x="542" y="118810"/>
                </a:lnTo>
                <a:lnTo>
                  <a:pt x="282" y="117511"/>
                </a:lnTo>
                <a:lnTo>
                  <a:pt x="27326" y="79529"/>
                </a:lnTo>
                <a:lnTo>
                  <a:pt x="63460" y="58790"/>
                </a:lnTo>
                <a:lnTo>
                  <a:pt x="111038" y="51199"/>
                </a:lnTo>
                <a:lnTo>
                  <a:pt x="109993" y="63106"/>
                </a:lnTo>
                <a:lnTo>
                  <a:pt x="107612" y="74795"/>
                </a:lnTo>
                <a:lnTo>
                  <a:pt x="103906" y="86126"/>
                </a:lnTo>
                <a:lnTo>
                  <a:pt x="98888" y="96960"/>
                </a:lnTo>
                <a:lnTo>
                  <a:pt x="84931" y="98278"/>
                </a:lnTo>
                <a:lnTo>
                  <a:pt x="71252" y="101250"/>
                </a:lnTo>
                <a:lnTo>
                  <a:pt x="34796" y="118810"/>
                </a:lnTo>
                <a:lnTo>
                  <a:pt x="16175" y="135578"/>
                </a:lnTo>
                <a:lnTo>
                  <a:pt x="8334" y="145405"/>
                </a:lnTo>
                <a:close/>
              </a:path>
              <a:path w="471170" h="206375">
                <a:moveTo>
                  <a:pt x="154973" y="186668"/>
                </a:moveTo>
                <a:lnTo>
                  <a:pt x="111417" y="176787"/>
                </a:lnTo>
                <a:lnTo>
                  <a:pt x="70935" y="147127"/>
                </a:lnTo>
                <a:lnTo>
                  <a:pt x="53470" y="121889"/>
                </a:lnTo>
                <a:lnTo>
                  <a:pt x="64296" y="116840"/>
                </a:lnTo>
                <a:lnTo>
                  <a:pt x="75605" y="113062"/>
                </a:lnTo>
                <a:lnTo>
                  <a:pt x="87272" y="110607"/>
                </a:lnTo>
                <a:lnTo>
                  <a:pt x="99171" y="109531"/>
                </a:lnTo>
                <a:lnTo>
                  <a:pt x="107282" y="120961"/>
                </a:lnTo>
                <a:lnTo>
                  <a:pt x="116697" y="131326"/>
                </a:lnTo>
                <a:lnTo>
                  <a:pt x="150109" y="154083"/>
                </a:lnTo>
                <a:lnTo>
                  <a:pt x="186334" y="163696"/>
                </a:lnTo>
                <a:lnTo>
                  <a:pt x="181384" y="170009"/>
                </a:lnTo>
                <a:lnTo>
                  <a:pt x="175977" y="175904"/>
                </a:lnTo>
                <a:lnTo>
                  <a:pt x="170133" y="181363"/>
                </a:lnTo>
                <a:lnTo>
                  <a:pt x="163872" y="186365"/>
                </a:lnTo>
                <a:lnTo>
                  <a:pt x="154973" y="186668"/>
                </a:lnTo>
                <a:close/>
              </a:path>
              <a:path w="471170" h="206375">
                <a:moveTo>
                  <a:pt x="108528" y="206278"/>
                </a:moveTo>
                <a:lnTo>
                  <a:pt x="97467" y="206278"/>
                </a:lnTo>
                <a:lnTo>
                  <a:pt x="88675" y="205508"/>
                </a:lnTo>
                <a:lnTo>
                  <a:pt x="51194" y="192713"/>
                </a:lnTo>
                <a:lnTo>
                  <a:pt x="20882" y="166310"/>
                </a:lnTo>
                <a:lnTo>
                  <a:pt x="15045" y="157905"/>
                </a:lnTo>
                <a:lnTo>
                  <a:pt x="20861" y="149561"/>
                </a:lnTo>
                <a:lnTo>
                  <a:pt x="27459" y="141839"/>
                </a:lnTo>
                <a:lnTo>
                  <a:pt x="34811" y="134775"/>
                </a:lnTo>
                <a:lnTo>
                  <a:pt x="42734" y="128527"/>
                </a:lnTo>
                <a:lnTo>
                  <a:pt x="46189" y="134775"/>
                </a:lnTo>
                <a:lnTo>
                  <a:pt x="50088" y="140903"/>
                </a:lnTo>
                <a:lnTo>
                  <a:pt x="80322" y="172666"/>
                </a:lnTo>
                <a:lnTo>
                  <a:pt x="115561" y="191990"/>
                </a:lnTo>
                <a:lnTo>
                  <a:pt x="142611" y="198441"/>
                </a:lnTo>
                <a:lnTo>
                  <a:pt x="134841" y="201689"/>
                </a:lnTo>
                <a:lnTo>
                  <a:pt x="126789" y="203949"/>
                </a:lnTo>
                <a:lnTo>
                  <a:pt x="118454" y="205220"/>
                </a:lnTo>
                <a:lnTo>
                  <a:pt x="108528" y="206278"/>
                </a:lnTo>
                <a:close/>
              </a:path>
              <a:path w="471170" h="206375">
                <a:moveTo>
                  <a:pt x="349642" y="66735"/>
                </a:moveTo>
                <a:lnTo>
                  <a:pt x="323220" y="24326"/>
                </a:lnTo>
                <a:lnTo>
                  <a:pt x="329899" y="6647"/>
                </a:lnTo>
                <a:lnTo>
                  <a:pt x="330181" y="6647"/>
                </a:lnTo>
                <a:lnTo>
                  <a:pt x="351046" y="3569"/>
                </a:lnTo>
                <a:lnTo>
                  <a:pt x="350525" y="3569"/>
                </a:lnTo>
                <a:lnTo>
                  <a:pt x="367442" y="4802"/>
                </a:lnTo>
                <a:lnTo>
                  <a:pt x="392417" y="4802"/>
                </a:lnTo>
                <a:lnTo>
                  <a:pt x="404993" y="6647"/>
                </a:lnTo>
                <a:lnTo>
                  <a:pt x="411733" y="24197"/>
                </a:lnTo>
                <a:lnTo>
                  <a:pt x="403535" y="37428"/>
                </a:lnTo>
                <a:lnTo>
                  <a:pt x="366486" y="37428"/>
                </a:lnTo>
                <a:lnTo>
                  <a:pt x="360536" y="63063"/>
                </a:lnTo>
                <a:lnTo>
                  <a:pt x="360944" y="63063"/>
                </a:lnTo>
                <a:lnTo>
                  <a:pt x="356705" y="63769"/>
                </a:lnTo>
                <a:lnTo>
                  <a:pt x="353032" y="64970"/>
                </a:lnTo>
                <a:lnTo>
                  <a:pt x="349642" y="66735"/>
                </a:lnTo>
                <a:close/>
              </a:path>
              <a:path w="471170" h="206375">
                <a:moveTo>
                  <a:pt x="392417" y="4802"/>
                </a:moveTo>
                <a:lnTo>
                  <a:pt x="367442" y="4802"/>
                </a:lnTo>
                <a:lnTo>
                  <a:pt x="384016" y="3569"/>
                </a:lnTo>
                <a:lnTo>
                  <a:pt x="392417" y="4802"/>
                </a:lnTo>
                <a:close/>
              </a:path>
              <a:path w="471170" h="206375">
                <a:moveTo>
                  <a:pt x="405161" y="85732"/>
                </a:moveTo>
                <a:lnTo>
                  <a:pt x="403243" y="81768"/>
                </a:lnTo>
                <a:lnTo>
                  <a:pt x="403144" y="81565"/>
                </a:lnTo>
                <a:lnTo>
                  <a:pt x="403042" y="81353"/>
                </a:lnTo>
                <a:lnTo>
                  <a:pt x="400146" y="77399"/>
                </a:lnTo>
                <a:lnTo>
                  <a:pt x="396685" y="74150"/>
                </a:lnTo>
                <a:lnTo>
                  <a:pt x="428538" y="36557"/>
                </a:lnTo>
                <a:lnTo>
                  <a:pt x="428657" y="36417"/>
                </a:lnTo>
                <a:lnTo>
                  <a:pt x="447392" y="37428"/>
                </a:lnTo>
                <a:lnTo>
                  <a:pt x="456790" y="56394"/>
                </a:lnTo>
                <a:lnTo>
                  <a:pt x="460751" y="72526"/>
                </a:lnTo>
                <a:lnTo>
                  <a:pt x="465221" y="83401"/>
                </a:lnTo>
                <a:lnTo>
                  <a:pt x="432285" y="83401"/>
                </a:lnTo>
                <a:lnTo>
                  <a:pt x="405161" y="85732"/>
                </a:lnTo>
                <a:close/>
              </a:path>
              <a:path w="471170" h="206375">
                <a:moveTo>
                  <a:pt x="278773" y="120602"/>
                </a:moveTo>
                <a:lnTo>
                  <a:pt x="264233" y="108621"/>
                </a:lnTo>
                <a:lnTo>
                  <a:pt x="264367" y="108621"/>
                </a:lnTo>
                <a:lnTo>
                  <a:pt x="267454" y="90702"/>
                </a:lnTo>
                <a:lnTo>
                  <a:pt x="267978" y="87790"/>
                </a:lnTo>
                <a:lnTo>
                  <a:pt x="274221" y="72526"/>
                </a:lnTo>
                <a:lnTo>
                  <a:pt x="278173" y="56394"/>
                </a:lnTo>
                <a:lnTo>
                  <a:pt x="287594" y="37428"/>
                </a:lnTo>
                <a:lnTo>
                  <a:pt x="288480" y="37428"/>
                </a:lnTo>
                <a:lnTo>
                  <a:pt x="306407" y="36557"/>
                </a:lnTo>
                <a:lnTo>
                  <a:pt x="338552" y="74644"/>
                </a:lnTo>
                <a:lnTo>
                  <a:pt x="335303" y="77822"/>
                </a:lnTo>
                <a:lnTo>
                  <a:pt x="332548" y="81565"/>
                </a:lnTo>
                <a:lnTo>
                  <a:pt x="331677" y="83401"/>
                </a:lnTo>
                <a:lnTo>
                  <a:pt x="303376" y="83401"/>
                </a:lnTo>
                <a:lnTo>
                  <a:pt x="302720" y="85370"/>
                </a:lnTo>
                <a:lnTo>
                  <a:pt x="302599" y="85732"/>
                </a:lnTo>
                <a:lnTo>
                  <a:pt x="302481" y="86085"/>
                </a:lnTo>
                <a:lnTo>
                  <a:pt x="302339" y="86085"/>
                </a:lnTo>
                <a:lnTo>
                  <a:pt x="326403" y="100491"/>
                </a:lnTo>
                <a:lnTo>
                  <a:pt x="326174" y="102892"/>
                </a:lnTo>
                <a:lnTo>
                  <a:pt x="326236" y="106635"/>
                </a:lnTo>
                <a:lnTo>
                  <a:pt x="326491" y="108621"/>
                </a:lnTo>
                <a:lnTo>
                  <a:pt x="326544" y="109036"/>
                </a:lnTo>
                <a:lnTo>
                  <a:pt x="278773" y="120602"/>
                </a:lnTo>
                <a:close/>
              </a:path>
              <a:path w="471170" h="206375">
                <a:moveTo>
                  <a:pt x="385595" y="66382"/>
                </a:moveTo>
                <a:lnTo>
                  <a:pt x="382346" y="64828"/>
                </a:lnTo>
                <a:lnTo>
                  <a:pt x="378885" y="63769"/>
                </a:lnTo>
                <a:lnTo>
                  <a:pt x="375212" y="63063"/>
                </a:lnTo>
                <a:lnTo>
                  <a:pt x="372192" y="50404"/>
                </a:lnTo>
                <a:lnTo>
                  <a:pt x="369230" y="37428"/>
                </a:lnTo>
                <a:lnTo>
                  <a:pt x="403535" y="37428"/>
                </a:lnTo>
                <a:lnTo>
                  <a:pt x="385595" y="66382"/>
                </a:lnTo>
                <a:close/>
              </a:path>
              <a:path w="471170" h="206375">
                <a:moveTo>
                  <a:pt x="365867" y="132976"/>
                </a:moveTo>
                <a:lnTo>
                  <a:pt x="365014" y="132976"/>
                </a:lnTo>
                <a:lnTo>
                  <a:pt x="354134" y="129728"/>
                </a:lnTo>
                <a:lnTo>
                  <a:pt x="345528" y="122754"/>
                </a:lnTo>
                <a:lnTo>
                  <a:pt x="340122" y="113006"/>
                </a:lnTo>
                <a:lnTo>
                  <a:pt x="338835" y="101551"/>
                </a:lnTo>
                <a:lnTo>
                  <a:pt x="342005" y="90702"/>
                </a:lnTo>
                <a:lnTo>
                  <a:pt x="342079" y="90451"/>
                </a:lnTo>
                <a:lnTo>
                  <a:pt x="349103" y="81768"/>
                </a:lnTo>
                <a:lnTo>
                  <a:pt x="358870" y="76356"/>
                </a:lnTo>
                <a:lnTo>
                  <a:pt x="370338" y="75068"/>
                </a:lnTo>
                <a:lnTo>
                  <a:pt x="381399" y="78342"/>
                </a:lnTo>
                <a:lnTo>
                  <a:pt x="396755" y="106635"/>
                </a:lnTo>
                <a:lnTo>
                  <a:pt x="393482" y="117684"/>
                </a:lnTo>
                <a:lnTo>
                  <a:pt x="386460" y="126329"/>
                </a:lnTo>
                <a:lnTo>
                  <a:pt x="376711" y="131730"/>
                </a:lnTo>
                <a:lnTo>
                  <a:pt x="365867" y="132976"/>
                </a:lnTo>
                <a:close/>
              </a:path>
              <a:path w="471170" h="206375">
                <a:moveTo>
                  <a:pt x="330571" y="85732"/>
                </a:moveTo>
                <a:lnTo>
                  <a:pt x="303376" y="83401"/>
                </a:lnTo>
                <a:lnTo>
                  <a:pt x="331677" y="83401"/>
                </a:lnTo>
                <a:lnTo>
                  <a:pt x="330571" y="85732"/>
                </a:lnTo>
                <a:close/>
              </a:path>
              <a:path w="471170" h="206375">
                <a:moveTo>
                  <a:pt x="456392" y="120602"/>
                </a:moveTo>
                <a:lnTo>
                  <a:pt x="409046" y="109389"/>
                </a:lnTo>
                <a:lnTo>
                  <a:pt x="409124" y="109036"/>
                </a:lnTo>
                <a:lnTo>
                  <a:pt x="409195" y="108621"/>
                </a:lnTo>
                <a:lnTo>
                  <a:pt x="409258" y="107624"/>
                </a:lnTo>
                <a:lnTo>
                  <a:pt x="409345" y="106635"/>
                </a:lnTo>
                <a:lnTo>
                  <a:pt x="409470" y="102892"/>
                </a:lnTo>
                <a:lnTo>
                  <a:pt x="409302" y="101551"/>
                </a:lnTo>
                <a:lnTo>
                  <a:pt x="409187" y="100632"/>
                </a:lnTo>
                <a:lnTo>
                  <a:pt x="433203" y="86085"/>
                </a:lnTo>
                <a:lnTo>
                  <a:pt x="432285" y="83401"/>
                </a:lnTo>
                <a:lnTo>
                  <a:pt x="465221" y="83401"/>
                </a:lnTo>
                <a:lnTo>
                  <a:pt x="467025" y="87790"/>
                </a:lnTo>
                <a:lnTo>
                  <a:pt x="470631" y="108621"/>
                </a:lnTo>
                <a:lnTo>
                  <a:pt x="456392" y="120602"/>
                </a:lnTo>
                <a:close/>
              </a:path>
              <a:path w="471170" h="206375">
                <a:moveTo>
                  <a:pt x="340995" y="202607"/>
                </a:moveTo>
                <a:lnTo>
                  <a:pt x="322334" y="192731"/>
                </a:lnTo>
                <a:lnTo>
                  <a:pt x="309804" y="182128"/>
                </a:lnTo>
                <a:lnTo>
                  <a:pt x="295751" y="173461"/>
                </a:lnTo>
                <a:lnTo>
                  <a:pt x="280605" y="158717"/>
                </a:lnTo>
                <a:lnTo>
                  <a:pt x="285180" y="140636"/>
                </a:lnTo>
                <a:lnTo>
                  <a:pt x="330288" y="121960"/>
                </a:lnTo>
                <a:lnTo>
                  <a:pt x="332336" y="126056"/>
                </a:lnTo>
                <a:lnTo>
                  <a:pt x="334950" y="129728"/>
                </a:lnTo>
                <a:lnTo>
                  <a:pt x="338058" y="132976"/>
                </a:lnTo>
                <a:lnTo>
                  <a:pt x="326615" y="160165"/>
                </a:lnTo>
                <a:lnTo>
                  <a:pt x="328875" y="161860"/>
                </a:lnTo>
                <a:lnTo>
                  <a:pt x="359439" y="161860"/>
                </a:lnTo>
                <a:lnTo>
                  <a:pt x="356817" y="192731"/>
                </a:lnTo>
                <a:lnTo>
                  <a:pt x="356797" y="192962"/>
                </a:lnTo>
                <a:lnTo>
                  <a:pt x="340995" y="202607"/>
                </a:lnTo>
                <a:close/>
              </a:path>
              <a:path w="471170" h="206375">
                <a:moveTo>
                  <a:pt x="451117" y="161860"/>
                </a:moveTo>
                <a:lnTo>
                  <a:pt x="406856" y="161860"/>
                </a:lnTo>
                <a:lnTo>
                  <a:pt x="409215" y="160165"/>
                </a:lnTo>
                <a:lnTo>
                  <a:pt x="409087" y="160165"/>
                </a:lnTo>
                <a:lnTo>
                  <a:pt x="397603" y="132976"/>
                </a:lnTo>
                <a:lnTo>
                  <a:pt x="400761" y="129728"/>
                </a:lnTo>
                <a:lnTo>
                  <a:pt x="403359" y="126056"/>
                </a:lnTo>
                <a:lnTo>
                  <a:pt x="405336" y="121960"/>
                </a:lnTo>
                <a:lnTo>
                  <a:pt x="405134" y="121960"/>
                </a:lnTo>
                <a:lnTo>
                  <a:pt x="449653" y="140636"/>
                </a:lnTo>
                <a:lnTo>
                  <a:pt x="449887" y="140636"/>
                </a:lnTo>
                <a:lnTo>
                  <a:pt x="454281" y="158717"/>
                </a:lnTo>
                <a:lnTo>
                  <a:pt x="452866" y="160165"/>
                </a:lnTo>
                <a:lnTo>
                  <a:pt x="451117" y="161860"/>
                </a:lnTo>
                <a:close/>
              </a:path>
              <a:path w="471170" h="206375">
                <a:moveTo>
                  <a:pt x="359439" y="161860"/>
                </a:moveTo>
                <a:lnTo>
                  <a:pt x="328875" y="161860"/>
                </a:lnTo>
                <a:lnTo>
                  <a:pt x="351549" y="142227"/>
                </a:lnTo>
                <a:lnTo>
                  <a:pt x="354445" y="143569"/>
                </a:lnTo>
                <a:lnTo>
                  <a:pt x="357553" y="144417"/>
                </a:lnTo>
                <a:lnTo>
                  <a:pt x="360873" y="144982"/>
                </a:lnTo>
                <a:lnTo>
                  <a:pt x="359439" y="161860"/>
                </a:lnTo>
                <a:close/>
              </a:path>
              <a:path w="471170" h="206375">
                <a:moveTo>
                  <a:pt x="393948" y="202607"/>
                </a:moveTo>
                <a:lnTo>
                  <a:pt x="378145" y="192962"/>
                </a:lnTo>
                <a:lnTo>
                  <a:pt x="374082" y="145123"/>
                </a:lnTo>
                <a:lnTo>
                  <a:pt x="377613" y="144628"/>
                </a:lnTo>
                <a:lnTo>
                  <a:pt x="381163" y="143569"/>
                </a:lnTo>
                <a:lnTo>
                  <a:pt x="384182" y="142227"/>
                </a:lnTo>
                <a:lnTo>
                  <a:pt x="395069" y="151726"/>
                </a:lnTo>
                <a:lnTo>
                  <a:pt x="406856" y="161860"/>
                </a:lnTo>
                <a:lnTo>
                  <a:pt x="451117" y="161860"/>
                </a:lnTo>
                <a:lnTo>
                  <a:pt x="439145" y="173461"/>
                </a:lnTo>
                <a:lnTo>
                  <a:pt x="425151" y="182128"/>
                </a:lnTo>
                <a:lnTo>
                  <a:pt x="412582" y="192731"/>
                </a:lnTo>
                <a:lnTo>
                  <a:pt x="393948" y="202607"/>
                </a:lnTo>
                <a:close/>
              </a:path>
            </a:pathLst>
          </a:custGeom>
          <a:solidFill>
            <a:srgbClr val="00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14862" y="6498769"/>
            <a:ext cx="15608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0033FF"/>
                </a:solidFill>
                <a:latin typeface="Calibri"/>
                <a:cs typeface="Calibri"/>
              </a:rPr>
              <a:t>CFC</a:t>
            </a:r>
            <a:r>
              <a:rPr dirty="0" sz="1000" spc="-35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0033FF"/>
                </a:solidFill>
                <a:latin typeface="Calibri"/>
                <a:cs typeface="Calibri"/>
              </a:rPr>
              <a:t>PERFORMANCE</a:t>
            </a:r>
            <a:r>
              <a:rPr dirty="0" sz="1000" spc="-40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0033FF"/>
                </a:solidFill>
                <a:latin typeface="Calibri"/>
                <a:cs typeface="Calibri"/>
              </a:rPr>
              <a:t>INSIGHTS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38658" y="1014290"/>
            <a:ext cx="740664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libri"/>
                <a:cs typeface="Calibri"/>
              </a:rPr>
              <a:t>Individual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priority</a:t>
            </a:r>
            <a:r>
              <a:rPr dirty="0" sz="1200" spc="1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areas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11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identified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11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reviewed</a:t>
            </a:r>
            <a:r>
              <a:rPr dirty="0" sz="1200" spc="11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by</a:t>
            </a:r>
            <a:r>
              <a:rPr dirty="0" sz="1200" spc="1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1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player</a:t>
            </a:r>
            <a:r>
              <a:rPr dirty="0" sz="1200" spc="10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1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Performance</a:t>
            </a:r>
            <a:r>
              <a:rPr dirty="0" sz="1200" spc="1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Support</a:t>
            </a:r>
            <a:r>
              <a:rPr dirty="0" sz="1200" spc="1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Team.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1200" spc="10">
                <a:latin typeface="Calibri"/>
                <a:cs typeface="Calibri"/>
              </a:rPr>
              <a:t>These</a:t>
            </a:r>
            <a:r>
              <a:rPr dirty="0" sz="1200" spc="6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priorities</a:t>
            </a:r>
            <a:r>
              <a:rPr dirty="0" sz="1200" spc="9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should</a:t>
            </a:r>
            <a:r>
              <a:rPr dirty="0" sz="1200" spc="8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be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displayed</a:t>
            </a:r>
            <a:r>
              <a:rPr dirty="0" sz="1200" spc="8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in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 spc="55">
                <a:latin typeface="Calibri"/>
                <a:cs typeface="Calibri"/>
              </a:rPr>
              <a:t>a</a:t>
            </a:r>
            <a:r>
              <a:rPr dirty="0" sz="1200" spc="6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prominent</a:t>
            </a:r>
            <a:r>
              <a:rPr dirty="0" sz="1200" spc="7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way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to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engage</a:t>
            </a:r>
            <a:r>
              <a:rPr dirty="0" sz="1200" spc="12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players</a:t>
            </a:r>
            <a:r>
              <a:rPr dirty="0" sz="1200" spc="85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and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staff</a:t>
            </a:r>
            <a:r>
              <a:rPr dirty="0" sz="1200" spc="8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and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 spc="10">
                <a:latin typeface="Calibri"/>
                <a:cs typeface="Calibri"/>
              </a:rPr>
              <a:t>encourage</a:t>
            </a:r>
            <a:r>
              <a:rPr dirty="0" sz="1200" spc="1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collaboration.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392684" y="2457025"/>
          <a:ext cx="11513820" cy="2193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5850"/>
                <a:gridCol w="1193800"/>
                <a:gridCol w="1221104"/>
                <a:gridCol w="1844675"/>
                <a:gridCol w="1795145"/>
                <a:gridCol w="1428115"/>
                <a:gridCol w="1428115"/>
                <a:gridCol w="1428115"/>
              </a:tblGrid>
              <a:tr h="6394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Priority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3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Category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3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20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Area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3FF"/>
                    </a:solidFill>
                  </a:tcPr>
                </a:tc>
                <a:tc>
                  <a:txBody>
                    <a:bodyPr/>
                    <a:lstStyle/>
                    <a:p>
                      <a:pPr marL="5721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Target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3FF"/>
                    </a:solidFill>
                  </a:tcPr>
                </a:tc>
                <a:tc>
                  <a:txBody>
                    <a:bodyPr/>
                    <a:lstStyle/>
                    <a:p>
                      <a:pPr marL="634365" marR="201295" indent="-4254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Performance </a:t>
                      </a:r>
                      <a:r>
                        <a:rPr dirty="0" sz="1800" spc="-20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Type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3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Target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set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3FF"/>
                    </a:solidFill>
                  </a:tcPr>
                </a:tc>
                <a:tc>
                  <a:txBody>
                    <a:bodyPr/>
                    <a:lstStyle/>
                    <a:p>
                      <a:pPr marL="466090" marR="331470" indent="-1250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40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Review </a:t>
                      </a:r>
                      <a:r>
                        <a:rPr dirty="0" sz="1800" spc="-20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Date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3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Tracking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3FF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Recovery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400" spc="50">
                          <a:latin typeface="Calibri"/>
                          <a:cs typeface="Calibri"/>
                        </a:rPr>
                        <a:t>Sleep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05410" marR="99695" indent="1670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400" spc="45">
                          <a:latin typeface="Calibri"/>
                          <a:cs typeface="Calibri"/>
                        </a:rPr>
                        <a:t>Increase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average </a:t>
                      </a:r>
                      <a:r>
                        <a:rPr dirty="0" sz="1400" spc="55">
                          <a:latin typeface="Calibri"/>
                          <a:cs typeface="Calibri"/>
                        </a:rPr>
                        <a:t>sleep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by 1hr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per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night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Habit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07/03/2025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07/05/2025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400" spc="65"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14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Track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Recovery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Nutrition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0045" marR="154305" indent="-2000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45g</a:t>
                      </a:r>
                      <a:r>
                        <a:rPr dirty="0" sz="14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4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carbohydrate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every</a:t>
                      </a:r>
                      <a:r>
                        <a:rPr dirty="0" sz="14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half</a:t>
                      </a:r>
                      <a:r>
                        <a:rPr dirty="0" sz="1400" spc="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>
                          <a:latin typeface="Calibri"/>
                          <a:cs typeface="Calibri"/>
                        </a:rPr>
                        <a:t>time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Habit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07/03/2025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07/05/2025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400" spc="65"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14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Track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Performance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Sprint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707390" marR="112395" indent="-5886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400" spc="60">
                          <a:latin typeface="Calibri"/>
                          <a:cs typeface="Calibri"/>
                        </a:rPr>
                        <a:t>&gt;65%</a:t>
                      </a:r>
                      <a:r>
                        <a:rPr dirty="0" sz="1400" spc="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1400" spc="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max</a:t>
                      </a:r>
                      <a:r>
                        <a:rPr dirty="0" sz="1400" spc="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velocity </a:t>
                      </a:r>
                      <a:r>
                        <a:rPr dirty="0" sz="1400" spc="40">
                          <a:latin typeface="Calibri"/>
                          <a:cs typeface="Calibri"/>
                        </a:rPr>
                        <a:t>score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400" spc="45">
                          <a:latin typeface="Calibri"/>
                          <a:cs typeface="Calibri"/>
                        </a:rPr>
                        <a:t>Outcome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07/03/2025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07/05/2025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400" spc="-10">
                          <a:latin typeface="Calibri"/>
                          <a:cs typeface="Calibri"/>
                        </a:rPr>
                        <a:t>Achieved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5063204" y="6498769"/>
            <a:ext cx="20643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0033FF"/>
                </a:solidFill>
                <a:latin typeface="Calibri"/>
                <a:cs typeface="Calibri"/>
              </a:rPr>
              <a:t>SIMPLE</a:t>
            </a:r>
            <a:r>
              <a:rPr dirty="0" sz="1000" spc="-20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0033FF"/>
                </a:solidFill>
                <a:latin typeface="Calibri"/>
                <a:cs typeface="Calibri"/>
              </a:rPr>
              <a:t>|</a:t>
            </a:r>
            <a:r>
              <a:rPr dirty="0" sz="1000" spc="-25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0033FF"/>
                </a:solidFill>
                <a:latin typeface="Calibri"/>
                <a:cs typeface="Calibri"/>
              </a:rPr>
              <a:t>ILLUMINATING</a:t>
            </a:r>
            <a:r>
              <a:rPr dirty="0" sz="1000" spc="-15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0033FF"/>
                </a:solidFill>
                <a:latin typeface="Calibri"/>
                <a:cs typeface="Calibri"/>
              </a:rPr>
              <a:t>|</a:t>
            </a:r>
            <a:r>
              <a:rPr dirty="0" sz="1000" spc="-30">
                <a:solidFill>
                  <a:srgbClr val="0033F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0033FF"/>
                </a:solidFill>
                <a:latin typeface="Calibri"/>
                <a:cs typeface="Calibri"/>
              </a:rPr>
              <a:t>ACTIONABLE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Richard Akenhead</dc:creator>
  <dcterms:created xsi:type="dcterms:W3CDTF">2025-03-16T22:50:12Z</dcterms:created>
  <dcterms:modified xsi:type="dcterms:W3CDTF">2025-03-16T22:50:12Z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0x010100372CEC3613864D4F9EA2048E9BFFBDF5</vt:lpwstr>
  </property>
  <property fmtid="{D5CDD505-2E9C-101B-9397-08002B2CF9AE}" pid="3" name="Created">
    <vt:filetime>2025-03-15T00:00:00Z</vt:filetime>
  </property>
  <property fmtid="{D5CDD505-2E9C-101B-9397-08002B2CF9AE}" pid="4" name="Creator">
    <vt:lpwstr>Acrobat PDFMaker 25 for PowerPoint</vt:lpwstr>
  </property>
  <property fmtid="{D5CDD505-2E9C-101B-9397-08002B2CF9AE}" pid="5" name="LastSaved">
    <vt:filetime>2025-03-16T00:00:00Z</vt:filetime>
  </property>
  <property fmtid="{D5CDD505-2E9C-101B-9397-08002B2CF9AE}" pid="6" name="Producer">
    <vt:lpwstr>Adobe PDF Library 25.1.208</vt:lpwstr>
  </property>
</Properties>
</file>