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7"/>
  </p:notesMasterIdLst>
  <p:sldIdLst>
    <p:sldId id="256" r:id="rId2"/>
    <p:sldId id="257" r:id="rId3"/>
    <p:sldId id="294" r:id="rId4"/>
    <p:sldId id="258" r:id="rId5"/>
    <p:sldId id="267" r:id="rId6"/>
    <p:sldId id="268" r:id="rId7"/>
    <p:sldId id="269" r:id="rId8"/>
    <p:sldId id="271" r:id="rId9"/>
    <p:sldId id="270" r:id="rId10"/>
    <p:sldId id="277" r:id="rId11"/>
    <p:sldId id="298" r:id="rId12"/>
    <p:sldId id="273" r:id="rId13"/>
    <p:sldId id="272" r:id="rId14"/>
    <p:sldId id="274" r:id="rId15"/>
    <p:sldId id="275" r:id="rId16"/>
    <p:sldId id="276" r:id="rId17"/>
    <p:sldId id="278" r:id="rId18"/>
    <p:sldId id="279" r:id="rId19"/>
    <p:sldId id="280" r:id="rId20"/>
    <p:sldId id="281" r:id="rId21"/>
    <p:sldId id="282" r:id="rId22"/>
    <p:sldId id="283" r:id="rId23"/>
    <p:sldId id="289" r:id="rId24"/>
    <p:sldId id="293" r:id="rId25"/>
    <p:sldId id="284" r:id="rId26"/>
    <p:sldId id="295" r:id="rId27"/>
    <p:sldId id="292" r:id="rId28"/>
    <p:sldId id="290" r:id="rId29"/>
    <p:sldId id="297" r:id="rId30"/>
    <p:sldId id="296" r:id="rId31"/>
    <p:sldId id="286" r:id="rId32"/>
    <p:sldId id="301" r:id="rId33"/>
    <p:sldId id="287" r:id="rId34"/>
    <p:sldId id="299" r:id="rId35"/>
    <p:sldId id="30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3FF02-F5F3-46E6-BBB0-F0A3DA91A996}" v="3621" dt="2020-07-17T14:40:14.785"/>
    <p1510:client id="{07B9FB51-ECD2-4856-9250-293DA6B95FE9}" v="1" dt="2020-07-17T14:53:32.999"/>
    <p1510:client id="{18006DB3-3D04-4A75-B21B-0023DADB842E}" v="438" dt="2020-07-17T13:41:26.336"/>
    <p1510:client id="{24FEC48C-A31B-4E84-808B-B9D40E9D396A}" v="1447" dt="2020-07-17T17:54:41.401"/>
    <p1510:client id="{440134E9-37F4-4525-A878-77AA9D07C656}" v="88" dt="2020-07-17T17:16:16.490"/>
    <p1510:client id="{819F568B-47C0-4C84-A90B-3172AB6F5A81}" v="2144" dt="2020-07-17T17:59:35.478"/>
    <p1510:client id="{B47D2595-ABAE-4727-853B-22593188CB4C}" v="1791" dt="2020-07-17T13:41:25.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6F760-3CB2-4ABB-A8CC-E434F8B466CA}" type="datetimeFigureOut">
              <a:rPr lang="en-CA" smtClean="0"/>
              <a:t>2020-07-17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24017-8C82-47DD-ADB4-EA534C6A5DE1}" type="slidenum">
              <a:rPr lang="en-CA" smtClean="0"/>
              <a:t>‹#›</a:t>
            </a:fld>
            <a:endParaRPr lang="en-CA"/>
          </a:p>
        </p:txBody>
      </p:sp>
    </p:spTree>
    <p:extLst>
      <p:ext uri="{BB962C8B-B14F-4D97-AF65-F5344CB8AC3E}">
        <p14:creationId xmlns:p14="http://schemas.microsoft.com/office/powerpoint/2010/main" val="393699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Patrick</a:t>
            </a:r>
          </a:p>
        </p:txBody>
      </p:sp>
      <p:sp>
        <p:nvSpPr>
          <p:cNvPr id="4" name="Slide Number Placeholder 3"/>
          <p:cNvSpPr>
            <a:spLocks noGrp="1"/>
          </p:cNvSpPr>
          <p:nvPr>
            <p:ph type="sldNum" sz="quarter" idx="5"/>
          </p:nvPr>
        </p:nvSpPr>
        <p:spPr/>
        <p:txBody>
          <a:bodyPr/>
          <a:lstStyle/>
          <a:p>
            <a:fld id="{8E124017-8C82-47DD-ADB4-EA534C6A5DE1}" type="slidenum">
              <a:rPr lang="en-CA" smtClean="0"/>
              <a:t>1</a:t>
            </a:fld>
            <a:endParaRPr lang="en-CA"/>
          </a:p>
        </p:txBody>
      </p:sp>
    </p:spTree>
    <p:extLst>
      <p:ext uri="{BB962C8B-B14F-4D97-AF65-F5344CB8AC3E}">
        <p14:creationId xmlns:p14="http://schemas.microsoft.com/office/powerpoint/2010/main" val="4136821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Patrick</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10</a:t>
            </a:fld>
            <a:endParaRPr lang="en-CA"/>
          </a:p>
        </p:txBody>
      </p:sp>
    </p:spTree>
    <p:extLst>
      <p:ext uri="{BB962C8B-B14F-4D97-AF65-F5344CB8AC3E}">
        <p14:creationId xmlns:p14="http://schemas.microsoft.com/office/powerpoint/2010/main" val="4186102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Patrick</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11</a:t>
            </a:fld>
            <a:endParaRPr lang="en-CA"/>
          </a:p>
        </p:txBody>
      </p:sp>
    </p:spTree>
    <p:extLst>
      <p:ext uri="{BB962C8B-B14F-4D97-AF65-F5344CB8AC3E}">
        <p14:creationId xmlns:p14="http://schemas.microsoft.com/office/powerpoint/2010/main" val="2116865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Patrick</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12</a:t>
            </a:fld>
            <a:endParaRPr lang="en-CA"/>
          </a:p>
        </p:txBody>
      </p:sp>
    </p:spTree>
    <p:extLst>
      <p:ext uri="{BB962C8B-B14F-4D97-AF65-F5344CB8AC3E}">
        <p14:creationId xmlns:p14="http://schemas.microsoft.com/office/powerpoint/2010/main" val="2523896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Patrick</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13</a:t>
            </a:fld>
            <a:endParaRPr lang="en-CA"/>
          </a:p>
        </p:txBody>
      </p:sp>
    </p:spTree>
    <p:extLst>
      <p:ext uri="{BB962C8B-B14F-4D97-AF65-F5344CB8AC3E}">
        <p14:creationId xmlns:p14="http://schemas.microsoft.com/office/powerpoint/2010/main" val="1062788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Viswesh</a:t>
            </a:r>
          </a:p>
        </p:txBody>
      </p:sp>
      <p:sp>
        <p:nvSpPr>
          <p:cNvPr id="4" name="Slide Number Placeholder 3"/>
          <p:cNvSpPr>
            <a:spLocks noGrp="1"/>
          </p:cNvSpPr>
          <p:nvPr>
            <p:ph type="sldNum" sz="quarter" idx="5"/>
          </p:nvPr>
        </p:nvSpPr>
        <p:spPr/>
        <p:txBody>
          <a:bodyPr/>
          <a:lstStyle/>
          <a:p>
            <a:fld id="{8E124017-8C82-47DD-ADB4-EA534C6A5DE1}" type="slidenum">
              <a:rPr lang="en-CA" smtClean="0"/>
              <a:t>14</a:t>
            </a:fld>
            <a:endParaRPr lang="en-CA"/>
          </a:p>
        </p:txBody>
      </p:sp>
    </p:spTree>
    <p:extLst>
      <p:ext uri="{BB962C8B-B14F-4D97-AF65-F5344CB8AC3E}">
        <p14:creationId xmlns:p14="http://schemas.microsoft.com/office/powerpoint/2010/main" val="3067254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Viswesh</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15</a:t>
            </a:fld>
            <a:endParaRPr lang="en-CA"/>
          </a:p>
        </p:txBody>
      </p:sp>
    </p:spTree>
    <p:extLst>
      <p:ext uri="{BB962C8B-B14F-4D97-AF65-F5344CB8AC3E}">
        <p14:creationId xmlns:p14="http://schemas.microsoft.com/office/powerpoint/2010/main" val="3132909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Viswesh</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16</a:t>
            </a:fld>
            <a:endParaRPr lang="en-CA"/>
          </a:p>
        </p:txBody>
      </p:sp>
    </p:spTree>
    <p:extLst>
      <p:ext uri="{BB962C8B-B14F-4D97-AF65-F5344CB8AC3E}">
        <p14:creationId xmlns:p14="http://schemas.microsoft.com/office/powerpoint/2010/main" val="507698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Alex</a:t>
            </a:r>
          </a:p>
        </p:txBody>
      </p:sp>
      <p:sp>
        <p:nvSpPr>
          <p:cNvPr id="4" name="Slide Number Placeholder 3"/>
          <p:cNvSpPr>
            <a:spLocks noGrp="1"/>
          </p:cNvSpPr>
          <p:nvPr>
            <p:ph type="sldNum" sz="quarter" idx="5"/>
          </p:nvPr>
        </p:nvSpPr>
        <p:spPr/>
        <p:txBody>
          <a:bodyPr/>
          <a:lstStyle/>
          <a:p>
            <a:fld id="{8E124017-8C82-47DD-ADB4-EA534C6A5DE1}" type="slidenum">
              <a:rPr lang="en-CA" smtClean="0"/>
              <a:t>17</a:t>
            </a:fld>
            <a:endParaRPr lang="en-CA"/>
          </a:p>
        </p:txBody>
      </p:sp>
    </p:spTree>
    <p:extLst>
      <p:ext uri="{BB962C8B-B14F-4D97-AF65-F5344CB8AC3E}">
        <p14:creationId xmlns:p14="http://schemas.microsoft.com/office/powerpoint/2010/main" val="177795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Alex</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18</a:t>
            </a:fld>
            <a:endParaRPr lang="en-CA"/>
          </a:p>
        </p:txBody>
      </p:sp>
    </p:spTree>
    <p:extLst>
      <p:ext uri="{BB962C8B-B14F-4D97-AF65-F5344CB8AC3E}">
        <p14:creationId xmlns:p14="http://schemas.microsoft.com/office/powerpoint/2010/main" val="401376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Alex</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19</a:t>
            </a:fld>
            <a:endParaRPr lang="en-CA"/>
          </a:p>
        </p:txBody>
      </p:sp>
    </p:spTree>
    <p:extLst>
      <p:ext uri="{BB962C8B-B14F-4D97-AF65-F5344CB8AC3E}">
        <p14:creationId xmlns:p14="http://schemas.microsoft.com/office/powerpoint/2010/main" val="150530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Patrick</a:t>
            </a:r>
          </a:p>
        </p:txBody>
      </p:sp>
      <p:sp>
        <p:nvSpPr>
          <p:cNvPr id="4" name="Slide Number Placeholder 3"/>
          <p:cNvSpPr>
            <a:spLocks noGrp="1"/>
          </p:cNvSpPr>
          <p:nvPr>
            <p:ph type="sldNum" sz="quarter" idx="5"/>
          </p:nvPr>
        </p:nvSpPr>
        <p:spPr/>
        <p:txBody>
          <a:bodyPr/>
          <a:lstStyle/>
          <a:p>
            <a:fld id="{8E124017-8C82-47DD-ADB4-EA534C6A5DE1}" type="slidenum">
              <a:rPr lang="en-CA" smtClean="0"/>
              <a:t>2</a:t>
            </a:fld>
            <a:endParaRPr lang="en-CA"/>
          </a:p>
        </p:txBody>
      </p:sp>
    </p:spTree>
    <p:extLst>
      <p:ext uri="{BB962C8B-B14F-4D97-AF65-F5344CB8AC3E}">
        <p14:creationId xmlns:p14="http://schemas.microsoft.com/office/powerpoint/2010/main" val="3310212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Alex</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20</a:t>
            </a:fld>
            <a:endParaRPr lang="en-CA"/>
          </a:p>
        </p:txBody>
      </p:sp>
    </p:spTree>
    <p:extLst>
      <p:ext uri="{BB962C8B-B14F-4D97-AF65-F5344CB8AC3E}">
        <p14:creationId xmlns:p14="http://schemas.microsoft.com/office/powerpoint/2010/main" val="2620226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Tony</a:t>
            </a:r>
          </a:p>
        </p:txBody>
      </p:sp>
      <p:sp>
        <p:nvSpPr>
          <p:cNvPr id="4" name="Slide Number Placeholder 3"/>
          <p:cNvSpPr>
            <a:spLocks noGrp="1"/>
          </p:cNvSpPr>
          <p:nvPr>
            <p:ph type="sldNum" sz="quarter" idx="5"/>
          </p:nvPr>
        </p:nvSpPr>
        <p:spPr/>
        <p:txBody>
          <a:bodyPr/>
          <a:lstStyle/>
          <a:p>
            <a:fld id="{8E124017-8C82-47DD-ADB4-EA534C6A5DE1}" type="slidenum">
              <a:rPr lang="en-CA" smtClean="0"/>
              <a:t>21</a:t>
            </a:fld>
            <a:endParaRPr lang="en-CA"/>
          </a:p>
        </p:txBody>
      </p:sp>
    </p:spTree>
    <p:extLst>
      <p:ext uri="{BB962C8B-B14F-4D97-AF65-F5344CB8AC3E}">
        <p14:creationId xmlns:p14="http://schemas.microsoft.com/office/powerpoint/2010/main" val="1620936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Tony</a:t>
            </a:r>
          </a:p>
        </p:txBody>
      </p:sp>
      <p:sp>
        <p:nvSpPr>
          <p:cNvPr id="4" name="Slide Number Placeholder 3"/>
          <p:cNvSpPr>
            <a:spLocks noGrp="1"/>
          </p:cNvSpPr>
          <p:nvPr>
            <p:ph type="sldNum" sz="quarter" idx="5"/>
          </p:nvPr>
        </p:nvSpPr>
        <p:spPr/>
        <p:txBody>
          <a:bodyPr/>
          <a:lstStyle/>
          <a:p>
            <a:fld id="{8E124017-8C82-47DD-ADB4-EA534C6A5DE1}" type="slidenum">
              <a:rPr lang="en-CA" smtClean="0"/>
              <a:t>22</a:t>
            </a:fld>
            <a:endParaRPr lang="en-CA"/>
          </a:p>
        </p:txBody>
      </p:sp>
    </p:spTree>
    <p:extLst>
      <p:ext uri="{BB962C8B-B14F-4D97-AF65-F5344CB8AC3E}">
        <p14:creationId xmlns:p14="http://schemas.microsoft.com/office/powerpoint/2010/main" val="237774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Alex</a:t>
            </a:r>
          </a:p>
        </p:txBody>
      </p:sp>
      <p:sp>
        <p:nvSpPr>
          <p:cNvPr id="4" name="Slide Number Placeholder 3"/>
          <p:cNvSpPr>
            <a:spLocks noGrp="1"/>
          </p:cNvSpPr>
          <p:nvPr>
            <p:ph type="sldNum" sz="quarter" idx="5"/>
          </p:nvPr>
        </p:nvSpPr>
        <p:spPr/>
        <p:txBody>
          <a:bodyPr/>
          <a:lstStyle/>
          <a:p>
            <a:fld id="{8E124017-8C82-47DD-ADB4-EA534C6A5DE1}" type="slidenum">
              <a:rPr lang="en-CA" smtClean="0"/>
              <a:t>23</a:t>
            </a:fld>
            <a:endParaRPr lang="en-CA"/>
          </a:p>
        </p:txBody>
      </p:sp>
    </p:spTree>
    <p:extLst>
      <p:ext uri="{BB962C8B-B14F-4D97-AF65-F5344CB8AC3E}">
        <p14:creationId xmlns:p14="http://schemas.microsoft.com/office/powerpoint/2010/main" val="77774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Alex</a:t>
            </a:r>
          </a:p>
        </p:txBody>
      </p:sp>
      <p:sp>
        <p:nvSpPr>
          <p:cNvPr id="4" name="Slide Number Placeholder 3"/>
          <p:cNvSpPr>
            <a:spLocks noGrp="1"/>
          </p:cNvSpPr>
          <p:nvPr>
            <p:ph type="sldNum" sz="quarter" idx="5"/>
          </p:nvPr>
        </p:nvSpPr>
        <p:spPr/>
        <p:txBody>
          <a:bodyPr/>
          <a:lstStyle/>
          <a:p>
            <a:fld id="{8E124017-8C82-47DD-ADB4-EA534C6A5DE1}" type="slidenum">
              <a:rPr lang="en-CA" smtClean="0"/>
              <a:t>24</a:t>
            </a:fld>
            <a:endParaRPr lang="en-CA"/>
          </a:p>
        </p:txBody>
      </p:sp>
    </p:spTree>
    <p:extLst>
      <p:ext uri="{BB962C8B-B14F-4D97-AF65-F5344CB8AC3E}">
        <p14:creationId xmlns:p14="http://schemas.microsoft.com/office/powerpoint/2010/main" val="3787672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Alex</a:t>
            </a:r>
          </a:p>
        </p:txBody>
      </p:sp>
      <p:sp>
        <p:nvSpPr>
          <p:cNvPr id="4" name="Slide Number Placeholder 3"/>
          <p:cNvSpPr>
            <a:spLocks noGrp="1"/>
          </p:cNvSpPr>
          <p:nvPr>
            <p:ph type="sldNum" sz="quarter" idx="5"/>
          </p:nvPr>
        </p:nvSpPr>
        <p:spPr/>
        <p:txBody>
          <a:bodyPr/>
          <a:lstStyle/>
          <a:p>
            <a:fld id="{8E124017-8C82-47DD-ADB4-EA534C6A5DE1}" type="slidenum">
              <a:rPr lang="en-CA" smtClean="0"/>
              <a:t>25</a:t>
            </a:fld>
            <a:endParaRPr lang="en-CA"/>
          </a:p>
        </p:txBody>
      </p:sp>
    </p:spTree>
    <p:extLst>
      <p:ext uri="{BB962C8B-B14F-4D97-AF65-F5344CB8AC3E}">
        <p14:creationId xmlns:p14="http://schemas.microsoft.com/office/powerpoint/2010/main" val="399516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Alex</a:t>
            </a:r>
          </a:p>
        </p:txBody>
      </p:sp>
      <p:sp>
        <p:nvSpPr>
          <p:cNvPr id="4" name="Slide Number Placeholder 3"/>
          <p:cNvSpPr>
            <a:spLocks noGrp="1"/>
          </p:cNvSpPr>
          <p:nvPr>
            <p:ph type="sldNum" sz="quarter" idx="5"/>
          </p:nvPr>
        </p:nvSpPr>
        <p:spPr/>
        <p:txBody>
          <a:bodyPr/>
          <a:lstStyle/>
          <a:p>
            <a:fld id="{8E124017-8C82-47DD-ADB4-EA534C6A5DE1}" type="slidenum">
              <a:rPr lang="en-CA" smtClean="0"/>
              <a:t>26</a:t>
            </a:fld>
            <a:endParaRPr lang="en-CA"/>
          </a:p>
        </p:txBody>
      </p:sp>
    </p:spTree>
    <p:extLst>
      <p:ext uri="{BB962C8B-B14F-4D97-AF65-F5344CB8AC3E}">
        <p14:creationId xmlns:p14="http://schemas.microsoft.com/office/powerpoint/2010/main" val="1239801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Alex</a:t>
            </a:r>
          </a:p>
        </p:txBody>
      </p:sp>
      <p:sp>
        <p:nvSpPr>
          <p:cNvPr id="4" name="Slide Number Placeholder 3"/>
          <p:cNvSpPr>
            <a:spLocks noGrp="1"/>
          </p:cNvSpPr>
          <p:nvPr>
            <p:ph type="sldNum" sz="quarter" idx="5"/>
          </p:nvPr>
        </p:nvSpPr>
        <p:spPr/>
        <p:txBody>
          <a:bodyPr/>
          <a:lstStyle/>
          <a:p>
            <a:fld id="{8E124017-8C82-47DD-ADB4-EA534C6A5DE1}" type="slidenum">
              <a:rPr lang="en-CA" smtClean="0"/>
              <a:t>27</a:t>
            </a:fld>
            <a:endParaRPr lang="en-CA"/>
          </a:p>
        </p:txBody>
      </p:sp>
    </p:spTree>
    <p:extLst>
      <p:ext uri="{BB962C8B-B14F-4D97-AF65-F5344CB8AC3E}">
        <p14:creationId xmlns:p14="http://schemas.microsoft.com/office/powerpoint/2010/main" val="781922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Alex</a:t>
            </a:r>
          </a:p>
        </p:txBody>
      </p:sp>
      <p:sp>
        <p:nvSpPr>
          <p:cNvPr id="4" name="Slide Number Placeholder 3"/>
          <p:cNvSpPr>
            <a:spLocks noGrp="1"/>
          </p:cNvSpPr>
          <p:nvPr>
            <p:ph type="sldNum" sz="quarter" idx="5"/>
          </p:nvPr>
        </p:nvSpPr>
        <p:spPr/>
        <p:txBody>
          <a:bodyPr/>
          <a:lstStyle/>
          <a:p>
            <a:fld id="{8E124017-8C82-47DD-ADB4-EA534C6A5DE1}" type="slidenum">
              <a:rPr lang="en-CA" smtClean="0"/>
              <a:t>28</a:t>
            </a:fld>
            <a:endParaRPr lang="en-CA"/>
          </a:p>
        </p:txBody>
      </p:sp>
    </p:spTree>
    <p:extLst>
      <p:ext uri="{BB962C8B-B14F-4D97-AF65-F5344CB8AC3E}">
        <p14:creationId xmlns:p14="http://schemas.microsoft.com/office/powerpoint/2010/main" val="1255161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Alex</a:t>
            </a:r>
          </a:p>
        </p:txBody>
      </p:sp>
      <p:sp>
        <p:nvSpPr>
          <p:cNvPr id="4" name="Slide Number Placeholder 3"/>
          <p:cNvSpPr>
            <a:spLocks noGrp="1"/>
          </p:cNvSpPr>
          <p:nvPr>
            <p:ph type="sldNum" sz="quarter" idx="5"/>
          </p:nvPr>
        </p:nvSpPr>
        <p:spPr/>
        <p:txBody>
          <a:bodyPr/>
          <a:lstStyle/>
          <a:p>
            <a:fld id="{8E124017-8C82-47DD-ADB4-EA534C6A5DE1}" type="slidenum">
              <a:rPr lang="en-CA" smtClean="0"/>
              <a:t>29</a:t>
            </a:fld>
            <a:endParaRPr lang="en-CA"/>
          </a:p>
        </p:txBody>
      </p:sp>
    </p:spTree>
    <p:extLst>
      <p:ext uri="{BB962C8B-B14F-4D97-AF65-F5344CB8AC3E}">
        <p14:creationId xmlns:p14="http://schemas.microsoft.com/office/powerpoint/2010/main" val="3303353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Patrick</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3</a:t>
            </a:fld>
            <a:endParaRPr lang="en-CA"/>
          </a:p>
        </p:txBody>
      </p:sp>
    </p:spTree>
    <p:extLst>
      <p:ext uri="{BB962C8B-B14F-4D97-AF65-F5344CB8AC3E}">
        <p14:creationId xmlns:p14="http://schemas.microsoft.com/office/powerpoint/2010/main" val="2156883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Alex</a:t>
            </a:r>
          </a:p>
        </p:txBody>
      </p:sp>
      <p:sp>
        <p:nvSpPr>
          <p:cNvPr id="4" name="Slide Number Placeholder 3"/>
          <p:cNvSpPr>
            <a:spLocks noGrp="1"/>
          </p:cNvSpPr>
          <p:nvPr>
            <p:ph type="sldNum" sz="quarter" idx="5"/>
          </p:nvPr>
        </p:nvSpPr>
        <p:spPr/>
        <p:txBody>
          <a:bodyPr/>
          <a:lstStyle/>
          <a:p>
            <a:fld id="{8E124017-8C82-47DD-ADB4-EA534C6A5DE1}" type="slidenum">
              <a:rPr lang="en-CA" smtClean="0"/>
              <a:t>30</a:t>
            </a:fld>
            <a:endParaRPr lang="en-CA"/>
          </a:p>
        </p:txBody>
      </p:sp>
    </p:spTree>
    <p:extLst>
      <p:ext uri="{BB962C8B-B14F-4D97-AF65-F5344CB8AC3E}">
        <p14:creationId xmlns:p14="http://schemas.microsoft.com/office/powerpoint/2010/main" val="2389460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Patrick</a:t>
            </a:r>
          </a:p>
        </p:txBody>
      </p:sp>
      <p:sp>
        <p:nvSpPr>
          <p:cNvPr id="4" name="Slide Number Placeholder 3"/>
          <p:cNvSpPr>
            <a:spLocks noGrp="1"/>
          </p:cNvSpPr>
          <p:nvPr>
            <p:ph type="sldNum" sz="quarter" idx="5"/>
          </p:nvPr>
        </p:nvSpPr>
        <p:spPr/>
        <p:txBody>
          <a:bodyPr/>
          <a:lstStyle/>
          <a:p>
            <a:fld id="{8E124017-8C82-47DD-ADB4-EA534C6A5DE1}" type="slidenum">
              <a:rPr lang="en-CA" smtClean="0"/>
              <a:t>31</a:t>
            </a:fld>
            <a:endParaRPr lang="en-CA"/>
          </a:p>
        </p:txBody>
      </p:sp>
    </p:spTree>
    <p:extLst>
      <p:ext uri="{BB962C8B-B14F-4D97-AF65-F5344CB8AC3E}">
        <p14:creationId xmlns:p14="http://schemas.microsoft.com/office/powerpoint/2010/main" val="2887558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Patrick</a:t>
            </a:r>
          </a:p>
        </p:txBody>
      </p:sp>
      <p:sp>
        <p:nvSpPr>
          <p:cNvPr id="4" name="Slide Number Placeholder 3"/>
          <p:cNvSpPr>
            <a:spLocks noGrp="1"/>
          </p:cNvSpPr>
          <p:nvPr>
            <p:ph type="sldNum" sz="quarter" idx="5"/>
          </p:nvPr>
        </p:nvSpPr>
        <p:spPr/>
        <p:txBody>
          <a:bodyPr/>
          <a:lstStyle/>
          <a:p>
            <a:fld id="{8E124017-8C82-47DD-ADB4-EA534C6A5DE1}" type="slidenum">
              <a:rPr lang="en-CA" smtClean="0"/>
              <a:t>32</a:t>
            </a:fld>
            <a:endParaRPr lang="en-CA"/>
          </a:p>
        </p:txBody>
      </p:sp>
    </p:spTree>
    <p:extLst>
      <p:ext uri="{BB962C8B-B14F-4D97-AF65-F5344CB8AC3E}">
        <p14:creationId xmlns:p14="http://schemas.microsoft.com/office/powerpoint/2010/main" val="3681572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Tony</a:t>
            </a:r>
          </a:p>
        </p:txBody>
      </p:sp>
      <p:sp>
        <p:nvSpPr>
          <p:cNvPr id="4" name="Slide Number Placeholder 3"/>
          <p:cNvSpPr>
            <a:spLocks noGrp="1"/>
          </p:cNvSpPr>
          <p:nvPr>
            <p:ph type="sldNum" sz="quarter" idx="5"/>
          </p:nvPr>
        </p:nvSpPr>
        <p:spPr/>
        <p:txBody>
          <a:bodyPr/>
          <a:lstStyle/>
          <a:p>
            <a:fld id="{8E124017-8C82-47DD-ADB4-EA534C6A5DE1}" type="slidenum">
              <a:rPr lang="en-CA" smtClean="0"/>
              <a:t>33</a:t>
            </a:fld>
            <a:endParaRPr lang="en-CA"/>
          </a:p>
        </p:txBody>
      </p:sp>
    </p:spTree>
    <p:extLst>
      <p:ext uri="{BB962C8B-B14F-4D97-AF65-F5344CB8AC3E}">
        <p14:creationId xmlns:p14="http://schemas.microsoft.com/office/powerpoint/2010/main" val="3298760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Tony</a:t>
            </a:r>
          </a:p>
        </p:txBody>
      </p:sp>
      <p:sp>
        <p:nvSpPr>
          <p:cNvPr id="4" name="Slide Number Placeholder 3"/>
          <p:cNvSpPr>
            <a:spLocks noGrp="1"/>
          </p:cNvSpPr>
          <p:nvPr>
            <p:ph type="sldNum" sz="quarter" idx="5"/>
          </p:nvPr>
        </p:nvSpPr>
        <p:spPr/>
        <p:txBody>
          <a:bodyPr/>
          <a:lstStyle/>
          <a:p>
            <a:fld id="{8E124017-8C82-47DD-ADB4-EA534C6A5DE1}" type="slidenum">
              <a:rPr lang="en-CA" smtClean="0"/>
              <a:t>34</a:t>
            </a:fld>
            <a:endParaRPr lang="en-CA"/>
          </a:p>
        </p:txBody>
      </p:sp>
    </p:spTree>
    <p:extLst>
      <p:ext uri="{BB962C8B-B14F-4D97-AF65-F5344CB8AC3E}">
        <p14:creationId xmlns:p14="http://schemas.microsoft.com/office/powerpoint/2010/main" val="867569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Patrick</a:t>
            </a:r>
          </a:p>
        </p:txBody>
      </p:sp>
      <p:sp>
        <p:nvSpPr>
          <p:cNvPr id="4" name="Slide Number Placeholder 3"/>
          <p:cNvSpPr>
            <a:spLocks noGrp="1"/>
          </p:cNvSpPr>
          <p:nvPr>
            <p:ph type="sldNum" sz="quarter" idx="5"/>
          </p:nvPr>
        </p:nvSpPr>
        <p:spPr/>
        <p:txBody>
          <a:bodyPr/>
          <a:lstStyle/>
          <a:p>
            <a:fld id="{8E124017-8C82-47DD-ADB4-EA534C6A5DE1}" type="slidenum">
              <a:rPr lang="en-CA" smtClean="0"/>
              <a:t>35</a:t>
            </a:fld>
            <a:endParaRPr lang="en-CA"/>
          </a:p>
        </p:txBody>
      </p:sp>
    </p:spTree>
    <p:extLst>
      <p:ext uri="{BB962C8B-B14F-4D97-AF65-F5344CB8AC3E}">
        <p14:creationId xmlns:p14="http://schemas.microsoft.com/office/powerpoint/2010/main" val="306262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Patrick</a:t>
            </a:r>
          </a:p>
          <a:p>
            <a:endParaRPr lang="en-CA"/>
          </a:p>
        </p:txBody>
      </p:sp>
      <p:sp>
        <p:nvSpPr>
          <p:cNvPr id="4" name="Slide Number Placeholder 3"/>
          <p:cNvSpPr>
            <a:spLocks noGrp="1"/>
          </p:cNvSpPr>
          <p:nvPr>
            <p:ph type="sldNum" sz="quarter" idx="5"/>
          </p:nvPr>
        </p:nvSpPr>
        <p:spPr/>
        <p:txBody>
          <a:bodyPr/>
          <a:lstStyle/>
          <a:p>
            <a:fld id="{8E124017-8C82-47DD-ADB4-EA534C6A5DE1}" type="slidenum">
              <a:rPr lang="en-CA" smtClean="0"/>
              <a:t>4</a:t>
            </a:fld>
            <a:endParaRPr lang="en-CA"/>
          </a:p>
        </p:txBody>
      </p:sp>
    </p:spTree>
    <p:extLst>
      <p:ext uri="{BB962C8B-B14F-4D97-AF65-F5344CB8AC3E}">
        <p14:creationId xmlns:p14="http://schemas.microsoft.com/office/powerpoint/2010/main" val="3440638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Tony</a:t>
            </a:r>
          </a:p>
        </p:txBody>
      </p:sp>
      <p:sp>
        <p:nvSpPr>
          <p:cNvPr id="4" name="Slide Number Placeholder 3"/>
          <p:cNvSpPr>
            <a:spLocks noGrp="1"/>
          </p:cNvSpPr>
          <p:nvPr>
            <p:ph type="sldNum" sz="quarter" idx="5"/>
          </p:nvPr>
        </p:nvSpPr>
        <p:spPr/>
        <p:txBody>
          <a:bodyPr/>
          <a:lstStyle/>
          <a:p>
            <a:fld id="{8E124017-8C82-47DD-ADB4-EA534C6A5DE1}" type="slidenum">
              <a:rPr lang="en-CA" smtClean="0"/>
              <a:t>5</a:t>
            </a:fld>
            <a:endParaRPr lang="en-CA"/>
          </a:p>
        </p:txBody>
      </p:sp>
    </p:spTree>
    <p:extLst>
      <p:ext uri="{BB962C8B-B14F-4D97-AF65-F5344CB8AC3E}">
        <p14:creationId xmlns:p14="http://schemas.microsoft.com/office/powerpoint/2010/main" val="1472169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Tony</a:t>
            </a:r>
          </a:p>
        </p:txBody>
      </p:sp>
      <p:sp>
        <p:nvSpPr>
          <p:cNvPr id="4" name="Slide Number Placeholder 3"/>
          <p:cNvSpPr>
            <a:spLocks noGrp="1"/>
          </p:cNvSpPr>
          <p:nvPr>
            <p:ph type="sldNum" sz="quarter" idx="5"/>
          </p:nvPr>
        </p:nvSpPr>
        <p:spPr/>
        <p:txBody>
          <a:bodyPr/>
          <a:lstStyle/>
          <a:p>
            <a:fld id="{8E124017-8C82-47DD-ADB4-EA534C6A5DE1}" type="slidenum">
              <a:rPr lang="en-CA" smtClean="0"/>
              <a:t>6</a:t>
            </a:fld>
            <a:endParaRPr lang="en-CA"/>
          </a:p>
        </p:txBody>
      </p:sp>
    </p:spTree>
    <p:extLst>
      <p:ext uri="{BB962C8B-B14F-4D97-AF65-F5344CB8AC3E}">
        <p14:creationId xmlns:p14="http://schemas.microsoft.com/office/powerpoint/2010/main" val="1066146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Tony</a:t>
            </a:r>
          </a:p>
        </p:txBody>
      </p:sp>
      <p:sp>
        <p:nvSpPr>
          <p:cNvPr id="4" name="Slide Number Placeholder 3"/>
          <p:cNvSpPr>
            <a:spLocks noGrp="1"/>
          </p:cNvSpPr>
          <p:nvPr>
            <p:ph type="sldNum" sz="quarter" idx="5"/>
          </p:nvPr>
        </p:nvSpPr>
        <p:spPr/>
        <p:txBody>
          <a:bodyPr/>
          <a:lstStyle/>
          <a:p>
            <a:fld id="{8E124017-8C82-47DD-ADB4-EA534C6A5DE1}" type="slidenum">
              <a:rPr lang="en-CA" smtClean="0"/>
              <a:t>7</a:t>
            </a:fld>
            <a:endParaRPr lang="en-CA"/>
          </a:p>
        </p:txBody>
      </p:sp>
    </p:spTree>
    <p:extLst>
      <p:ext uri="{BB962C8B-B14F-4D97-AF65-F5344CB8AC3E}">
        <p14:creationId xmlns:p14="http://schemas.microsoft.com/office/powerpoint/2010/main" val="114861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Tony</a:t>
            </a:r>
          </a:p>
        </p:txBody>
      </p:sp>
      <p:sp>
        <p:nvSpPr>
          <p:cNvPr id="4" name="Slide Number Placeholder 3"/>
          <p:cNvSpPr>
            <a:spLocks noGrp="1"/>
          </p:cNvSpPr>
          <p:nvPr>
            <p:ph type="sldNum" sz="quarter" idx="5"/>
          </p:nvPr>
        </p:nvSpPr>
        <p:spPr/>
        <p:txBody>
          <a:bodyPr/>
          <a:lstStyle/>
          <a:p>
            <a:fld id="{8E124017-8C82-47DD-ADB4-EA534C6A5DE1}" type="slidenum">
              <a:rPr lang="en-CA" smtClean="0"/>
              <a:t>8</a:t>
            </a:fld>
            <a:endParaRPr lang="en-CA"/>
          </a:p>
        </p:txBody>
      </p:sp>
    </p:spTree>
    <p:extLst>
      <p:ext uri="{BB962C8B-B14F-4D97-AF65-F5344CB8AC3E}">
        <p14:creationId xmlns:p14="http://schemas.microsoft.com/office/powerpoint/2010/main" val="2847800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Patrick</a:t>
            </a:r>
          </a:p>
        </p:txBody>
      </p:sp>
      <p:sp>
        <p:nvSpPr>
          <p:cNvPr id="4" name="Slide Number Placeholder 3"/>
          <p:cNvSpPr>
            <a:spLocks noGrp="1"/>
          </p:cNvSpPr>
          <p:nvPr>
            <p:ph type="sldNum" sz="quarter" idx="5"/>
          </p:nvPr>
        </p:nvSpPr>
        <p:spPr/>
        <p:txBody>
          <a:bodyPr/>
          <a:lstStyle/>
          <a:p>
            <a:fld id="{8E124017-8C82-47DD-ADB4-EA534C6A5DE1}" type="slidenum">
              <a:rPr lang="en-CA" smtClean="0"/>
              <a:t>9</a:t>
            </a:fld>
            <a:endParaRPr lang="en-CA"/>
          </a:p>
        </p:txBody>
      </p:sp>
    </p:spTree>
    <p:extLst>
      <p:ext uri="{BB962C8B-B14F-4D97-AF65-F5344CB8AC3E}">
        <p14:creationId xmlns:p14="http://schemas.microsoft.com/office/powerpoint/2010/main" val="64700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127266-D0B7-42AF-AA3A-6D48BD152206}" type="datetime1">
              <a:rPr lang="en-CA" smtClean="0"/>
              <a:t>2020-07-17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61212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A39E53-7BCF-4257-BF97-5A54BBC3A7B1}" type="datetime1">
              <a:rPr lang="en-CA" smtClean="0"/>
              <a:t>2020-07-17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609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FF0EA-569C-4468-BCC4-87C53B08D79F}" type="datetime1">
              <a:rPr lang="en-CA" smtClean="0"/>
              <a:t>2020-07-17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175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3B632-BD44-40AB-A8D8-1218D33386D3}" type="datetime1">
              <a:rPr lang="en-CA" smtClean="0"/>
              <a:t>2020-07-17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208382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D09C-59D2-4FA7-A05E-42455CE05397}" type="datetime1">
              <a:rPr lang="en-CA" smtClean="0"/>
              <a:t>2020-07-17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679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46D46-5BFE-4665-B489-5BFD5BD5CF9F}" type="datetime1">
              <a:rPr lang="en-CA" smtClean="0"/>
              <a:t>2020-07-17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1567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9D1C8B-12FE-41B7-9741-F0B39F5BB144}" type="datetime1">
              <a:rPr lang="en-CA" smtClean="0"/>
              <a:t>2020-07-17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84126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550212-5A41-4D4D-ABBD-A48D24A1739B}" type="datetime1">
              <a:rPr lang="en-CA" smtClean="0"/>
              <a:t>2020-07-17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4801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ED8898-A4C8-47CC-90AF-82A321521D59}" type="datetime1">
              <a:rPr lang="en-CA" smtClean="0"/>
              <a:t>2020-07-17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6236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855D5-0D75-4DCB-AD2C-94ECF7110DA5}" type="datetime1">
              <a:rPr lang="en-CA" smtClean="0"/>
              <a:t>2020-07-17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7484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EB2967-3FEB-4B1B-8E69-0D959E16C8E2}" type="datetime1">
              <a:rPr lang="en-CA" smtClean="0"/>
              <a:t>2020-07-17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01555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FDC553-695C-4202-BFE1-7B2B5441B033}" type="datetime1">
              <a:rPr lang="en-CA" smtClean="0"/>
              <a:t>2020-07-17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98891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D2C6423-6EE6-4FB4-A42D-CFDA1157EAF7}" type="datetime1">
              <a:rPr lang="en-CA" smtClean="0"/>
              <a:t>2020-07-17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276319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1619E-0699-41C2-8952-5602C5E7D609}" type="datetime1">
              <a:rPr lang="en-CA" smtClean="0"/>
              <a:t>2020-07-17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34780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2DC6C-3C9C-4C58-8BB2-698A2364DE2C}" type="datetime1">
              <a:rPr lang="en-CA" smtClean="0"/>
              <a:t>2020-07-17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Tree>
    <p:extLst>
      <p:ext uri="{BB962C8B-B14F-4D97-AF65-F5344CB8AC3E}">
        <p14:creationId xmlns:p14="http://schemas.microsoft.com/office/powerpoint/2010/main" val="132199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540F40C-19D0-4AE1-B3AF-4A4F01D6E71D}" type="slidenum">
              <a:rPr lang="en-CA" smtClean="0"/>
              <a:t>‹#›</a:t>
            </a:fld>
            <a:endParaRPr lang="en-CA"/>
          </a:p>
        </p:txBody>
      </p:sp>
      <p:sp>
        <p:nvSpPr>
          <p:cNvPr id="5" name="Date Placeholder 4"/>
          <p:cNvSpPr>
            <a:spLocks noGrp="1"/>
          </p:cNvSpPr>
          <p:nvPr>
            <p:ph type="dt" sz="half" idx="10"/>
          </p:nvPr>
        </p:nvSpPr>
        <p:spPr/>
        <p:txBody>
          <a:bodyPr/>
          <a:lstStyle/>
          <a:p>
            <a:fld id="{690AFBC1-6505-478D-AC33-14563055388D}" type="datetime1">
              <a:rPr lang="en-CA" smtClean="0"/>
              <a:t>2020-07-17</a:t>
            </a:fld>
            <a:endParaRPr lang="en-CA"/>
          </a:p>
        </p:txBody>
      </p:sp>
    </p:spTree>
    <p:extLst>
      <p:ext uri="{BB962C8B-B14F-4D97-AF65-F5344CB8AC3E}">
        <p14:creationId xmlns:p14="http://schemas.microsoft.com/office/powerpoint/2010/main" val="32341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1302DA-A79B-41D4-ADA8-D675A8778F50}" type="datetime1">
              <a:rPr lang="en-CA" smtClean="0"/>
              <a:t>2020-07-17</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40F40C-19D0-4AE1-B3AF-4A4F01D6E71D}" type="slidenum">
              <a:rPr lang="en-CA" smtClean="0"/>
              <a:t>‹#›</a:t>
            </a:fld>
            <a:endParaRPr lang="en-CA"/>
          </a:p>
        </p:txBody>
      </p:sp>
    </p:spTree>
    <p:extLst>
      <p:ext uri="{BB962C8B-B14F-4D97-AF65-F5344CB8AC3E}">
        <p14:creationId xmlns:p14="http://schemas.microsoft.com/office/powerpoint/2010/main" val="292633784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783771" y="2450223"/>
            <a:ext cx="10459818" cy="1317063"/>
          </a:xfrm>
        </p:spPr>
        <p:txBody>
          <a:bodyPr/>
          <a:lstStyle/>
          <a:p>
            <a:pPr algn="l"/>
            <a:r>
              <a:rPr lang="en-US" sz="4800">
                <a:latin typeface="Tw Cen MT"/>
              </a:rPr>
              <a:t>UrbanSound8K Dataset Classification</a:t>
            </a:r>
            <a:endParaRPr lang="en-CA" sz="4800">
              <a:latin typeface="Tw Cen MT"/>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1489755" y="4090127"/>
            <a:ext cx="8734769" cy="1317063"/>
          </a:xfrm>
        </p:spPr>
        <p:txBody>
          <a:bodyPr>
            <a:normAutofit fontScale="92500" lnSpcReduction="10000"/>
          </a:bodyPr>
          <a:lstStyle/>
          <a:p>
            <a:r>
              <a:rPr lang="en-CA" sz="2400">
                <a:latin typeface="Tw Cen MT" panose="020B0602020104020603" pitchFamily="34" charset="0"/>
              </a:rPr>
              <a:t>CSML 1020 - Winter 2020 - Group 5</a:t>
            </a:r>
          </a:p>
          <a:p>
            <a:r>
              <a:rPr lang="en-CA" sz="2400">
                <a:latin typeface="Tw Cen MT" panose="020B0602020104020603" pitchFamily="34" charset="0"/>
              </a:rPr>
              <a:t>Dr. Karthik </a:t>
            </a:r>
            <a:r>
              <a:rPr lang="en-CA" sz="2400" err="1">
                <a:latin typeface="Tw Cen MT" panose="020B0602020104020603" pitchFamily="34" charset="0"/>
              </a:rPr>
              <a:t>Kuber</a:t>
            </a:r>
            <a:endParaRPr lang="en-CA" sz="2400">
              <a:latin typeface="Tw Cen MT" panose="020B0602020104020603" pitchFamily="34" charset="0"/>
            </a:endParaRPr>
          </a:p>
          <a:p>
            <a:r>
              <a:rPr lang="en-CA" sz="2400">
                <a:latin typeface="Tw Cen MT" panose="020B0602020104020603" pitchFamily="34" charset="0"/>
              </a:rPr>
              <a:t>Alex Fung, Patrick Osborne, Tony Lee, Viswesh Krishnamurthy</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B5533E42-7299-4AE8-BEA9-EFFD764B8018}"/>
              </a:ext>
            </a:extLst>
          </p:cNvPr>
          <p:cNvSpPr>
            <a:spLocks noGrp="1"/>
          </p:cNvSpPr>
          <p:nvPr>
            <p:ph type="sldNum" sz="quarter" idx="12"/>
          </p:nvPr>
        </p:nvSpPr>
        <p:spPr/>
        <p:txBody>
          <a:bodyPr/>
          <a:lstStyle/>
          <a:p>
            <a:fld id="{0540F40C-19D0-4AE1-B3AF-4A4F01D6E71D}" type="slidenum">
              <a:rPr lang="en-CA" smtClean="0"/>
              <a:t>1</a:t>
            </a:fld>
            <a:endParaRPr lang="en-US"/>
          </a:p>
        </p:txBody>
      </p:sp>
    </p:spTree>
    <p:extLst>
      <p:ext uri="{BB962C8B-B14F-4D97-AF65-F5344CB8AC3E}">
        <p14:creationId xmlns:p14="http://schemas.microsoft.com/office/powerpoint/2010/main" val="208193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FOURIER TRANSFORM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7" name="TextBox 6">
            <a:extLst>
              <a:ext uri="{FF2B5EF4-FFF2-40B4-BE49-F238E27FC236}">
                <a16:creationId xmlns:a16="http://schemas.microsoft.com/office/drawing/2014/main" id="{5CC5D1B9-5122-4408-8BC2-638F1B6C1122}"/>
              </a:ext>
            </a:extLst>
          </p:cNvPr>
          <p:cNvSpPr txBox="1"/>
          <p:nvPr/>
        </p:nvSpPr>
        <p:spPr>
          <a:xfrm>
            <a:off x="1174397" y="3788474"/>
            <a:ext cx="2332653" cy="369332"/>
          </a:xfrm>
          <a:prstGeom prst="rect">
            <a:avLst/>
          </a:prstGeom>
          <a:noFill/>
        </p:spPr>
        <p:txBody>
          <a:bodyPr wrap="square" rtlCol="0">
            <a:spAutoFit/>
          </a:bodyPr>
          <a:lstStyle/>
          <a:p>
            <a:pPr algn="ctr"/>
            <a:r>
              <a:rPr lang="en-CA">
                <a:latin typeface="Tw Cen MT" panose="020B0602020104020603" pitchFamily="34" charset="0"/>
              </a:rPr>
              <a:t>Air Conditioner</a:t>
            </a:r>
          </a:p>
        </p:txBody>
      </p:sp>
      <p:sp>
        <p:nvSpPr>
          <p:cNvPr id="13" name="Content Placeholder 2">
            <a:extLst>
              <a:ext uri="{FF2B5EF4-FFF2-40B4-BE49-F238E27FC236}">
                <a16:creationId xmlns:a16="http://schemas.microsoft.com/office/drawing/2014/main" id="{6E8E109F-78FA-4B3F-925E-E2F31C0DB643}"/>
              </a:ext>
            </a:extLst>
          </p:cNvPr>
          <p:cNvSpPr txBox="1">
            <a:spLocks/>
          </p:cNvSpPr>
          <p:nvPr/>
        </p:nvSpPr>
        <p:spPr>
          <a:xfrm>
            <a:off x="297889" y="819961"/>
            <a:ext cx="10360780" cy="51090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000">
                <a:latin typeface="Tw Cen MT" panose="020B0602020104020603" pitchFamily="34" charset="0"/>
              </a:rPr>
              <a:t>Fourier transform converts an audio file from time domain to frequency domain. The time domain doesn’t offer much to analysis.</a:t>
            </a:r>
          </a:p>
        </p:txBody>
      </p:sp>
      <p:sp>
        <p:nvSpPr>
          <p:cNvPr id="10" name="TextBox 9">
            <a:extLst>
              <a:ext uri="{FF2B5EF4-FFF2-40B4-BE49-F238E27FC236}">
                <a16:creationId xmlns:a16="http://schemas.microsoft.com/office/drawing/2014/main" id="{A165C4B1-D044-45DE-8F57-3CA54185537D}"/>
              </a:ext>
            </a:extLst>
          </p:cNvPr>
          <p:cNvSpPr txBox="1"/>
          <p:nvPr/>
        </p:nvSpPr>
        <p:spPr>
          <a:xfrm>
            <a:off x="6473735" y="3788474"/>
            <a:ext cx="2332653" cy="369332"/>
          </a:xfrm>
          <a:prstGeom prst="rect">
            <a:avLst/>
          </a:prstGeom>
          <a:noFill/>
        </p:spPr>
        <p:txBody>
          <a:bodyPr wrap="square" rtlCol="0">
            <a:spAutoFit/>
          </a:bodyPr>
          <a:lstStyle/>
          <a:p>
            <a:pPr algn="ctr"/>
            <a:r>
              <a:rPr lang="en-CA">
                <a:latin typeface="Tw Cen MT" panose="020B0602020104020603" pitchFamily="34" charset="0"/>
              </a:rPr>
              <a:t>Siren</a:t>
            </a:r>
          </a:p>
        </p:txBody>
      </p:sp>
      <p:sp>
        <p:nvSpPr>
          <p:cNvPr id="18" name="TextBox 17">
            <a:extLst>
              <a:ext uri="{FF2B5EF4-FFF2-40B4-BE49-F238E27FC236}">
                <a16:creationId xmlns:a16="http://schemas.microsoft.com/office/drawing/2014/main" id="{0183760C-A74E-45E2-B231-A59DB96B8379}"/>
              </a:ext>
            </a:extLst>
          </p:cNvPr>
          <p:cNvSpPr txBox="1"/>
          <p:nvPr/>
        </p:nvSpPr>
        <p:spPr>
          <a:xfrm>
            <a:off x="4129797" y="6360235"/>
            <a:ext cx="2332653" cy="369332"/>
          </a:xfrm>
          <a:prstGeom prst="rect">
            <a:avLst/>
          </a:prstGeom>
          <a:noFill/>
        </p:spPr>
        <p:txBody>
          <a:bodyPr wrap="square" rtlCol="0">
            <a:spAutoFit/>
          </a:bodyPr>
          <a:lstStyle/>
          <a:p>
            <a:pPr algn="ctr"/>
            <a:r>
              <a:rPr lang="en-CA">
                <a:latin typeface="Tw Cen MT" panose="020B0602020104020603" pitchFamily="34" charset="0"/>
              </a:rPr>
              <a:t>Children playing</a:t>
            </a:r>
          </a:p>
        </p:txBody>
      </p:sp>
      <p:pic>
        <p:nvPicPr>
          <p:cNvPr id="6" name="Picture 5">
            <a:extLst>
              <a:ext uri="{FF2B5EF4-FFF2-40B4-BE49-F238E27FC236}">
                <a16:creationId xmlns:a16="http://schemas.microsoft.com/office/drawing/2014/main" id="{B30E5E49-B53F-41F7-A116-51115FF7A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247" y="1632462"/>
            <a:ext cx="4353129" cy="2176564"/>
          </a:xfrm>
          <a:prstGeom prst="rect">
            <a:avLst/>
          </a:prstGeom>
        </p:spPr>
      </p:pic>
      <p:pic>
        <p:nvPicPr>
          <p:cNvPr id="11" name="Picture 10">
            <a:extLst>
              <a:ext uri="{FF2B5EF4-FFF2-40B4-BE49-F238E27FC236}">
                <a16:creationId xmlns:a16="http://schemas.microsoft.com/office/drawing/2014/main" id="{0451931C-D157-463C-AC01-4C8EC579F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4538" y="1642496"/>
            <a:ext cx="4291955" cy="2145978"/>
          </a:xfrm>
          <a:prstGeom prst="rect">
            <a:avLst/>
          </a:prstGeom>
        </p:spPr>
      </p:pic>
      <p:pic>
        <p:nvPicPr>
          <p:cNvPr id="15" name="Picture 14">
            <a:extLst>
              <a:ext uri="{FF2B5EF4-FFF2-40B4-BE49-F238E27FC236}">
                <a16:creationId xmlns:a16="http://schemas.microsoft.com/office/drawing/2014/main" id="{7BD15A92-19F3-490F-ACB4-64B0232F16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7660" y="4310206"/>
            <a:ext cx="4276929" cy="2138465"/>
          </a:xfrm>
          <a:prstGeom prst="rect">
            <a:avLst/>
          </a:prstGeom>
        </p:spPr>
      </p:pic>
      <p:sp>
        <p:nvSpPr>
          <p:cNvPr id="4" name="Slide Number Placeholder 3">
            <a:extLst>
              <a:ext uri="{FF2B5EF4-FFF2-40B4-BE49-F238E27FC236}">
                <a16:creationId xmlns:a16="http://schemas.microsoft.com/office/drawing/2014/main" id="{9098FA06-7C35-4CA7-A358-BE3203921DA4}"/>
              </a:ext>
            </a:extLst>
          </p:cNvPr>
          <p:cNvSpPr>
            <a:spLocks noGrp="1"/>
          </p:cNvSpPr>
          <p:nvPr>
            <p:ph type="sldNum" sz="quarter" idx="12"/>
          </p:nvPr>
        </p:nvSpPr>
        <p:spPr/>
        <p:txBody>
          <a:bodyPr/>
          <a:lstStyle/>
          <a:p>
            <a:fld id="{0540F40C-19D0-4AE1-B3AF-4A4F01D6E71D}" type="slidenum">
              <a:rPr lang="en-CA" sz="1200" smtClean="0"/>
              <a:t>10</a:t>
            </a:fld>
            <a:endParaRPr lang="en-US" sz="1200"/>
          </a:p>
        </p:txBody>
      </p:sp>
    </p:spTree>
    <p:extLst>
      <p:ext uri="{BB962C8B-B14F-4D97-AF65-F5344CB8AC3E}">
        <p14:creationId xmlns:p14="http://schemas.microsoft.com/office/powerpoint/2010/main" val="3893996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SHORT TIME FOURIER TRANSFORM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3" name="Content Placeholder 2">
            <a:extLst>
              <a:ext uri="{FF2B5EF4-FFF2-40B4-BE49-F238E27FC236}">
                <a16:creationId xmlns:a16="http://schemas.microsoft.com/office/drawing/2014/main" id="{6E8E109F-78FA-4B3F-925E-E2F31C0DB643}"/>
              </a:ext>
            </a:extLst>
          </p:cNvPr>
          <p:cNvSpPr txBox="1">
            <a:spLocks/>
          </p:cNvSpPr>
          <p:nvPr/>
        </p:nvSpPr>
        <p:spPr>
          <a:xfrm>
            <a:off x="297889" y="819961"/>
            <a:ext cx="10360780" cy="51090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a:latin typeface="Tw Cen MT" panose="020B0602020104020603" pitchFamily="34" charset="0"/>
              </a:rPr>
              <a:t>A Fast Fourier Transform shows us the frequency distribution of a signal plotted against amplitude</a:t>
            </a:r>
          </a:p>
          <a:p>
            <a:pPr algn="just"/>
            <a:endParaRPr lang="en-US" sz="2000">
              <a:latin typeface="Tw Cen MT" panose="020B0602020104020603" pitchFamily="34" charset="0"/>
            </a:endParaRPr>
          </a:p>
          <a:p>
            <a:pPr algn="just"/>
            <a:r>
              <a:rPr lang="en-US" sz="2000">
                <a:latin typeface="Tw Cen MT" panose="020B0602020104020603" pitchFamily="34" charset="0"/>
              </a:rPr>
              <a:t>What if this varies over time? (Not just a solid tone)</a:t>
            </a:r>
            <a:endParaRPr lang="en-US">
              <a:latin typeface="Tw Cen MT" panose="020B0602020104020603" pitchFamily="34" charset="0"/>
            </a:endParaRPr>
          </a:p>
          <a:p>
            <a:pPr algn="just"/>
            <a:endParaRPr lang="en-US" sz="2000">
              <a:latin typeface="Tw Cen MT" panose="020B0602020104020603" pitchFamily="34" charset="0"/>
            </a:endParaRPr>
          </a:p>
          <a:p>
            <a:pPr algn="just"/>
            <a:r>
              <a:rPr lang="en-US" sz="2000">
                <a:latin typeface="Tw Cen MT" panose="020B0602020104020603" pitchFamily="34" charset="0"/>
              </a:rPr>
              <a:t>Solution: Short Time Fourier Transform</a:t>
            </a:r>
          </a:p>
          <a:p>
            <a:pPr lvl="1" algn="just"/>
            <a:r>
              <a:rPr lang="en-US" sz="1800">
                <a:latin typeface="Tw Cen MT" panose="020B0602020104020603" pitchFamily="34" charset="0"/>
              </a:rPr>
              <a:t>Combination of multiple FFTs taken over a multiple “windowed” segments of the file</a:t>
            </a:r>
          </a:p>
          <a:p>
            <a:pPr lvl="1" algn="just"/>
            <a:endParaRPr lang="en-US" sz="1800">
              <a:latin typeface="Tw Cen MT" panose="020B0602020104020603" pitchFamily="34" charset="0"/>
            </a:endParaRPr>
          </a:p>
          <a:p>
            <a:pPr algn="just"/>
            <a:r>
              <a:rPr lang="en-US" sz="2000">
                <a:latin typeface="Tw Cen MT" panose="020B0602020104020603" pitchFamily="34" charset="0"/>
              </a:rPr>
              <a:t>Visual representation of these combinations is a spectrogram</a:t>
            </a:r>
          </a:p>
        </p:txBody>
      </p:sp>
      <p:sp>
        <p:nvSpPr>
          <p:cNvPr id="4" name="Slide Number Placeholder 3">
            <a:extLst>
              <a:ext uri="{FF2B5EF4-FFF2-40B4-BE49-F238E27FC236}">
                <a16:creationId xmlns:a16="http://schemas.microsoft.com/office/drawing/2014/main" id="{B8BBD199-A9C7-4A25-8225-92FC74D65796}"/>
              </a:ext>
            </a:extLst>
          </p:cNvPr>
          <p:cNvSpPr>
            <a:spLocks noGrp="1"/>
          </p:cNvSpPr>
          <p:nvPr>
            <p:ph type="sldNum" sz="quarter" idx="12"/>
          </p:nvPr>
        </p:nvSpPr>
        <p:spPr/>
        <p:txBody>
          <a:bodyPr/>
          <a:lstStyle/>
          <a:p>
            <a:fld id="{0540F40C-19D0-4AE1-B3AF-4A4F01D6E71D}" type="slidenum">
              <a:rPr lang="en-CA" sz="1200" smtClean="0"/>
              <a:t>11</a:t>
            </a:fld>
            <a:endParaRPr lang="en-US" sz="1200"/>
          </a:p>
        </p:txBody>
      </p:sp>
    </p:spTree>
    <p:extLst>
      <p:ext uri="{BB962C8B-B14F-4D97-AF65-F5344CB8AC3E}">
        <p14:creationId xmlns:p14="http://schemas.microsoft.com/office/powerpoint/2010/main" val="111669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MEL SCALED SPECTROGRAM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7" name="TextBox 6">
            <a:extLst>
              <a:ext uri="{FF2B5EF4-FFF2-40B4-BE49-F238E27FC236}">
                <a16:creationId xmlns:a16="http://schemas.microsoft.com/office/drawing/2014/main" id="{5CC5D1B9-5122-4408-8BC2-638F1B6C1122}"/>
              </a:ext>
            </a:extLst>
          </p:cNvPr>
          <p:cNvSpPr txBox="1"/>
          <p:nvPr/>
        </p:nvSpPr>
        <p:spPr>
          <a:xfrm>
            <a:off x="802432" y="3827891"/>
            <a:ext cx="2332653" cy="369332"/>
          </a:xfrm>
          <a:prstGeom prst="rect">
            <a:avLst/>
          </a:prstGeom>
          <a:noFill/>
        </p:spPr>
        <p:txBody>
          <a:bodyPr wrap="square" rtlCol="0">
            <a:spAutoFit/>
          </a:bodyPr>
          <a:lstStyle/>
          <a:p>
            <a:pPr algn="ctr"/>
            <a:r>
              <a:rPr lang="en-CA">
                <a:latin typeface="Tw Cen MT" panose="020B0602020104020603" pitchFamily="34" charset="0"/>
              </a:rPr>
              <a:t>Car horn</a:t>
            </a:r>
          </a:p>
        </p:txBody>
      </p:sp>
      <p:sp>
        <p:nvSpPr>
          <p:cNvPr id="11" name="TextBox 10">
            <a:extLst>
              <a:ext uri="{FF2B5EF4-FFF2-40B4-BE49-F238E27FC236}">
                <a16:creationId xmlns:a16="http://schemas.microsoft.com/office/drawing/2014/main" id="{81C7A56E-B3BA-4C04-AB1D-1433B5ECC85A}"/>
              </a:ext>
            </a:extLst>
          </p:cNvPr>
          <p:cNvSpPr txBox="1"/>
          <p:nvPr/>
        </p:nvSpPr>
        <p:spPr>
          <a:xfrm>
            <a:off x="6274171" y="3827891"/>
            <a:ext cx="2332653" cy="369332"/>
          </a:xfrm>
          <a:prstGeom prst="rect">
            <a:avLst/>
          </a:prstGeom>
          <a:noFill/>
        </p:spPr>
        <p:txBody>
          <a:bodyPr wrap="square" rtlCol="0">
            <a:spAutoFit/>
          </a:bodyPr>
          <a:lstStyle/>
          <a:p>
            <a:pPr algn="ctr"/>
            <a:r>
              <a:rPr lang="en-CA">
                <a:latin typeface="Tw Cen MT" panose="020B0602020104020603" pitchFamily="34" charset="0"/>
              </a:rPr>
              <a:t>Drilling</a:t>
            </a:r>
          </a:p>
        </p:txBody>
      </p:sp>
      <p:sp>
        <p:nvSpPr>
          <p:cNvPr id="15" name="TextBox 14">
            <a:extLst>
              <a:ext uri="{FF2B5EF4-FFF2-40B4-BE49-F238E27FC236}">
                <a16:creationId xmlns:a16="http://schemas.microsoft.com/office/drawing/2014/main" id="{E006A227-A18C-4486-B1D7-7FFC57EDE10B}"/>
              </a:ext>
            </a:extLst>
          </p:cNvPr>
          <p:cNvSpPr txBox="1"/>
          <p:nvPr/>
        </p:nvSpPr>
        <p:spPr>
          <a:xfrm>
            <a:off x="3362130" y="6194971"/>
            <a:ext cx="2332653" cy="369332"/>
          </a:xfrm>
          <a:prstGeom prst="rect">
            <a:avLst/>
          </a:prstGeom>
          <a:noFill/>
        </p:spPr>
        <p:txBody>
          <a:bodyPr wrap="square" rtlCol="0">
            <a:spAutoFit/>
          </a:bodyPr>
          <a:lstStyle/>
          <a:p>
            <a:pPr algn="ctr"/>
            <a:r>
              <a:rPr lang="en-CA">
                <a:latin typeface="Tw Cen MT" panose="020B0602020104020603" pitchFamily="34" charset="0"/>
              </a:rPr>
              <a:t>Street music</a:t>
            </a:r>
          </a:p>
        </p:txBody>
      </p:sp>
      <p:pic>
        <p:nvPicPr>
          <p:cNvPr id="8" name="Picture 7">
            <a:extLst>
              <a:ext uri="{FF2B5EF4-FFF2-40B4-BE49-F238E27FC236}">
                <a16:creationId xmlns:a16="http://schemas.microsoft.com/office/drawing/2014/main" id="{3C3B85EC-01B7-4C5D-8BEA-F42F03C1DD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89" y="2049454"/>
            <a:ext cx="4606015" cy="1842406"/>
          </a:xfrm>
          <a:prstGeom prst="rect">
            <a:avLst/>
          </a:prstGeom>
        </p:spPr>
      </p:pic>
      <p:pic>
        <p:nvPicPr>
          <p:cNvPr id="12" name="Picture 11">
            <a:extLst>
              <a:ext uri="{FF2B5EF4-FFF2-40B4-BE49-F238E27FC236}">
                <a16:creationId xmlns:a16="http://schemas.microsoft.com/office/drawing/2014/main" id="{FEB7BCCE-F710-4AB9-8BD8-4357178B34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8447" y="2049454"/>
            <a:ext cx="4606015" cy="1842406"/>
          </a:xfrm>
          <a:prstGeom prst="rect">
            <a:avLst/>
          </a:prstGeom>
        </p:spPr>
      </p:pic>
      <p:pic>
        <p:nvPicPr>
          <p:cNvPr id="16" name="Picture 15">
            <a:extLst>
              <a:ext uri="{FF2B5EF4-FFF2-40B4-BE49-F238E27FC236}">
                <a16:creationId xmlns:a16="http://schemas.microsoft.com/office/drawing/2014/main" id="{3719E21A-C17D-473D-9A25-2B85228AAA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8715" y="4310178"/>
            <a:ext cx="4606015" cy="1842406"/>
          </a:xfrm>
          <a:prstGeom prst="rect">
            <a:avLst/>
          </a:prstGeom>
        </p:spPr>
      </p:pic>
      <p:sp>
        <p:nvSpPr>
          <p:cNvPr id="13" name="Content Placeholder 2">
            <a:extLst>
              <a:ext uri="{FF2B5EF4-FFF2-40B4-BE49-F238E27FC236}">
                <a16:creationId xmlns:a16="http://schemas.microsoft.com/office/drawing/2014/main" id="{322CCFF2-7D73-4CBD-B4E6-A8D1D95B8E63}"/>
              </a:ext>
            </a:extLst>
          </p:cNvPr>
          <p:cNvSpPr txBox="1">
            <a:spLocks/>
          </p:cNvSpPr>
          <p:nvPr/>
        </p:nvSpPr>
        <p:spPr>
          <a:xfrm>
            <a:off x="297889" y="972361"/>
            <a:ext cx="10360780"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000">
                <a:latin typeface="Tw Cen MT" panose="020B0602020104020603" pitchFamily="34" charset="0"/>
              </a:rPr>
              <a:t>A spectrogram is a visual plot of frequencies in an audio sample as they vary over time. A Mel Scaled Spectrogram has had its frequencies converted to the Mel scale. </a:t>
            </a:r>
          </a:p>
          <a:p>
            <a:pPr marL="0" indent="0" algn="just">
              <a:buFont typeface="Wingdings 3" charset="2"/>
              <a:buNone/>
            </a:pPr>
            <a:endParaRPr lang="en-US" sz="2000">
              <a:latin typeface="Tw Cen MT" panose="020B0602020104020603" pitchFamily="34" charset="0"/>
            </a:endParaRPr>
          </a:p>
        </p:txBody>
      </p:sp>
      <p:sp>
        <p:nvSpPr>
          <p:cNvPr id="4" name="Slide Number Placeholder 3">
            <a:extLst>
              <a:ext uri="{FF2B5EF4-FFF2-40B4-BE49-F238E27FC236}">
                <a16:creationId xmlns:a16="http://schemas.microsoft.com/office/drawing/2014/main" id="{BEE15B93-2879-4BA7-AC61-D66553CACF2D}"/>
              </a:ext>
            </a:extLst>
          </p:cNvPr>
          <p:cNvSpPr>
            <a:spLocks noGrp="1"/>
          </p:cNvSpPr>
          <p:nvPr>
            <p:ph type="sldNum" sz="quarter" idx="12"/>
          </p:nvPr>
        </p:nvSpPr>
        <p:spPr/>
        <p:txBody>
          <a:bodyPr/>
          <a:lstStyle/>
          <a:p>
            <a:fld id="{0540F40C-19D0-4AE1-B3AF-4A4F01D6E71D}" type="slidenum">
              <a:rPr lang="en-CA" sz="1200" smtClean="0"/>
              <a:t>12</a:t>
            </a:fld>
            <a:endParaRPr lang="en-US" sz="1200"/>
          </a:p>
        </p:txBody>
      </p:sp>
    </p:spTree>
    <p:extLst>
      <p:ext uri="{BB962C8B-B14F-4D97-AF65-F5344CB8AC3E}">
        <p14:creationId xmlns:p14="http://schemas.microsoft.com/office/powerpoint/2010/main" val="3065002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MFCC</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vert="horz" lIns="91440" tIns="45720" rIns="91440" bIns="45720" rtlCol="0" anchor="t">
            <a:normAutofit/>
          </a:bodyPr>
          <a:lstStyle/>
          <a:p>
            <a:pPr marL="0" indent="0" algn="just">
              <a:buNone/>
            </a:pPr>
            <a:r>
              <a:rPr lang="en-US" sz="2000">
                <a:latin typeface="Tw Cen MT"/>
              </a:rPr>
              <a:t>MFCC stands for Mel Frequency </a:t>
            </a:r>
            <a:r>
              <a:rPr lang="en-US" sz="2000" err="1">
                <a:latin typeface="Tw Cen MT"/>
              </a:rPr>
              <a:t>Cepstrum</a:t>
            </a:r>
            <a:r>
              <a:rPr lang="en-US" sz="2000">
                <a:latin typeface="Tw Cen MT"/>
              </a:rPr>
              <a:t> Co-</a:t>
            </a:r>
            <a:r>
              <a:rPr lang="en-US" sz="2000" err="1">
                <a:latin typeface="Tw Cen MT"/>
              </a:rPr>
              <a:t>efficients</a:t>
            </a:r>
            <a:r>
              <a:rPr lang="en-US" sz="2000">
                <a:latin typeface="Tw Cen MT"/>
              </a:rPr>
              <a:t>. The term ’</a:t>
            </a:r>
            <a:r>
              <a:rPr lang="en-US" sz="2000" err="1">
                <a:latin typeface="Tw Cen MT"/>
              </a:rPr>
              <a:t>cepstrum</a:t>
            </a:r>
            <a:r>
              <a:rPr lang="en-US" sz="2000">
                <a:latin typeface="Tw Cen MT"/>
              </a:rPr>
              <a:t>’ is ’spectrum’ in reverse. ’</a:t>
            </a:r>
            <a:r>
              <a:rPr lang="en-US" sz="2000" err="1">
                <a:latin typeface="Tw Cen MT"/>
              </a:rPr>
              <a:t>Cepstrum</a:t>
            </a:r>
            <a:r>
              <a:rPr lang="en-US" sz="2000">
                <a:latin typeface="Tw Cen MT"/>
              </a:rPr>
              <a:t>’ is defined as the rate of change in spectral bands. Many-step process to generate: 1. split into frames, FFT, filter bank (Mel scale), logarithmic scale, FFT &gt; set of cepstral coefficients that represent the audio signal. Idea is to represent specific, unique sounds in the MFC coefficients. </a:t>
            </a:r>
            <a:endParaRPr lang="en-US" sz="2000">
              <a:latin typeface="Tw Cen MT" panose="020B0602020104020603" pitchFamily="34" charset="0"/>
            </a:endParaRP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6" name="Picture 5">
            <a:extLst>
              <a:ext uri="{FF2B5EF4-FFF2-40B4-BE49-F238E27FC236}">
                <a16:creationId xmlns:a16="http://schemas.microsoft.com/office/drawing/2014/main" id="{0E315376-1AD1-45EA-8451-D65D8DBF53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10" y="2248937"/>
            <a:ext cx="3984181" cy="1992090"/>
          </a:xfrm>
          <a:prstGeom prst="rect">
            <a:avLst/>
          </a:prstGeom>
        </p:spPr>
      </p:pic>
      <p:sp>
        <p:nvSpPr>
          <p:cNvPr id="7" name="TextBox 6">
            <a:extLst>
              <a:ext uri="{FF2B5EF4-FFF2-40B4-BE49-F238E27FC236}">
                <a16:creationId xmlns:a16="http://schemas.microsoft.com/office/drawing/2014/main" id="{5CC5D1B9-5122-4408-8BC2-638F1B6C1122}"/>
              </a:ext>
            </a:extLst>
          </p:cNvPr>
          <p:cNvSpPr txBox="1"/>
          <p:nvPr/>
        </p:nvSpPr>
        <p:spPr>
          <a:xfrm>
            <a:off x="946268" y="4241027"/>
            <a:ext cx="2332653" cy="369332"/>
          </a:xfrm>
          <a:prstGeom prst="rect">
            <a:avLst/>
          </a:prstGeom>
          <a:noFill/>
        </p:spPr>
        <p:txBody>
          <a:bodyPr wrap="square" rtlCol="0">
            <a:spAutoFit/>
          </a:bodyPr>
          <a:lstStyle/>
          <a:p>
            <a:pPr algn="ctr"/>
            <a:r>
              <a:rPr lang="en-CA">
                <a:latin typeface="Tw Cen MT" panose="020B0602020104020603" pitchFamily="34" charset="0"/>
              </a:rPr>
              <a:t>Air Conditioner</a:t>
            </a:r>
          </a:p>
        </p:txBody>
      </p:sp>
      <p:pic>
        <p:nvPicPr>
          <p:cNvPr id="9" name="Picture 8">
            <a:extLst>
              <a:ext uri="{FF2B5EF4-FFF2-40B4-BE49-F238E27FC236}">
                <a16:creationId xmlns:a16="http://schemas.microsoft.com/office/drawing/2014/main" id="{FEB7A120-BC2C-43E0-B066-CDAEBC0BA8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4083" y="2248937"/>
            <a:ext cx="3984181" cy="1992090"/>
          </a:xfrm>
          <a:prstGeom prst="rect">
            <a:avLst/>
          </a:prstGeom>
        </p:spPr>
      </p:pic>
      <p:sp>
        <p:nvSpPr>
          <p:cNvPr id="11" name="TextBox 10">
            <a:extLst>
              <a:ext uri="{FF2B5EF4-FFF2-40B4-BE49-F238E27FC236}">
                <a16:creationId xmlns:a16="http://schemas.microsoft.com/office/drawing/2014/main" id="{81C7A56E-B3BA-4C04-AB1D-1433B5ECC85A}"/>
              </a:ext>
            </a:extLst>
          </p:cNvPr>
          <p:cNvSpPr txBox="1"/>
          <p:nvPr/>
        </p:nvSpPr>
        <p:spPr>
          <a:xfrm>
            <a:off x="6239836" y="4241027"/>
            <a:ext cx="2332653" cy="369332"/>
          </a:xfrm>
          <a:prstGeom prst="rect">
            <a:avLst/>
          </a:prstGeom>
          <a:noFill/>
        </p:spPr>
        <p:txBody>
          <a:bodyPr wrap="square" rtlCol="0">
            <a:spAutoFit/>
          </a:bodyPr>
          <a:lstStyle/>
          <a:p>
            <a:pPr algn="ctr"/>
            <a:r>
              <a:rPr lang="en-CA">
                <a:latin typeface="Tw Cen MT" panose="020B0602020104020603" pitchFamily="34" charset="0"/>
              </a:rPr>
              <a:t>Engine Idling</a:t>
            </a:r>
          </a:p>
        </p:txBody>
      </p:sp>
      <p:pic>
        <p:nvPicPr>
          <p:cNvPr id="13" name="Picture 12">
            <a:extLst>
              <a:ext uri="{FF2B5EF4-FFF2-40B4-BE49-F238E27FC236}">
                <a16:creationId xmlns:a16="http://schemas.microsoft.com/office/drawing/2014/main" id="{6F8B0CB5-6624-4987-B221-98A1C66DEF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8131" y="4567031"/>
            <a:ext cx="3984181" cy="1992090"/>
          </a:xfrm>
          <a:prstGeom prst="rect">
            <a:avLst/>
          </a:prstGeom>
        </p:spPr>
      </p:pic>
      <p:sp>
        <p:nvSpPr>
          <p:cNvPr id="15" name="TextBox 14">
            <a:extLst>
              <a:ext uri="{FF2B5EF4-FFF2-40B4-BE49-F238E27FC236}">
                <a16:creationId xmlns:a16="http://schemas.microsoft.com/office/drawing/2014/main" id="{E006A227-A18C-4486-B1D7-7FFC57EDE10B}"/>
              </a:ext>
            </a:extLst>
          </p:cNvPr>
          <p:cNvSpPr txBox="1"/>
          <p:nvPr/>
        </p:nvSpPr>
        <p:spPr>
          <a:xfrm>
            <a:off x="3505966" y="6451824"/>
            <a:ext cx="2332653" cy="369332"/>
          </a:xfrm>
          <a:prstGeom prst="rect">
            <a:avLst/>
          </a:prstGeom>
          <a:noFill/>
        </p:spPr>
        <p:txBody>
          <a:bodyPr wrap="square" rtlCol="0">
            <a:spAutoFit/>
          </a:bodyPr>
          <a:lstStyle/>
          <a:p>
            <a:pPr algn="ctr"/>
            <a:r>
              <a:rPr lang="en-CA">
                <a:latin typeface="Tw Cen MT" panose="020B0602020104020603" pitchFamily="34" charset="0"/>
              </a:rPr>
              <a:t>Dog Bark</a:t>
            </a:r>
          </a:p>
        </p:txBody>
      </p:sp>
      <p:sp>
        <p:nvSpPr>
          <p:cNvPr id="4" name="Slide Number Placeholder 3">
            <a:extLst>
              <a:ext uri="{FF2B5EF4-FFF2-40B4-BE49-F238E27FC236}">
                <a16:creationId xmlns:a16="http://schemas.microsoft.com/office/drawing/2014/main" id="{785DB839-DE37-43B0-B36B-15FFCDB5C154}"/>
              </a:ext>
            </a:extLst>
          </p:cNvPr>
          <p:cNvSpPr>
            <a:spLocks noGrp="1"/>
          </p:cNvSpPr>
          <p:nvPr>
            <p:ph type="sldNum" sz="quarter" idx="12"/>
          </p:nvPr>
        </p:nvSpPr>
        <p:spPr/>
        <p:txBody>
          <a:bodyPr/>
          <a:lstStyle/>
          <a:p>
            <a:fld id="{0540F40C-19D0-4AE1-B3AF-4A4F01D6E71D}" type="slidenum">
              <a:rPr lang="en-CA" sz="1200" smtClean="0"/>
              <a:t>13</a:t>
            </a:fld>
            <a:endParaRPr lang="en-US" sz="1200"/>
          </a:p>
        </p:txBody>
      </p:sp>
    </p:spTree>
    <p:extLst>
      <p:ext uri="{BB962C8B-B14F-4D97-AF65-F5344CB8AC3E}">
        <p14:creationId xmlns:p14="http://schemas.microsoft.com/office/powerpoint/2010/main" val="424889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CHROMAGRAM</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7" name="TextBox 6">
            <a:extLst>
              <a:ext uri="{FF2B5EF4-FFF2-40B4-BE49-F238E27FC236}">
                <a16:creationId xmlns:a16="http://schemas.microsoft.com/office/drawing/2014/main" id="{5CC5D1B9-5122-4408-8BC2-638F1B6C1122}"/>
              </a:ext>
            </a:extLst>
          </p:cNvPr>
          <p:cNvSpPr txBox="1"/>
          <p:nvPr/>
        </p:nvSpPr>
        <p:spPr>
          <a:xfrm>
            <a:off x="922470" y="3726348"/>
            <a:ext cx="2332653" cy="369332"/>
          </a:xfrm>
          <a:prstGeom prst="rect">
            <a:avLst/>
          </a:prstGeom>
          <a:noFill/>
        </p:spPr>
        <p:txBody>
          <a:bodyPr wrap="square" rtlCol="0">
            <a:spAutoFit/>
          </a:bodyPr>
          <a:lstStyle/>
          <a:p>
            <a:pPr algn="ctr"/>
            <a:r>
              <a:rPr lang="en-CA">
                <a:latin typeface="Tw Cen MT" panose="020B0602020104020603" pitchFamily="34" charset="0"/>
              </a:rPr>
              <a:t>Gun shot</a:t>
            </a:r>
          </a:p>
        </p:txBody>
      </p:sp>
      <p:sp>
        <p:nvSpPr>
          <p:cNvPr id="11" name="TextBox 10">
            <a:extLst>
              <a:ext uri="{FF2B5EF4-FFF2-40B4-BE49-F238E27FC236}">
                <a16:creationId xmlns:a16="http://schemas.microsoft.com/office/drawing/2014/main" id="{81C7A56E-B3BA-4C04-AB1D-1433B5ECC85A}"/>
              </a:ext>
            </a:extLst>
          </p:cNvPr>
          <p:cNvSpPr txBox="1"/>
          <p:nvPr/>
        </p:nvSpPr>
        <p:spPr>
          <a:xfrm>
            <a:off x="6302163" y="3725234"/>
            <a:ext cx="2332653" cy="369332"/>
          </a:xfrm>
          <a:prstGeom prst="rect">
            <a:avLst/>
          </a:prstGeom>
          <a:noFill/>
        </p:spPr>
        <p:txBody>
          <a:bodyPr wrap="square" rtlCol="0">
            <a:spAutoFit/>
          </a:bodyPr>
          <a:lstStyle/>
          <a:p>
            <a:pPr algn="ctr"/>
            <a:r>
              <a:rPr lang="en-CA">
                <a:latin typeface="Tw Cen MT" panose="020B0602020104020603" pitchFamily="34" charset="0"/>
              </a:rPr>
              <a:t>Jackhammer</a:t>
            </a:r>
          </a:p>
        </p:txBody>
      </p:sp>
      <p:sp>
        <p:nvSpPr>
          <p:cNvPr id="15" name="TextBox 14">
            <a:extLst>
              <a:ext uri="{FF2B5EF4-FFF2-40B4-BE49-F238E27FC236}">
                <a16:creationId xmlns:a16="http://schemas.microsoft.com/office/drawing/2014/main" id="{E006A227-A18C-4486-B1D7-7FFC57EDE10B}"/>
              </a:ext>
            </a:extLst>
          </p:cNvPr>
          <p:cNvSpPr txBox="1"/>
          <p:nvPr/>
        </p:nvSpPr>
        <p:spPr>
          <a:xfrm>
            <a:off x="4159552" y="6248277"/>
            <a:ext cx="2332653" cy="369332"/>
          </a:xfrm>
          <a:prstGeom prst="rect">
            <a:avLst/>
          </a:prstGeom>
          <a:noFill/>
        </p:spPr>
        <p:txBody>
          <a:bodyPr wrap="square" rtlCol="0">
            <a:spAutoFit/>
          </a:bodyPr>
          <a:lstStyle/>
          <a:p>
            <a:pPr algn="ctr"/>
            <a:r>
              <a:rPr lang="en-CA">
                <a:latin typeface="Tw Cen MT" panose="020B0602020104020603" pitchFamily="34" charset="0"/>
              </a:rPr>
              <a:t>Street music</a:t>
            </a:r>
          </a:p>
        </p:txBody>
      </p:sp>
      <p:sp>
        <p:nvSpPr>
          <p:cNvPr id="13" name="Content Placeholder 2">
            <a:extLst>
              <a:ext uri="{FF2B5EF4-FFF2-40B4-BE49-F238E27FC236}">
                <a16:creationId xmlns:a16="http://schemas.microsoft.com/office/drawing/2014/main" id="{6E8E109F-78FA-4B3F-925E-E2F31C0DB643}"/>
              </a:ext>
            </a:extLst>
          </p:cNvPr>
          <p:cNvSpPr txBox="1">
            <a:spLocks/>
          </p:cNvSpPr>
          <p:nvPr/>
        </p:nvSpPr>
        <p:spPr>
          <a:xfrm>
            <a:off x="297889" y="819961"/>
            <a:ext cx="10360780" cy="51090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000">
                <a:latin typeface="Tw Cen MT" panose="020B0602020104020603" pitchFamily="34" charset="0"/>
              </a:rPr>
              <a:t>Chroma features are an interesting and powerful representation for music audio in which the entire spectrum is projected onto 12 bins representing the 12 distinct semitones (or chroma) of the musical octave. </a:t>
            </a:r>
          </a:p>
        </p:txBody>
      </p:sp>
      <p:pic>
        <p:nvPicPr>
          <p:cNvPr id="17" name="Picture 16">
            <a:extLst>
              <a:ext uri="{FF2B5EF4-FFF2-40B4-BE49-F238E27FC236}">
                <a16:creationId xmlns:a16="http://schemas.microsoft.com/office/drawing/2014/main" id="{4055C890-F6E7-42F6-B178-DD00142C2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89" y="1910002"/>
            <a:ext cx="3835779" cy="1917889"/>
          </a:xfrm>
          <a:prstGeom prst="rect">
            <a:avLst/>
          </a:prstGeom>
        </p:spPr>
      </p:pic>
      <p:pic>
        <p:nvPicPr>
          <p:cNvPr id="19" name="Picture 18">
            <a:extLst>
              <a:ext uri="{FF2B5EF4-FFF2-40B4-BE49-F238E27FC236}">
                <a16:creationId xmlns:a16="http://schemas.microsoft.com/office/drawing/2014/main" id="{1F71A937-30C7-4317-AB0A-624E7E3805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8279" y="1910001"/>
            <a:ext cx="3835779" cy="1917889"/>
          </a:xfrm>
          <a:prstGeom prst="rect">
            <a:avLst/>
          </a:prstGeom>
        </p:spPr>
      </p:pic>
      <p:pic>
        <p:nvPicPr>
          <p:cNvPr id="21" name="Picture 20">
            <a:extLst>
              <a:ext uri="{FF2B5EF4-FFF2-40B4-BE49-F238E27FC236}">
                <a16:creationId xmlns:a16="http://schemas.microsoft.com/office/drawing/2014/main" id="{9DD7CE51-B644-4A19-BE79-147B05735C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1457" y="4413790"/>
            <a:ext cx="3848842" cy="1924421"/>
          </a:xfrm>
          <a:prstGeom prst="rect">
            <a:avLst/>
          </a:prstGeom>
        </p:spPr>
      </p:pic>
      <p:sp>
        <p:nvSpPr>
          <p:cNvPr id="4" name="Slide Number Placeholder 3">
            <a:extLst>
              <a:ext uri="{FF2B5EF4-FFF2-40B4-BE49-F238E27FC236}">
                <a16:creationId xmlns:a16="http://schemas.microsoft.com/office/drawing/2014/main" id="{44DFE905-2A89-4EA5-9EC9-250E1D20A3E4}"/>
              </a:ext>
            </a:extLst>
          </p:cNvPr>
          <p:cNvSpPr>
            <a:spLocks noGrp="1"/>
          </p:cNvSpPr>
          <p:nvPr>
            <p:ph type="sldNum" sz="quarter" idx="12"/>
          </p:nvPr>
        </p:nvSpPr>
        <p:spPr/>
        <p:txBody>
          <a:bodyPr/>
          <a:lstStyle/>
          <a:p>
            <a:fld id="{0540F40C-19D0-4AE1-B3AF-4A4F01D6E71D}" type="slidenum">
              <a:rPr lang="en-CA" sz="1200" smtClean="0"/>
              <a:t>14</a:t>
            </a:fld>
            <a:endParaRPr lang="en-US" sz="1200"/>
          </a:p>
        </p:txBody>
      </p:sp>
    </p:spTree>
    <p:extLst>
      <p:ext uri="{BB962C8B-B14F-4D97-AF65-F5344CB8AC3E}">
        <p14:creationId xmlns:p14="http://schemas.microsoft.com/office/powerpoint/2010/main" val="367293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SPECTRAL CONTRAST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7" name="TextBox 6">
            <a:extLst>
              <a:ext uri="{FF2B5EF4-FFF2-40B4-BE49-F238E27FC236}">
                <a16:creationId xmlns:a16="http://schemas.microsoft.com/office/drawing/2014/main" id="{5CC5D1B9-5122-4408-8BC2-638F1B6C1122}"/>
              </a:ext>
            </a:extLst>
          </p:cNvPr>
          <p:cNvSpPr txBox="1"/>
          <p:nvPr/>
        </p:nvSpPr>
        <p:spPr>
          <a:xfrm>
            <a:off x="916250" y="4231595"/>
            <a:ext cx="2332653" cy="369332"/>
          </a:xfrm>
          <a:prstGeom prst="rect">
            <a:avLst/>
          </a:prstGeom>
          <a:noFill/>
        </p:spPr>
        <p:txBody>
          <a:bodyPr wrap="square" rtlCol="0">
            <a:spAutoFit/>
          </a:bodyPr>
          <a:lstStyle/>
          <a:p>
            <a:pPr algn="ctr"/>
            <a:r>
              <a:rPr lang="en-CA">
                <a:latin typeface="Tw Cen MT" panose="020B0602020104020603" pitchFamily="34" charset="0"/>
              </a:rPr>
              <a:t>Air conditioner</a:t>
            </a:r>
          </a:p>
        </p:txBody>
      </p:sp>
      <p:sp>
        <p:nvSpPr>
          <p:cNvPr id="13" name="Content Placeholder 2">
            <a:extLst>
              <a:ext uri="{FF2B5EF4-FFF2-40B4-BE49-F238E27FC236}">
                <a16:creationId xmlns:a16="http://schemas.microsoft.com/office/drawing/2014/main" id="{6E8E109F-78FA-4B3F-925E-E2F31C0DB643}"/>
              </a:ext>
            </a:extLst>
          </p:cNvPr>
          <p:cNvSpPr txBox="1">
            <a:spLocks/>
          </p:cNvSpPr>
          <p:nvPr/>
        </p:nvSpPr>
        <p:spPr>
          <a:xfrm>
            <a:off x="297889" y="689619"/>
            <a:ext cx="10360780" cy="510909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000">
                <a:latin typeface="Tw Cen MT"/>
              </a:rPr>
              <a:t>Input audio signal is split into multiple frames. For each frame, FFT is performed to get the spectral components and then it is divided into six octave-based sub-bands. Finally, Spectral Contrast is estimated from each octave sub-band. The raw Spectral Contrast feature estimates the strength of spectral peaks, valleys and their difference in each sub-band</a:t>
            </a:r>
          </a:p>
        </p:txBody>
      </p:sp>
      <p:pic>
        <p:nvPicPr>
          <p:cNvPr id="6" name="Picture 5">
            <a:extLst>
              <a:ext uri="{FF2B5EF4-FFF2-40B4-BE49-F238E27FC236}">
                <a16:creationId xmlns:a16="http://schemas.microsoft.com/office/drawing/2014/main" id="{E50CBE84-7902-4DE6-902A-5B4FC8E72F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33" y="2365019"/>
            <a:ext cx="3733152" cy="1866576"/>
          </a:xfrm>
          <a:prstGeom prst="rect">
            <a:avLst/>
          </a:prstGeom>
        </p:spPr>
      </p:pic>
      <p:pic>
        <p:nvPicPr>
          <p:cNvPr id="9" name="Picture 8">
            <a:extLst>
              <a:ext uri="{FF2B5EF4-FFF2-40B4-BE49-F238E27FC236}">
                <a16:creationId xmlns:a16="http://schemas.microsoft.com/office/drawing/2014/main" id="{FE2EDC05-B21C-44D3-B10B-D7445B01C5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892" y="2365019"/>
            <a:ext cx="3733152" cy="1866576"/>
          </a:xfrm>
          <a:prstGeom prst="rect">
            <a:avLst/>
          </a:prstGeom>
        </p:spPr>
      </p:pic>
      <p:sp>
        <p:nvSpPr>
          <p:cNvPr id="10" name="TextBox 9">
            <a:extLst>
              <a:ext uri="{FF2B5EF4-FFF2-40B4-BE49-F238E27FC236}">
                <a16:creationId xmlns:a16="http://schemas.microsoft.com/office/drawing/2014/main" id="{A165C4B1-D044-45DE-8F57-3CA54185537D}"/>
              </a:ext>
            </a:extLst>
          </p:cNvPr>
          <p:cNvSpPr txBox="1"/>
          <p:nvPr/>
        </p:nvSpPr>
        <p:spPr>
          <a:xfrm>
            <a:off x="6349776" y="4226522"/>
            <a:ext cx="2332653" cy="369332"/>
          </a:xfrm>
          <a:prstGeom prst="rect">
            <a:avLst/>
          </a:prstGeom>
          <a:noFill/>
        </p:spPr>
        <p:txBody>
          <a:bodyPr wrap="square" rtlCol="0">
            <a:spAutoFit/>
          </a:bodyPr>
          <a:lstStyle/>
          <a:p>
            <a:pPr algn="ctr"/>
            <a:r>
              <a:rPr lang="en-CA">
                <a:latin typeface="Tw Cen MT" panose="020B0602020104020603" pitchFamily="34" charset="0"/>
              </a:rPr>
              <a:t>Children Playing</a:t>
            </a:r>
          </a:p>
        </p:txBody>
      </p:sp>
      <p:pic>
        <p:nvPicPr>
          <p:cNvPr id="14" name="Picture 13">
            <a:extLst>
              <a:ext uri="{FF2B5EF4-FFF2-40B4-BE49-F238E27FC236}">
                <a16:creationId xmlns:a16="http://schemas.microsoft.com/office/drawing/2014/main" id="{2C78FB3A-780B-4E1D-BF6C-E648DA6EE6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0956" y="4392079"/>
            <a:ext cx="3730405" cy="1865202"/>
          </a:xfrm>
          <a:prstGeom prst="rect">
            <a:avLst/>
          </a:prstGeom>
        </p:spPr>
      </p:pic>
      <p:sp>
        <p:nvSpPr>
          <p:cNvPr id="18" name="TextBox 17">
            <a:extLst>
              <a:ext uri="{FF2B5EF4-FFF2-40B4-BE49-F238E27FC236}">
                <a16:creationId xmlns:a16="http://schemas.microsoft.com/office/drawing/2014/main" id="{0183760C-A74E-45E2-B231-A59DB96B8379}"/>
              </a:ext>
            </a:extLst>
          </p:cNvPr>
          <p:cNvSpPr txBox="1"/>
          <p:nvPr/>
        </p:nvSpPr>
        <p:spPr>
          <a:xfrm>
            <a:off x="3507050" y="6267650"/>
            <a:ext cx="2332653" cy="369332"/>
          </a:xfrm>
          <a:prstGeom prst="rect">
            <a:avLst/>
          </a:prstGeom>
          <a:noFill/>
        </p:spPr>
        <p:txBody>
          <a:bodyPr wrap="square" rtlCol="0">
            <a:spAutoFit/>
          </a:bodyPr>
          <a:lstStyle/>
          <a:p>
            <a:pPr algn="ctr"/>
            <a:r>
              <a:rPr lang="en-CA">
                <a:latin typeface="Tw Cen MT" panose="020B0602020104020603" pitchFamily="34" charset="0"/>
              </a:rPr>
              <a:t>Engine Idling</a:t>
            </a:r>
          </a:p>
        </p:txBody>
      </p:sp>
      <p:sp>
        <p:nvSpPr>
          <p:cNvPr id="4" name="Slide Number Placeholder 3">
            <a:extLst>
              <a:ext uri="{FF2B5EF4-FFF2-40B4-BE49-F238E27FC236}">
                <a16:creationId xmlns:a16="http://schemas.microsoft.com/office/drawing/2014/main" id="{ED07EEFA-6941-417E-B461-07EC64AFECF0}"/>
              </a:ext>
            </a:extLst>
          </p:cNvPr>
          <p:cNvSpPr>
            <a:spLocks noGrp="1"/>
          </p:cNvSpPr>
          <p:nvPr>
            <p:ph type="sldNum" sz="quarter" idx="12"/>
          </p:nvPr>
        </p:nvSpPr>
        <p:spPr/>
        <p:txBody>
          <a:bodyPr/>
          <a:lstStyle/>
          <a:p>
            <a:fld id="{0540F40C-19D0-4AE1-B3AF-4A4F01D6E71D}" type="slidenum">
              <a:rPr lang="en-CA" sz="1200" smtClean="0"/>
              <a:t>15</a:t>
            </a:fld>
            <a:endParaRPr lang="en-US" sz="1200"/>
          </a:p>
        </p:txBody>
      </p:sp>
    </p:spTree>
    <p:extLst>
      <p:ext uri="{BB962C8B-B14F-4D97-AF65-F5344CB8AC3E}">
        <p14:creationId xmlns:p14="http://schemas.microsoft.com/office/powerpoint/2010/main" val="3238891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TONNETZ</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7" name="TextBox 6">
            <a:extLst>
              <a:ext uri="{FF2B5EF4-FFF2-40B4-BE49-F238E27FC236}">
                <a16:creationId xmlns:a16="http://schemas.microsoft.com/office/drawing/2014/main" id="{5CC5D1B9-5122-4408-8BC2-638F1B6C1122}"/>
              </a:ext>
            </a:extLst>
          </p:cNvPr>
          <p:cNvSpPr txBox="1"/>
          <p:nvPr/>
        </p:nvSpPr>
        <p:spPr>
          <a:xfrm>
            <a:off x="893503" y="4125540"/>
            <a:ext cx="2332653" cy="369332"/>
          </a:xfrm>
          <a:prstGeom prst="rect">
            <a:avLst/>
          </a:prstGeom>
          <a:noFill/>
        </p:spPr>
        <p:txBody>
          <a:bodyPr wrap="square" rtlCol="0">
            <a:spAutoFit/>
          </a:bodyPr>
          <a:lstStyle/>
          <a:p>
            <a:pPr algn="ctr"/>
            <a:r>
              <a:rPr lang="en-CA">
                <a:latin typeface="Tw Cen MT" panose="020B0602020104020603" pitchFamily="34" charset="0"/>
              </a:rPr>
              <a:t>Car horn</a:t>
            </a:r>
          </a:p>
        </p:txBody>
      </p:sp>
      <p:sp>
        <p:nvSpPr>
          <p:cNvPr id="13" name="Content Placeholder 2">
            <a:extLst>
              <a:ext uri="{FF2B5EF4-FFF2-40B4-BE49-F238E27FC236}">
                <a16:creationId xmlns:a16="http://schemas.microsoft.com/office/drawing/2014/main" id="{6E8E109F-78FA-4B3F-925E-E2F31C0DB643}"/>
              </a:ext>
            </a:extLst>
          </p:cNvPr>
          <p:cNvSpPr txBox="1">
            <a:spLocks/>
          </p:cNvSpPr>
          <p:nvPr/>
        </p:nvSpPr>
        <p:spPr>
          <a:xfrm>
            <a:off x="297889" y="819961"/>
            <a:ext cx="10360780" cy="510909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000">
                <a:latin typeface="Tw Cen MT"/>
              </a:rPr>
              <a:t>The Harmonic Network or </a:t>
            </a:r>
            <a:r>
              <a:rPr lang="en-US" sz="2000" err="1">
                <a:latin typeface="Tw Cen MT"/>
              </a:rPr>
              <a:t>Tonnetz</a:t>
            </a:r>
            <a:r>
              <a:rPr lang="en-US" sz="2000">
                <a:latin typeface="Tw Cen MT"/>
              </a:rPr>
              <a:t> is a well-known planar representation of pitch relations. For the purpose of audio classification, Tonnetz is used to compute tonal centroids as a feature. The six dimensional tonal centroid vector, v, for time frame n is given by the multiplication of the chroma vector, c, and a transformation matrix</a:t>
            </a:r>
          </a:p>
        </p:txBody>
      </p:sp>
      <p:sp>
        <p:nvSpPr>
          <p:cNvPr id="10" name="TextBox 9">
            <a:extLst>
              <a:ext uri="{FF2B5EF4-FFF2-40B4-BE49-F238E27FC236}">
                <a16:creationId xmlns:a16="http://schemas.microsoft.com/office/drawing/2014/main" id="{A165C4B1-D044-45DE-8F57-3CA54185537D}"/>
              </a:ext>
            </a:extLst>
          </p:cNvPr>
          <p:cNvSpPr txBox="1"/>
          <p:nvPr/>
        </p:nvSpPr>
        <p:spPr>
          <a:xfrm>
            <a:off x="6473735" y="4125540"/>
            <a:ext cx="2332653" cy="369332"/>
          </a:xfrm>
          <a:prstGeom prst="rect">
            <a:avLst/>
          </a:prstGeom>
          <a:noFill/>
        </p:spPr>
        <p:txBody>
          <a:bodyPr wrap="square" rtlCol="0">
            <a:spAutoFit/>
          </a:bodyPr>
          <a:lstStyle/>
          <a:p>
            <a:pPr algn="ctr"/>
            <a:r>
              <a:rPr lang="en-CA">
                <a:latin typeface="Tw Cen MT" panose="020B0602020104020603" pitchFamily="34" charset="0"/>
              </a:rPr>
              <a:t>Dog Bark</a:t>
            </a:r>
          </a:p>
        </p:txBody>
      </p:sp>
      <p:sp>
        <p:nvSpPr>
          <p:cNvPr id="18" name="TextBox 17">
            <a:extLst>
              <a:ext uri="{FF2B5EF4-FFF2-40B4-BE49-F238E27FC236}">
                <a16:creationId xmlns:a16="http://schemas.microsoft.com/office/drawing/2014/main" id="{0183760C-A74E-45E2-B231-A59DB96B8379}"/>
              </a:ext>
            </a:extLst>
          </p:cNvPr>
          <p:cNvSpPr txBox="1"/>
          <p:nvPr/>
        </p:nvSpPr>
        <p:spPr>
          <a:xfrm>
            <a:off x="3507050" y="6267650"/>
            <a:ext cx="2332653" cy="369332"/>
          </a:xfrm>
          <a:prstGeom prst="rect">
            <a:avLst/>
          </a:prstGeom>
          <a:noFill/>
        </p:spPr>
        <p:txBody>
          <a:bodyPr wrap="square" rtlCol="0">
            <a:spAutoFit/>
          </a:bodyPr>
          <a:lstStyle/>
          <a:p>
            <a:pPr algn="ctr"/>
            <a:r>
              <a:rPr lang="en-CA">
                <a:latin typeface="Tw Cen MT" panose="020B0602020104020603" pitchFamily="34" charset="0"/>
              </a:rPr>
              <a:t>Jackhammer</a:t>
            </a:r>
          </a:p>
        </p:txBody>
      </p:sp>
      <p:pic>
        <p:nvPicPr>
          <p:cNvPr id="8" name="Picture 7">
            <a:extLst>
              <a:ext uri="{FF2B5EF4-FFF2-40B4-BE49-F238E27FC236}">
                <a16:creationId xmlns:a16="http://schemas.microsoft.com/office/drawing/2014/main" id="{0ABC7392-7C3E-4F69-933D-DEA1AE3EA2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489" y="2060696"/>
            <a:ext cx="4170793" cy="2085396"/>
          </a:xfrm>
          <a:prstGeom prst="rect">
            <a:avLst/>
          </a:prstGeom>
        </p:spPr>
      </p:pic>
      <p:pic>
        <p:nvPicPr>
          <p:cNvPr id="12" name="Picture 11">
            <a:extLst>
              <a:ext uri="{FF2B5EF4-FFF2-40B4-BE49-F238E27FC236}">
                <a16:creationId xmlns:a16="http://schemas.microsoft.com/office/drawing/2014/main" id="{68A0CA7D-CC71-4B71-A184-2F846E9A34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3869" y="2060696"/>
            <a:ext cx="4170793" cy="2085396"/>
          </a:xfrm>
          <a:prstGeom prst="rect">
            <a:avLst/>
          </a:prstGeom>
        </p:spPr>
      </p:pic>
      <p:pic>
        <p:nvPicPr>
          <p:cNvPr id="16" name="Picture 15">
            <a:extLst>
              <a:ext uri="{FF2B5EF4-FFF2-40B4-BE49-F238E27FC236}">
                <a16:creationId xmlns:a16="http://schemas.microsoft.com/office/drawing/2014/main" id="{8BC10A82-5872-4E35-802F-AAB8ED55B6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0337" y="4271857"/>
            <a:ext cx="4170793" cy="2085397"/>
          </a:xfrm>
          <a:prstGeom prst="rect">
            <a:avLst/>
          </a:prstGeom>
        </p:spPr>
      </p:pic>
      <p:sp>
        <p:nvSpPr>
          <p:cNvPr id="4" name="Slide Number Placeholder 3">
            <a:extLst>
              <a:ext uri="{FF2B5EF4-FFF2-40B4-BE49-F238E27FC236}">
                <a16:creationId xmlns:a16="http://schemas.microsoft.com/office/drawing/2014/main" id="{F837DF3B-5765-4ADD-92D9-4820BE1FCDA0}"/>
              </a:ext>
            </a:extLst>
          </p:cNvPr>
          <p:cNvSpPr>
            <a:spLocks noGrp="1"/>
          </p:cNvSpPr>
          <p:nvPr>
            <p:ph type="sldNum" sz="quarter" idx="12"/>
          </p:nvPr>
        </p:nvSpPr>
        <p:spPr/>
        <p:txBody>
          <a:bodyPr/>
          <a:lstStyle/>
          <a:p>
            <a:fld id="{0540F40C-19D0-4AE1-B3AF-4A4F01D6E71D}" type="slidenum">
              <a:rPr lang="en-CA" sz="1200" smtClean="0"/>
              <a:t>16</a:t>
            </a:fld>
            <a:endParaRPr lang="en-US" sz="1200"/>
          </a:p>
        </p:txBody>
      </p:sp>
    </p:spTree>
    <p:extLst>
      <p:ext uri="{BB962C8B-B14F-4D97-AF65-F5344CB8AC3E}">
        <p14:creationId xmlns:p14="http://schemas.microsoft.com/office/powerpoint/2010/main" val="154346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MODELS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12" name="Content Placeholder 2">
            <a:extLst>
              <a:ext uri="{FF2B5EF4-FFF2-40B4-BE49-F238E27FC236}">
                <a16:creationId xmlns:a16="http://schemas.microsoft.com/office/drawing/2014/main" id="{8ACB1138-C2F4-4442-98A5-9B988ED18A4B}"/>
              </a:ext>
            </a:extLst>
          </p:cNvPr>
          <p:cNvSpPr txBox="1">
            <a:spLocks/>
          </p:cNvSpPr>
          <p:nvPr/>
        </p:nvSpPr>
        <p:spPr>
          <a:xfrm>
            <a:off x="297889" y="972361"/>
            <a:ext cx="10360780"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sz="2000">
                <a:latin typeface="Tw Cen MT" panose="020B0602020104020603" pitchFamily="34" charset="0"/>
              </a:rPr>
              <a:t>The following base models were run </a:t>
            </a:r>
          </a:p>
          <a:p>
            <a:pPr marL="0" indent="0" algn="just">
              <a:buFont typeface="Wingdings 3" charset="2"/>
              <a:buNone/>
            </a:pPr>
            <a:endParaRPr lang="en-US" sz="2000">
              <a:latin typeface="Tw Cen MT" panose="020B0602020104020603" pitchFamily="34" charset="0"/>
            </a:endParaRPr>
          </a:p>
          <a:p>
            <a:pPr algn="just"/>
            <a:r>
              <a:rPr lang="en-US" sz="2000">
                <a:latin typeface="Tw Cen MT" panose="020B0602020104020603" pitchFamily="34" charset="0"/>
              </a:rPr>
              <a:t>Logistic Regression</a:t>
            </a:r>
          </a:p>
          <a:p>
            <a:pPr algn="just"/>
            <a:r>
              <a:rPr lang="en-US" sz="2000">
                <a:latin typeface="Tw Cen MT" panose="020B0602020104020603" pitchFamily="34" charset="0"/>
              </a:rPr>
              <a:t>K </a:t>
            </a:r>
            <a:r>
              <a:rPr lang="en-US" sz="2000" err="1">
                <a:latin typeface="Tw Cen MT" panose="020B0602020104020603" pitchFamily="34" charset="0"/>
              </a:rPr>
              <a:t>Neighbours</a:t>
            </a:r>
            <a:r>
              <a:rPr lang="en-US" sz="2000">
                <a:latin typeface="Tw Cen MT" panose="020B0602020104020603" pitchFamily="34" charset="0"/>
              </a:rPr>
              <a:t>, K=10</a:t>
            </a:r>
          </a:p>
          <a:p>
            <a:pPr algn="just"/>
            <a:r>
              <a:rPr lang="en-US" sz="2000">
                <a:latin typeface="Tw Cen MT" panose="020B0602020104020603" pitchFamily="34" charset="0"/>
              </a:rPr>
              <a:t>Decision trees</a:t>
            </a:r>
          </a:p>
          <a:p>
            <a:pPr algn="just"/>
            <a:r>
              <a:rPr lang="en-US" sz="2000">
                <a:latin typeface="Tw Cen MT" panose="020B0602020104020603" pitchFamily="34" charset="0"/>
              </a:rPr>
              <a:t>Gaussian Naïve Bayes</a:t>
            </a:r>
          </a:p>
          <a:p>
            <a:pPr algn="just"/>
            <a:r>
              <a:rPr lang="en-US" sz="2000">
                <a:latin typeface="Tw Cen MT" panose="020B0602020104020603" pitchFamily="34" charset="0"/>
              </a:rPr>
              <a:t>Linear SVM</a:t>
            </a:r>
          </a:p>
          <a:p>
            <a:pPr algn="just"/>
            <a:r>
              <a:rPr lang="en-US" sz="2000">
                <a:latin typeface="Tw Cen MT" panose="020B0602020104020603" pitchFamily="34" charset="0"/>
              </a:rPr>
              <a:t>Bagging, Base learner = 100 Decision trees</a:t>
            </a:r>
          </a:p>
          <a:p>
            <a:pPr algn="just"/>
            <a:endParaRPr lang="en-US" sz="2000">
              <a:latin typeface="Tw Cen MT" panose="020B0602020104020603" pitchFamily="34" charset="0"/>
            </a:endParaRPr>
          </a:p>
          <a:p>
            <a:pPr algn="just"/>
            <a:endParaRPr lang="en-US" sz="2000">
              <a:latin typeface="Tw Cen MT" panose="020B0602020104020603" pitchFamily="34" charset="0"/>
            </a:endParaRPr>
          </a:p>
        </p:txBody>
      </p:sp>
      <p:sp>
        <p:nvSpPr>
          <p:cNvPr id="4" name="Slide Number Placeholder 3">
            <a:extLst>
              <a:ext uri="{FF2B5EF4-FFF2-40B4-BE49-F238E27FC236}">
                <a16:creationId xmlns:a16="http://schemas.microsoft.com/office/drawing/2014/main" id="{E4371377-7123-4201-9717-9B484202974D}"/>
              </a:ext>
            </a:extLst>
          </p:cNvPr>
          <p:cNvSpPr>
            <a:spLocks noGrp="1"/>
          </p:cNvSpPr>
          <p:nvPr>
            <p:ph type="sldNum" sz="quarter" idx="12"/>
          </p:nvPr>
        </p:nvSpPr>
        <p:spPr/>
        <p:txBody>
          <a:bodyPr/>
          <a:lstStyle/>
          <a:p>
            <a:fld id="{0540F40C-19D0-4AE1-B3AF-4A4F01D6E71D}" type="slidenum">
              <a:rPr lang="en-CA" sz="1200" smtClean="0"/>
              <a:t>17</a:t>
            </a:fld>
            <a:endParaRPr lang="en-US" sz="1200"/>
          </a:p>
        </p:txBody>
      </p:sp>
    </p:spTree>
    <p:extLst>
      <p:ext uri="{BB962C8B-B14F-4D97-AF65-F5344CB8AC3E}">
        <p14:creationId xmlns:p14="http://schemas.microsoft.com/office/powerpoint/2010/main" val="353082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MODEL PERFORMANCE</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8" name="Picture 7">
            <a:extLst>
              <a:ext uri="{FF2B5EF4-FFF2-40B4-BE49-F238E27FC236}">
                <a16:creationId xmlns:a16="http://schemas.microsoft.com/office/drawing/2014/main" id="{F6EBE45C-615B-46F7-B92B-11FFF7EF6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92" y="819961"/>
            <a:ext cx="3279877" cy="2608467"/>
          </a:xfrm>
          <a:prstGeom prst="rect">
            <a:avLst/>
          </a:prstGeom>
        </p:spPr>
      </p:pic>
      <p:pic>
        <p:nvPicPr>
          <p:cNvPr id="10" name="Picture 9">
            <a:extLst>
              <a:ext uri="{FF2B5EF4-FFF2-40B4-BE49-F238E27FC236}">
                <a16:creationId xmlns:a16="http://schemas.microsoft.com/office/drawing/2014/main" id="{D07FBA13-CE33-4A78-B63D-34D805E91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4188" y="4024888"/>
            <a:ext cx="3387432" cy="2694005"/>
          </a:xfrm>
          <a:prstGeom prst="rect">
            <a:avLst/>
          </a:prstGeom>
        </p:spPr>
      </p:pic>
      <p:pic>
        <p:nvPicPr>
          <p:cNvPr id="13" name="Picture 12">
            <a:extLst>
              <a:ext uri="{FF2B5EF4-FFF2-40B4-BE49-F238E27FC236}">
                <a16:creationId xmlns:a16="http://schemas.microsoft.com/office/drawing/2014/main" id="{1A5213ED-D1EE-421C-B334-D1C61A23B8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60829" y="819961"/>
            <a:ext cx="3387432" cy="2694005"/>
          </a:xfrm>
          <a:prstGeom prst="rect">
            <a:avLst/>
          </a:prstGeom>
        </p:spPr>
      </p:pic>
      <p:pic>
        <p:nvPicPr>
          <p:cNvPr id="15" name="Picture 14">
            <a:extLst>
              <a:ext uri="{FF2B5EF4-FFF2-40B4-BE49-F238E27FC236}">
                <a16:creationId xmlns:a16="http://schemas.microsoft.com/office/drawing/2014/main" id="{BC5196B3-4C46-4BC6-AEB4-E8FC315B7D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3559" y="4024889"/>
            <a:ext cx="3387432" cy="2694005"/>
          </a:xfrm>
          <a:prstGeom prst="rect">
            <a:avLst/>
          </a:prstGeom>
        </p:spPr>
      </p:pic>
      <p:pic>
        <p:nvPicPr>
          <p:cNvPr id="17" name="Picture 16">
            <a:extLst>
              <a:ext uri="{FF2B5EF4-FFF2-40B4-BE49-F238E27FC236}">
                <a16:creationId xmlns:a16="http://schemas.microsoft.com/office/drawing/2014/main" id="{98B43EA1-3EB9-45FB-AA7F-E28A57154F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09962" y="819961"/>
            <a:ext cx="3387432" cy="2694005"/>
          </a:xfrm>
          <a:prstGeom prst="rect">
            <a:avLst/>
          </a:prstGeom>
        </p:spPr>
      </p:pic>
      <p:sp>
        <p:nvSpPr>
          <p:cNvPr id="4" name="Slide Number Placeholder 3">
            <a:extLst>
              <a:ext uri="{FF2B5EF4-FFF2-40B4-BE49-F238E27FC236}">
                <a16:creationId xmlns:a16="http://schemas.microsoft.com/office/drawing/2014/main" id="{B9C48CCE-6454-41EA-B5C7-66A4B47633AF}"/>
              </a:ext>
            </a:extLst>
          </p:cNvPr>
          <p:cNvSpPr>
            <a:spLocks noGrp="1"/>
          </p:cNvSpPr>
          <p:nvPr>
            <p:ph type="sldNum" sz="quarter" idx="12"/>
          </p:nvPr>
        </p:nvSpPr>
        <p:spPr>
          <a:xfrm>
            <a:off x="457915" y="6482895"/>
            <a:ext cx="683339" cy="365125"/>
          </a:xfrm>
        </p:spPr>
        <p:txBody>
          <a:bodyPr/>
          <a:lstStyle/>
          <a:p>
            <a:fld id="{0540F40C-19D0-4AE1-B3AF-4A4F01D6E71D}" type="slidenum">
              <a:rPr lang="en-CA" sz="1200" smtClean="0"/>
              <a:t>18</a:t>
            </a:fld>
            <a:endParaRPr lang="en-US" sz="1200"/>
          </a:p>
        </p:txBody>
      </p:sp>
    </p:spTree>
    <p:extLst>
      <p:ext uri="{BB962C8B-B14F-4D97-AF65-F5344CB8AC3E}">
        <p14:creationId xmlns:p14="http://schemas.microsoft.com/office/powerpoint/2010/main" val="383531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MODEL PERFORMANCE (</a:t>
            </a:r>
            <a:r>
              <a:rPr lang="en-CA" err="1">
                <a:latin typeface="Tw Cen MT" panose="020B0602020104020603" pitchFamily="34" charset="0"/>
              </a:rPr>
              <a:t>Contd</a:t>
            </a:r>
            <a:r>
              <a:rPr lang="en-CA">
                <a:latin typeface="Tw Cen MT" panose="020B0602020104020603" pitchFamily="34" charset="0"/>
              </a:rPr>
              <a: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9" name="Picture 8">
            <a:extLst>
              <a:ext uri="{FF2B5EF4-FFF2-40B4-BE49-F238E27FC236}">
                <a16:creationId xmlns:a16="http://schemas.microsoft.com/office/drawing/2014/main" id="{305412A7-66AC-4554-9B1D-1AE6B40411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5303" y="4018076"/>
            <a:ext cx="3342281" cy="2313292"/>
          </a:xfrm>
          <a:prstGeom prst="rect">
            <a:avLst/>
          </a:prstGeom>
        </p:spPr>
      </p:pic>
      <p:pic>
        <p:nvPicPr>
          <p:cNvPr id="12" name="Picture 11">
            <a:extLst>
              <a:ext uri="{FF2B5EF4-FFF2-40B4-BE49-F238E27FC236}">
                <a16:creationId xmlns:a16="http://schemas.microsoft.com/office/drawing/2014/main" id="{529B617F-5E5B-47DD-BF07-3F3452BA2D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337" y="4018076"/>
            <a:ext cx="3342281" cy="2313292"/>
          </a:xfrm>
          <a:prstGeom prst="rect">
            <a:avLst/>
          </a:prstGeom>
        </p:spPr>
      </p:pic>
      <p:pic>
        <p:nvPicPr>
          <p:cNvPr id="16" name="Picture 15">
            <a:extLst>
              <a:ext uri="{FF2B5EF4-FFF2-40B4-BE49-F238E27FC236}">
                <a16:creationId xmlns:a16="http://schemas.microsoft.com/office/drawing/2014/main" id="{58AABFC7-1854-47D8-AEE8-4C40D14CA2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3514" y="960353"/>
            <a:ext cx="3411912" cy="2313292"/>
          </a:xfrm>
          <a:prstGeom prst="rect">
            <a:avLst/>
          </a:prstGeom>
        </p:spPr>
      </p:pic>
      <p:pic>
        <p:nvPicPr>
          <p:cNvPr id="19" name="Picture 18">
            <a:extLst>
              <a:ext uri="{FF2B5EF4-FFF2-40B4-BE49-F238E27FC236}">
                <a16:creationId xmlns:a16="http://schemas.microsoft.com/office/drawing/2014/main" id="{FBA8C179-1D7C-4499-91DC-BB0274AFC1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85675" y="960353"/>
            <a:ext cx="3342281" cy="2313292"/>
          </a:xfrm>
          <a:prstGeom prst="rect">
            <a:avLst/>
          </a:prstGeom>
        </p:spPr>
      </p:pic>
      <p:pic>
        <p:nvPicPr>
          <p:cNvPr id="21" name="Picture 20">
            <a:extLst>
              <a:ext uri="{FF2B5EF4-FFF2-40B4-BE49-F238E27FC236}">
                <a16:creationId xmlns:a16="http://schemas.microsoft.com/office/drawing/2014/main" id="{9F0E3414-3EB6-4184-BBBC-930F98D5C5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736" y="960353"/>
            <a:ext cx="3342281" cy="2313292"/>
          </a:xfrm>
          <a:prstGeom prst="rect">
            <a:avLst/>
          </a:prstGeom>
        </p:spPr>
      </p:pic>
      <p:sp>
        <p:nvSpPr>
          <p:cNvPr id="4" name="Slide Number Placeholder 3">
            <a:extLst>
              <a:ext uri="{FF2B5EF4-FFF2-40B4-BE49-F238E27FC236}">
                <a16:creationId xmlns:a16="http://schemas.microsoft.com/office/drawing/2014/main" id="{98944A34-9BE2-43DF-89D5-27C6ACB20A6E}"/>
              </a:ext>
            </a:extLst>
          </p:cNvPr>
          <p:cNvSpPr>
            <a:spLocks noGrp="1"/>
          </p:cNvSpPr>
          <p:nvPr>
            <p:ph type="sldNum" sz="quarter" idx="12"/>
          </p:nvPr>
        </p:nvSpPr>
        <p:spPr>
          <a:xfrm>
            <a:off x="457916" y="6482895"/>
            <a:ext cx="683339" cy="365125"/>
          </a:xfrm>
        </p:spPr>
        <p:txBody>
          <a:bodyPr/>
          <a:lstStyle/>
          <a:p>
            <a:fld id="{0540F40C-19D0-4AE1-B3AF-4A4F01D6E71D}" type="slidenum">
              <a:rPr lang="en-CA" sz="1200" smtClean="0"/>
              <a:t>19</a:t>
            </a:fld>
            <a:endParaRPr lang="en-US" sz="1200"/>
          </a:p>
        </p:txBody>
      </p:sp>
    </p:spTree>
    <p:extLst>
      <p:ext uri="{BB962C8B-B14F-4D97-AF65-F5344CB8AC3E}">
        <p14:creationId xmlns:p14="http://schemas.microsoft.com/office/powerpoint/2010/main" val="254728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108409"/>
            <a:ext cx="9711004" cy="568751"/>
          </a:xfrm>
        </p:spPr>
        <p:txBody>
          <a:bodyPr>
            <a:normAutofit fontScale="90000"/>
          </a:bodyPr>
          <a:lstStyle/>
          <a:p>
            <a:r>
              <a:rPr lang="en-CA">
                <a:latin typeface="Tw Cen MT" panose="020B0602020104020603" pitchFamily="34" charset="0"/>
              </a:rPr>
              <a:t>PROBLEM SELECTION &amp; DEFINITION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vert="horz" lIns="91440" tIns="45720" rIns="91440" bIns="45720" rtlCol="0" anchor="t">
            <a:noAutofit/>
          </a:bodyPr>
          <a:lstStyle/>
          <a:p>
            <a:r>
              <a:rPr lang="en-CA">
                <a:latin typeface="Tw Cen MT"/>
              </a:rPr>
              <a:t>We chose to solve a classification problem with the UrbanSound8K Dataset </a:t>
            </a:r>
            <a:endParaRPr lang="en-CA">
              <a:latin typeface="Tw Cen MT" panose="020B0602020104020603" pitchFamily="34" charset="0"/>
            </a:endParaRPr>
          </a:p>
          <a:p>
            <a:endParaRPr lang="en-CA">
              <a:latin typeface="Tw Cen MT" panose="020B0602020104020603" pitchFamily="34" charset="0"/>
            </a:endParaRPr>
          </a:p>
          <a:p>
            <a:r>
              <a:rPr lang="en-CA">
                <a:latin typeface="Tw Cen MT"/>
              </a:rPr>
              <a:t>The goal of this project was to develop a classifier model that can accept an audio file as input and classify the audio into one of the following 10 categories</a:t>
            </a:r>
          </a:p>
          <a:p>
            <a:pPr lvl="1"/>
            <a:r>
              <a:rPr lang="en-CA" sz="1800">
                <a:latin typeface="Tw Cen MT"/>
              </a:rPr>
              <a:t>Air conditioner (Class 0)</a:t>
            </a:r>
          </a:p>
          <a:p>
            <a:pPr lvl="1"/>
            <a:r>
              <a:rPr lang="en-CA" sz="1800">
                <a:latin typeface="Tw Cen MT"/>
              </a:rPr>
              <a:t>Car horn (1)</a:t>
            </a:r>
          </a:p>
          <a:p>
            <a:pPr lvl="1"/>
            <a:r>
              <a:rPr lang="en-CA" sz="1800">
                <a:latin typeface="Tw Cen MT"/>
              </a:rPr>
              <a:t>Children playing (2)</a:t>
            </a:r>
          </a:p>
          <a:p>
            <a:pPr lvl="1"/>
            <a:r>
              <a:rPr lang="en-CA" sz="1800">
                <a:latin typeface="Tw Cen MT"/>
              </a:rPr>
              <a:t>Dog bark (3)</a:t>
            </a:r>
          </a:p>
          <a:p>
            <a:pPr lvl="1"/>
            <a:r>
              <a:rPr lang="en-CA" sz="1800">
                <a:latin typeface="Tw Cen MT"/>
              </a:rPr>
              <a:t>Drilling (4)</a:t>
            </a:r>
          </a:p>
          <a:p>
            <a:pPr lvl="1"/>
            <a:r>
              <a:rPr lang="en-CA" sz="1800">
                <a:latin typeface="Tw Cen MT"/>
              </a:rPr>
              <a:t>Engine idling (5)</a:t>
            </a:r>
          </a:p>
          <a:p>
            <a:pPr lvl="1"/>
            <a:r>
              <a:rPr lang="en-CA" sz="1800" err="1">
                <a:latin typeface="Tw Cen MT"/>
              </a:rPr>
              <a:t>Gun shot</a:t>
            </a:r>
            <a:r>
              <a:rPr lang="en-CA" sz="1800">
                <a:latin typeface="Tw Cen MT"/>
              </a:rPr>
              <a:t> (6)</a:t>
            </a:r>
          </a:p>
          <a:p>
            <a:pPr lvl="1"/>
            <a:r>
              <a:rPr lang="en-CA" sz="1800">
                <a:latin typeface="Tw Cen MT"/>
              </a:rPr>
              <a:t>Jackhammer (7)</a:t>
            </a:r>
          </a:p>
          <a:p>
            <a:pPr lvl="1"/>
            <a:r>
              <a:rPr lang="en-CA" sz="1800">
                <a:latin typeface="Tw Cen MT"/>
              </a:rPr>
              <a:t>Siren (8)</a:t>
            </a:r>
          </a:p>
          <a:p>
            <a:pPr lvl="1"/>
            <a:r>
              <a:rPr lang="en-CA" sz="1800">
                <a:latin typeface="Tw Cen MT"/>
              </a:rPr>
              <a:t>Street music (9)</a:t>
            </a:r>
          </a:p>
          <a:p>
            <a:endParaRPr lang="en-CA">
              <a:latin typeface="Tw Cen MT" panose="020B0602020104020603" pitchFamily="34" charset="0"/>
            </a:endParaRPr>
          </a:p>
          <a:p>
            <a:pPr marL="0" indent="0">
              <a:buNone/>
            </a:pPr>
            <a:endParaRPr lang="en-US">
              <a:latin typeface="Tw Cen MT" panose="020B0602020104020603" pitchFamily="34" charset="0"/>
            </a:endParaRP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F8058CDC-B28F-4D3C-8B46-136B56F3F4F5}"/>
              </a:ext>
            </a:extLst>
          </p:cNvPr>
          <p:cNvSpPr>
            <a:spLocks noGrp="1"/>
          </p:cNvSpPr>
          <p:nvPr>
            <p:ph type="sldNum" sz="quarter" idx="12"/>
          </p:nvPr>
        </p:nvSpPr>
        <p:spPr/>
        <p:txBody>
          <a:bodyPr/>
          <a:lstStyle/>
          <a:p>
            <a:fld id="{0540F40C-19D0-4AE1-B3AF-4A4F01D6E71D}" type="slidenum">
              <a:rPr lang="en-CA" sz="1200" smtClean="0"/>
              <a:t>2</a:t>
            </a:fld>
            <a:endParaRPr lang="en-US" sz="1200"/>
          </a:p>
        </p:txBody>
      </p:sp>
    </p:spTree>
    <p:extLst>
      <p:ext uri="{BB962C8B-B14F-4D97-AF65-F5344CB8AC3E}">
        <p14:creationId xmlns:p14="http://schemas.microsoft.com/office/powerpoint/2010/main" val="685761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a:rPr>
              <a:t>MODEL PERFORMANCE (Cont'd)</a:t>
            </a:r>
            <a:endParaRPr lang="en-CA">
              <a:latin typeface="Tw Cen MT" panose="020B0602020104020603" pitchFamily="34" charset="0"/>
            </a:endParaRP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6" name="Picture 5">
            <a:extLst>
              <a:ext uri="{FF2B5EF4-FFF2-40B4-BE49-F238E27FC236}">
                <a16:creationId xmlns:a16="http://schemas.microsoft.com/office/drawing/2014/main" id="{F7E822C5-1041-4A2F-B578-ED62CCD1F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113" y="819961"/>
            <a:ext cx="5372895" cy="3995230"/>
          </a:xfrm>
          <a:prstGeom prst="rect">
            <a:avLst/>
          </a:prstGeom>
        </p:spPr>
      </p:pic>
      <p:pic>
        <p:nvPicPr>
          <p:cNvPr id="8" name="Picture 7">
            <a:extLst>
              <a:ext uri="{FF2B5EF4-FFF2-40B4-BE49-F238E27FC236}">
                <a16:creationId xmlns:a16="http://schemas.microsoft.com/office/drawing/2014/main" id="{BD105E99-AE41-4FC7-B1B4-24DEA83E66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5632" y="1354482"/>
            <a:ext cx="5436668" cy="4149036"/>
          </a:xfrm>
          <a:prstGeom prst="rect">
            <a:avLst/>
          </a:prstGeom>
        </p:spPr>
      </p:pic>
      <p:cxnSp>
        <p:nvCxnSpPr>
          <p:cNvPr id="11" name="Straight Connector 10">
            <a:extLst>
              <a:ext uri="{FF2B5EF4-FFF2-40B4-BE49-F238E27FC236}">
                <a16:creationId xmlns:a16="http://schemas.microsoft.com/office/drawing/2014/main" id="{4B96D21C-DD0B-4BEC-8A89-86871734AC1B}"/>
              </a:ext>
            </a:extLst>
          </p:cNvPr>
          <p:cNvCxnSpPr/>
          <p:nvPr/>
        </p:nvCxnSpPr>
        <p:spPr>
          <a:xfrm>
            <a:off x="5765632" y="695341"/>
            <a:ext cx="0" cy="4898063"/>
          </a:xfrm>
          <a:prstGeom prst="line">
            <a:avLst/>
          </a:prstGeom>
          <a:ln w="5715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6910055B-858F-4375-A712-3098B3AAB092}"/>
              </a:ext>
            </a:extLst>
          </p:cNvPr>
          <p:cNvSpPr>
            <a:spLocks noGrp="1"/>
          </p:cNvSpPr>
          <p:nvPr>
            <p:ph type="sldNum" sz="quarter" idx="12"/>
          </p:nvPr>
        </p:nvSpPr>
        <p:spPr/>
        <p:txBody>
          <a:bodyPr/>
          <a:lstStyle/>
          <a:p>
            <a:fld id="{0540F40C-19D0-4AE1-B3AF-4A4F01D6E71D}" type="slidenum">
              <a:rPr lang="en-CA" sz="1200" smtClean="0"/>
              <a:t>20</a:t>
            </a:fld>
            <a:endParaRPr lang="en-US" sz="1200"/>
          </a:p>
        </p:txBody>
      </p:sp>
    </p:spTree>
    <p:extLst>
      <p:ext uri="{BB962C8B-B14F-4D97-AF65-F5344CB8AC3E}">
        <p14:creationId xmlns:p14="http://schemas.microsoft.com/office/powerpoint/2010/main" val="3034722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NEURAL NETWORKS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Content Placeholder 2">
            <a:extLst>
              <a:ext uri="{FF2B5EF4-FFF2-40B4-BE49-F238E27FC236}">
                <a16:creationId xmlns:a16="http://schemas.microsoft.com/office/drawing/2014/main" id="{D2BB9BA4-ACF9-41AE-A324-10410207E135}"/>
              </a:ext>
            </a:extLst>
          </p:cNvPr>
          <p:cNvSpPr txBox="1">
            <a:spLocks/>
          </p:cNvSpPr>
          <p:nvPr/>
        </p:nvSpPr>
        <p:spPr>
          <a:xfrm>
            <a:off x="1380931" y="1429561"/>
            <a:ext cx="10360780"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n-US" sz="2000">
              <a:latin typeface="Tw Cen MT" panose="020B0602020104020603" pitchFamily="34" charset="0"/>
            </a:endParaRPr>
          </a:p>
        </p:txBody>
      </p:sp>
      <p:sp>
        <p:nvSpPr>
          <p:cNvPr id="13" name="Content Placeholder 2">
            <a:extLst>
              <a:ext uri="{FF2B5EF4-FFF2-40B4-BE49-F238E27FC236}">
                <a16:creationId xmlns:a16="http://schemas.microsoft.com/office/drawing/2014/main" id="{21AE238C-4716-4A4E-8AD2-F2F797A13E97}"/>
              </a:ext>
            </a:extLst>
          </p:cNvPr>
          <p:cNvSpPr txBox="1">
            <a:spLocks/>
          </p:cNvSpPr>
          <p:nvPr/>
        </p:nvSpPr>
        <p:spPr>
          <a:xfrm>
            <a:off x="145489" y="915585"/>
            <a:ext cx="9241107" cy="495669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endParaRPr lang="en-US" sz="2000">
              <a:latin typeface="Tw Cen MT"/>
            </a:endParaRPr>
          </a:p>
          <a:p>
            <a:pPr algn="just"/>
            <a:endParaRPr lang="en-US" sz="2000">
              <a:latin typeface="Tw Cen MT"/>
            </a:endParaRPr>
          </a:p>
          <a:p>
            <a:pPr algn="just"/>
            <a:r>
              <a:rPr lang="en-US" sz="2400">
                <a:latin typeface="Tw Cen MT"/>
              </a:rPr>
              <a:t>We used 2 Neural Networks:</a:t>
            </a:r>
          </a:p>
          <a:p>
            <a:pPr lvl="1" algn="just"/>
            <a:r>
              <a:rPr lang="en-US" sz="2000">
                <a:latin typeface="Tw Cen MT"/>
              </a:rPr>
              <a:t>We built and trained a neural network from scratch to classify sounds with MFCC and its Delta as its features. The Delta we chose was the first derivative of the MFCC.</a:t>
            </a:r>
            <a:endParaRPr lang="en-US" sz="2000">
              <a:latin typeface="Trebuchet MS" panose="020B0603020202020204"/>
            </a:endParaRPr>
          </a:p>
          <a:p>
            <a:pPr lvl="1" algn="just"/>
            <a:r>
              <a:rPr lang="en-US" sz="2000">
                <a:latin typeface="Tw Cen MT"/>
              </a:rPr>
              <a:t>For Image Classification, we used a pretrained model called Inception to classify the FFT images of the sound dataset</a:t>
            </a:r>
          </a:p>
          <a:p>
            <a:pPr algn="just"/>
            <a:endParaRPr lang="en-US" sz="2000">
              <a:latin typeface="Tw Cen MT" panose="020B0602020104020603" pitchFamily="34" charset="0"/>
            </a:endParaRPr>
          </a:p>
          <a:p>
            <a:pPr algn="just"/>
            <a:endParaRPr lang="en-US" sz="2000">
              <a:latin typeface="Tw Cen MT" panose="020B0602020104020603" pitchFamily="34" charset="0"/>
            </a:endParaRPr>
          </a:p>
        </p:txBody>
      </p:sp>
      <p:sp>
        <p:nvSpPr>
          <p:cNvPr id="6" name="Slide Number Placeholder 5">
            <a:extLst>
              <a:ext uri="{FF2B5EF4-FFF2-40B4-BE49-F238E27FC236}">
                <a16:creationId xmlns:a16="http://schemas.microsoft.com/office/drawing/2014/main" id="{D7FBA564-F2D3-45D9-80EA-D4F8DAB1A904}"/>
              </a:ext>
            </a:extLst>
          </p:cNvPr>
          <p:cNvSpPr>
            <a:spLocks noGrp="1"/>
          </p:cNvSpPr>
          <p:nvPr>
            <p:ph type="sldNum" sz="quarter" idx="12"/>
          </p:nvPr>
        </p:nvSpPr>
        <p:spPr/>
        <p:txBody>
          <a:bodyPr/>
          <a:lstStyle/>
          <a:p>
            <a:fld id="{0540F40C-19D0-4AE1-B3AF-4A4F01D6E71D}" type="slidenum">
              <a:rPr lang="en-CA" sz="1200" smtClean="0"/>
              <a:t>21</a:t>
            </a:fld>
            <a:endParaRPr lang="en-US" sz="1200"/>
          </a:p>
        </p:txBody>
      </p:sp>
    </p:spTree>
    <p:extLst>
      <p:ext uri="{BB962C8B-B14F-4D97-AF65-F5344CB8AC3E}">
        <p14:creationId xmlns:p14="http://schemas.microsoft.com/office/powerpoint/2010/main" val="2524856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NEURAL NETWORKS – MFCC + ∆</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Content Placeholder 2">
            <a:extLst>
              <a:ext uri="{FF2B5EF4-FFF2-40B4-BE49-F238E27FC236}">
                <a16:creationId xmlns:a16="http://schemas.microsoft.com/office/drawing/2014/main" id="{D2BB9BA4-ACF9-41AE-A324-10410207E135}"/>
              </a:ext>
            </a:extLst>
          </p:cNvPr>
          <p:cNvSpPr txBox="1">
            <a:spLocks/>
          </p:cNvSpPr>
          <p:nvPr/>
        </p:nvSpPr>
        <p:spPr>
          <a:xfrm>
            <a:off x="1380931" y="1429561"/>
            <a:ext cx="10360780"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n-US" sz="2000">
              <a:latin typeface="Tw Cen MT" panose="020B0602020104020603" pitchFamily="34" charset="0"/>
            </a:endParaRPr>
          </a:p>
        </p:txBody>
      </p:sp>
      <p:sp>
        <p:nvSpPr>
          <p:cNvPr id="13" name="Content Placeholder 2">
            <a:extLst>
              <a:ext uri="{FF2B5EF4-FFF2-40B4-BE49-F238E27FC236}">
                <a16:creationId xmlns:a16="http://schemas.microsoft.com/office/drawing/2014/main" id="{21AE238C-4716-4A4E-8AD2-F2F797A13E97}"/>
              </a:ext>
            </a:extLst>
          </p:cNvPr>
          <p:cNvSpPr txBox="1">
            <a:spLocks/>
          </p:cNvSpPr>
          <p:nvPr/>
        </p:nvSpPr>
        <p:spPr>
          <a:xfrm>
            <a:off x="145489" y="915585"/>
            <a:ext cx="9241107" cy="495669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a:latin typeface="Tw Cen MT"/>
              </a:rPr>
              <a:t>The combined “MFCC + ∆” feature has a shape of (40, 173, 2). This feature was placed into a very general 5 layer CNN.  The results were astounding at 92%. Only in recent years have results of this quality been possible. </a:t>
            </a:r>
            <a:endParaRPr lang="en-US"/>
          </a:p>
          <a:p>
            <a:pPr lvl="1" algn="just"/>
            <a:r>
              <a:rPr lang="en-US" sz="1800">
                <a:latin typeface="Tw Cen MT"/>
              </a:rPr>
              <a:t>40 - for the number of MFCC coefficients that are kept.  This is a parameter.</a:t>
            </a:r>
            <a:endParaRPr lang="en-US" sz="1800">
              <a:latin typeface="Tw Cen MT" panose="020B0602020104020603" pitchFamily="34" charset="0"/>
            </a:endParaRPr>
          </a:p>
          <a:p>
            <a:pPr lvl="1" algn="just"/>
            <a:r>
              <a:rPr lang="en-US" sz="1800">
                <a:latin typeface="Tw Cen MT"/>
              </a:rPr>
              <a:t>173 - the resultant data vector for each MFCC coefficient</a:t>
            </a:r>
            <a:endParaRPr lang="en-US" sz="1800">
              <a:latin typeface="Tw Cen MT" panose="020B0602020104020603" pitchFamily="34" charset="0"/>
            </a:endParaRPr>
          </a:p>
          <a:p>
            <a:pPr lvl="1" algn="just"/>
            <a:r>
              <a:rPr lang="en-US" sz="1800">
                <a:latin typeface="Tw Cen MT"/>
              </a:rPr>
              <a:t>2 - MFCC in one channel, Delta in another channel</a:t>
            </a:r>
            <a:endParaRPr lang="en-US" sz="1800">
              <a:latin typeface="Tw Cen MT" panose="020B0602020104020603" pitchFamily="34" charset="0"/>
            </a:endParaRPr>
          </a:p>
          <a:p>
            <a:pPr algn="just"/>
            <a:endParaRPr lang="en-US" sz="2000">
              <a:latin typeface="Tw Cen MT" panose="020B0602020104020603" pitchFamily="34" charset="0"/>
            </a:endParaRPr>
          </a:p>
          <a:p>
            <a:pPr algn="just"/>
            <a:r>
              <a:rPr lang="en-US" sz="2000">
                <a:latin typeface="Tw Cen MT"/>
              </a:rPr>
              <a:t>The activation function we used was RELU.  </a:t>
            </a:r>
            <a:endParaRPr lang="en-US" sz="2000">
              <a:latin typeface="Tw Cen MT" panose="020B0602020104020603" pitchFamily="34" charset="0"/>
            </a:endParaRPr>
          </a:p>
          <a:p>
            <a:pPr algn="just"/>
            <a:endParaRPr lang="en-US" sz="2000">
              <a:latin typeface="Tw Cen MT" panose="020B0602020104020603" pitchFamily="34" charset="0"/>
            </a:endParaRPr>
          </a:p>
          <a:p>
            <a:pPr algn="just"/>
            <a:r>
              <a:rPr lang="en-US" sz="2000">
                <a:latin typeface="Tw Cen MT"/>
              </a:rPr>
              <a:t>We used the ADAM optimizer, with a static 0.0001 learning rate.</a:t>
            </a:r>
            <a:endParaRPr lang="en-US" sz="2000">
              <a:latin typeface="Tw Cen MT" panose="020B0602020104020603" pitchFamily="34" charset="0"/>
            </a:endParaRPr>
          </a:p>
          <a:p>
            <a:pPr algn="just"/>
            <a:endParaRPr lang="en-US" sz="2000">
              <a:latin typeface="Tw Cen MT" panose="020B0602020104020603" pitchFamily="34" charset="0"/>
            </a:endParaRPr>
          </a:p>
          <a:p>
            <a:pPr algn="just"/>
            <a:endParaRPr lang="en-US" sz="2000">
              <a:latin typeface="Tw Cen MT" panose="020B0602020104020603" pitchFamily="34" charset="0"/>
            </a:endParaRPr>
          </a:p>
          <a:p>
            <a:pPr marL="0" indent="0" algn="just">
              <a:buNone/>
            </a:pPr>
            <a:endParaRPr lang="en-US" sz="2000">
              <a:latin typeface="Tw Cen MT" panose="020B0602020104020603" pitchFamily="34" charset="0"/>
            </a:endParaRPr>
          </a:p>
          <a:p>
            <a:pPr algn="just"/>
            <a:endParaRPr lang="en-US" sz="2000">
              <a:latin typeface="Tw Cen MT" panose="020B0602020104020603" pitchFamily="34" charset="0"/>
            </a:endParaRPr>
          </a:p>
        </p:txBody>
      </p:sp>
      <p:sp>
        <p:nvSpPr>
          <p:cNvPr id="6" name="Slide Number Placeholder 5">
            <a:extLst>
              <a:ext uri="{FF2B5EF4-FFF2-40B4-BE49-F238E27FC236}">
                <a16:creationId xmlns:a16="http://schemas.microsoft.com/office/drawing/2014/main" id="{E357D13B-AA75-45B7-9283-B0A6C5FE5CF0}"/>
              </a:ext>
            </a:extLst>
          </p:cNvPr>
          <p:cNvSpPr>
            <a:spLocks noGrp="1"/>
          </p:cNvSpPr>
          <p:nvPr>
            <p:ph type="sldNum" sz="quarter" idx="12"/>
          </p:nvPr>
        </p:nvSpPr>
        <p:spPr/>
        <p:txBody>
          <a:bodyPr/>
          <a:lstStyle/>
          <a:p>
            <a:fld id="{0540F40C-19D0-4AE1-B3AF-4A4F01D6E71D}" type="slidenum">
              <a:rPr lang="en-CA" sz="1200" smtClean="0"/>
              <a:t>22</a:t>
            </a:fld>
            <a:endParaRPr lang="en-US" sz="1200"/>
          </a:p>
        </p:txBody>
      </p:sp>
    </p:spTree>
    <p:extLst>
      <p:ext uri="{BB962C8B-B14F-4D97-AF65-F5344CB8AC3E}">
        <p14:creationId xmlns:p14="http://schemas.microsoft.com/office/powerpoint/2010/main" val="3965381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424C-C35A-400A-B271-B7631610C2C8}"/>
              </a:ext>
            </a:extLst>
          </p:cNvPr>
          <p:cNvSpPr>
            <a:spLocks noGrp="1"/>
          </p:cNvSpPr>
          <p:nvPr>
            <p:ph type="title"/>
          </p:nvPr>
        </p:nvSpPr>
        <p:spPr>
          <a:xfrm>
            <a:off x="186045" y="208547"/>
            <a:ext cx="8596668" cy="1320800"/>
          </a:xfrm>
        </p:spPr>
        <p:txBody>
          <a:bodyPr>
            <a:normAutofit/>
          </a:bodyPr>
          <a:lstStyle/>
          <a:p>
            <a:r>
              <a:rPr lang="en-US" sz="3200">
                <a:latin typeface="TW Cen MT"/>
              </a:rPr>
              <a:t>NEURAL NETWORK MODEL PERFORMANCE – </a:t>
            </a:r>
            <a:r>
              <a:rPr lang="en-US" sz="2800">
                <a:latin typeface="TW Cen MT"/>
              </a:rPr>
              <a:t>Confusion Matrix (MFCC + Δ)</a:t>
            </a:r>
          </a:p>
        </p:txBody>
      </p:sp>
      <p:pic>
        <p:nvPicPr>
          <p:cNvPr id="5" name="Picture 4" descr="A close up of a sign&#10;&#10;Description automatically generated">
            <a:extLst>
              <a:ext uri="{FF2B5EF4-FFF2-40B4-BE49-F238E27FC236}">
                <a16:creationId xmlns:a16="http://schemas.microsoft.com/office/drawing/2014/main" id="{797D177B-51CB-496E-B4E5-F2B886DF4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7" name="Picture 7" descr="A screenshot of a cell phone&#10;&#10;Description automatically generated">
            <a:extLst>
              <a:ext uri="{FF2B5EF4-FFF2-40B4-BE49-F238E27FC236}">
                <a16:creationId xmlns:a16="http://schemas.microsoft.com/office/drawing/2014/main" id="{23398078-4E4B-463D-971C-4CABA99460B6}"/>
              </a:ext>
            </a:extLst>
          </p:cNvPr>
          <p:cNvPicPr>
            <a:picLocks noChangeAspect="1"/>
          </p:cNvPicPr>
          <p:nvPr/>
        </p:nvPicPr>
        <p:blipFill>
          <a:blip r:embed="rId4"/>
          <a:stretch>
            <a:fillRect/>
          </a:stretch>
        </p:blipFill>
        <p:spPr>
          <a:xfrm>
            <a:off x="1635806" y="1568012"/>
            <a:ext cx="6124513" cy="4704800"/>
          </a:xfrm>
          <a:prstGeom prst="rect">
            <a:avLst/>
          </a:prstGeom>
        </p:spPr>
      </p:pic>
      <p:sp>
        <p:nvSpPr>
          <p:cNvPr id="3" name="Slide Number Placeholder 2">
            <a:extLst>
              <a:ext uri="{FF2B5EF4-FFF2-40B4-BE49-F238E27FC236}">
                <a16:creationId xmlns:a16="http://schemas.microsoft.com/office/drawing/2014/main" id="{3EAE3334-DE06-496D-92F9-B1A6DFD7BEB9}"/>
              </a:ext>
            </a:extLst>
          </p:cNvPr>
          <p:cNvSpPr>
            <a:spLocks noGrp="1"/>
          </p:cNvSpPr>
          <p:nvPr>
            <p:ph type="sldNum" sz="quarter" idx="12"/>
          </p:nvPr>
        </p:nvSpPr>
        <p:spPr/>
        <p:txBody>
          <a:bodyPr/>
          <a:lstStyle/>
          <a:p>
            <a:fld id="{0540F40C-19D0-4AE1-B3AF-4A4F01D6E71D}" type="slidenum">
              <a:rPr lang="en-CA" sz="1200" smtClean="0"/>
              <a:t>23</a:t>
            </a:fld>
            <a:endParaRPr lang="en-US" sz="1200"/>
          </a:p>
        </p:txBody>
      </p:sp>
    </p:spTree>
    <p:extLst>
      <p:ext uri="{BB962C8B-B14F-4D97-AF65-F5344CB8AC3E}">
        <p14:creationId xmlns:p14="http://schemas.microsoft.com/office/powerpoint/2010/main" val="2053451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424C-C35A-400A-B271-B7631610C2C8}"/>
              </a:ext>
            </a:extLst>
          </p:cNvPr>
          <p:cNvSpPr>
            <a:spLocks noGrp="1"/>
          </p:cNvSpPr>
          <p:nvPr>
            <p:ph type="title"/>
          </p:nvPr>
        </p:nvSpPr>
        <p:spPr>
          <a:xfrm>
            <a:off x="196070" y="148389"/>
            <a:ext cx="8596668" cy="1320800"/>
          </a:xfrm>
        </p:spPr>
        <p:txBody>
          <a:bodyPr>
            <a:normAutofit/>
          </a:bodyPr>
          <a:lstStyle/>
          <a:p>
            <a:r>
              <a:rPr lang="en-US" sz="3200">
                <a:latin typeface="TW Cen MT"/>
              </a:rPr>
              <a:t>NEURAL NETWORK MODEL PERFORMANCE –</a:t>
            </a:r>
            <a:r>
              <a:rPr lang="en-US" sz="2800">
                <a:latin typeface="TW Cen MT"/>
              </a:rPr>
              <a:t>Accuracy &amp; Loss (MFCC + Δ)</a:t>
            </a:r>
            <a:endParaRPr lang="en-US" sz="2800">
              <a:ea typeface="+mj-lt"/>
              <a:cs typeface="+mj-lt"/>
            </a:endParaRPr>
          </a:p>
          <a:p>
            <a:endParaRPr lang="en-US" sz="3200">
              <a:ea typeface="+mj-lt"/>
              <a:cs typeface="+mj-lt"/>
            </a:endParaRPr>
          </a:p>
        </p:txBody>
      </p:sp>
      <p:pic>
        <p:nvPicPr>
          <p:cNvPr id="5" name="Picture 4" descr="A close up of a sign&#10;&#10;Description automatically generated">
            <a:extLst>
              <a:ext uri="{FF2B5EF4-FFF2-40B4-BE49-F238E27FC236}">
                <a16:creationId xmlns:a16="http://schemas.microsoft.com/office/drawing/2014/main" id="{797D177B-51CB-496E-B4E5-F2B886DF4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3" name="Picture 3" descr="A screenshot of a cell phone&#10;&#10;Description automatically generated">
            <a:extLst>
              <a:ext uri="{FF2B5EF4-FFF2-40B4-BE49-F238E27FC236}">
                <a16:creationId xmlns:a16="http://schemas.microsoft.com/office/drawing/2014/main" id="{80E02583-FE36-44BE-94A9-97ED7B438FA6}"/>
              </a:ext>
            </a:extLst>
          </p:cNvPr>
          <p:cNvPicPr>
            <a:picLocks noChangeAspect="1"/>
          </p:cNvPicPr>
          <p:nvPr/>
        </p:nvPicPr>
        <p:blipFill>
          <a:blip r:embed="rId4"/>
          <a:stretch>
            <a:fillRect/>
          </a:stretch>
        </p:blipFill>
        <p:spPr>
          <a:xfrm>
            <a:off x="1739737" y="1247378"/>
            <a:ext cx="6004931" cy="2402977"/>
          </a:xfrm>
          <a:prstGeom prst="rect">
            <a:avLst/>
          </a:prstGeom>
        </p:spPr>
      </p:pic>
      <p:pic>
        <p:nvPicPr>
          <p:cNvPr id="4" name="Picture 7" descr="A screenshot of a cell phone&#10;&#10;Description automatically generated">
            <a:extLst>
              <a:ext uri="{FF2B5EF4-FFF2-40B4-BE49-F238E27FC236}">
                <a16:creationId xmlns:a16="http://schemas.microsoft.com/office/drawing/2014/main" id="{F9563933-B0CE-4BB4-B904-CEE41A712EB9}"/>
              </a:ext>
            </a:extLst>
          </p:cNvPr>
          <p:cNvPicPr>
            <a:picLocks noChangeAspect="1"/>
          </p:cNvPicPr>
          <p:nvPr/>
        </p:nvPicPr>
        <p:blipFill>
          <a:blip r:embed="rId5"/>
          <a:stretch>
            <a:fillRect/>
          </a:stretch>
        </p:blipFill>
        <p:spPr>
          <a:xfrm>
            <a:off x="1809921" y="3934913"/>
            <a:ext cx="5744735" cy="2488580"/>
          </a:xfrm>
          <a:prstGeom prst="rect">
            <a:avLst/>
          </a:prstGeom>
        </p:spPr>
      </p:pic>
      <p:sp>
        <p:nvSpPr>
          <p:cNvPr id="6" name="Slide Number Placeholder 5">
            <a:extLst>
              <a:ext uri="{FF2B5EF4-FFF2-40B4-BE49-F238E27FC236}">
                <a16:creationId xmlns:a16="http://schemas.microsoft.com/office/drawing/2014/main" id="{B750F9E0-752C-4BBC-95DF-1C0950DBD8D4}"/>
              </a:ext>
            </a:extLst>
          </p:cNvPr>
          <p:cNvSpPr>
            <a:spLocks noGrp="1"/>
          </p:cNvSpPr>
          <p:nvPr>
            <p:ph type="sldNum" sz="quarter" idx="12"/>
          </p:nvPr>
        </p:nvSpPr>
        <p:spPr/>
        <p:txBody>
          <a:bodyPr/>
          <a:lstStyle/>
          <a:p>
            <a:fld id="{0540F40C-19D0-4AE1-B3AF-4A4F01D6E71D}" type="slidenum">
              <a:rPr lang="en-CA" sz="1200" smtClean="0"/>
              <a:t>24</a:t>
            </a:fld>
            <a:endParaRPr lang="en-US" sz="1200"/>
          </a:p>
        </p:txBody>
      </p:sp>
    </p:spTree>
    <p:extLst>
      <p:ext uri="{BB962C8B-B14F-4D97-AF65-F5344CB8AC3E}">
        <p14:creationId xmlns:p14="http://schemas.microsoft.com/office/powerpoint/2010/main" val="157962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a:rPr>
              <a:t>NEURAL NETWORKS – FFT Images, Inception V3</a:t>
            </a:r>
            <a:endParaRPr lang="en-CA">
              <a:latin typeface="Tw Cen MT" panose="020B0602020104020603" pitchFamily="34" charset="0"/>
            </a:endParaRP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Content Placeholder 2">
            <a:extLst>
              <a:ext uri="{FF2B5EF4-FFF2-40B4-BE49-F238E27FC236}">
                <a16:creationId xmlns:a16="http://schemas.microsoft.com/office/drawing/2014/main" id="{D2BB9BA4-ACF9-41AE-A324-10410207E135}"/>
              </a:ext>
            </a:extLst>
          </p:cNvPr>
          <p:cNvSpPr txBox="1">
            <a:spLocks/>
          </p:cNvSpPr>
          <p:nvPr/>
        </p:nvSpPr>
        <p:spPr>
          <a:xfrm>
            <a:off x="1380931" y="1429561"/>
            <a:ext cx="10360780"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n-US" sz="2000">
              <a:latin typeface="Tw Cen MT" panose="020B0602020104020603" pitchFamily="34" charset="0"/>
            </a:endParaRPr>
          </a:p>
        </p:txBody>
      </p:sp>
      <p:sp>
        <p:nvSpPr>
          <p:cNvPr id="13" name="Content Placeholder 2">
            <a:extLst>
              <a:ext uri="{FF2B5EF4-FFF2-40B4-BE49-F238E27FC236}">
                <a16:creationId xmlns:a16="http://schemas.microsoft.com/office/drawing/2014/main" id="{21AE238C-4716-4A4E-8AD2-F2F797A13E97}"/>
              </a:ext>
            </a:extLst>
          </p:cNvPr>
          <p:cNvSpPr txBox="1">
            <a:spLocks/>
          </p:cNvSpPr>
          <p:nvPr/>
        </p:nvSpPr>
        <p:spPr>
          <a:xfrm>
            <a:off x="145489" y="695340"/>
            <a:ext cx="9241107" cy="495669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600">
                <a:latin typeface="Tw Cen MT"/>
              </a:rPr>
              <a:t>All 8732 audio files were recursively read and put through an FFT. The </a:t>
            </a:r>
            <a:r>
              <a:rPr lang="en-US" sz="1600" err="1">
                <a:latin typeface="Tw Cen MT"/>
              </a:rPr>
              <a:t>FFT’d</a:t>
            </a:r>
            <a:r>
              <a:rPr lang="en-US" sz="1600">
                <a:latin typeface="Tw Cen MT"/>
              </a:rPr>
              <a:t> audio signals were plotted and saved as 256 x 256 images</a:t>
            </a:r>
          </a:p>
          <a:p>
            <a:pPr algn="just"/>
            <a:endParaRPr lang="en-US" sz="1600">
              <a:latin typeface="Tw Cen MT" panose="020B0602020104020603" pitchFamily="34" charset="0"/>
            </a:endParaRPr>
          </a:p>
          <a:p>
            <a:pPr algn="just"/>
            <a:r>
              <a:rPr lang="en-US" sz="1600">
                <a:latin typeface="Tw Cen MT"/>
              </a:rPr>
              <a:t>The dataset was split into train, test &amp; validation sets, with 6286 samples for training, 1572 samples for test and 874 samples for validation or blind test</a:t>
            </a:r>
          </a:p>
          <a:p>
            <a:pPr algn="just"/>
            <a:endParaRPr lang="en-US" sz="1600">
              <a:latin typeface="Tw Cen MT" panose="020B0602020104020603" pitchFamily="34" charset="0"/>
            </a:endParaRPr>
          </a:p>
          <a:p>
            <a:pPr algn="just"/>
            <a:r>
              <a:rPr lang="en-US" sz="1600">
                <a:latin typeface="Tw Cen MT"/>
              </a:rPr>
              <a:t>While plotting, the axes and labels were removed as they’re not useful information in classifying the images. Seen below are some sample FFT images</a:t>
            </a:r>
          </a:p>
          <a:p>
            <a:pPr algn="just"/>
            <a:endParaRPr lang="en-US" sz="1600">
              <a:latin typeface="Tw Cen MT" panose="020B0602020104020603" pitchFamily="34" charset="0"/>
            </a:endParaRPr>
          </a:p>
          <a:p>
            <a:pPr algn="just"/>
            <a:r>
              <a:rPr lang="en-US" sz="1600">
                <a:latin typeface="Tw Cen MT"/>
              </a:rPr>
              <a:t>This dataset was classified using the Inception V3 model which is pretrained on the ImageNet dataset</a:t>
            </a:r>
          </a:p>
          <a:p>
            <a:pPr algn="just"/>
            <a:endParaRPr lang="en-US" sz="1600">
              <a:latin typeface="Tw Cen MT" panose="020B0602020104020603" pitchFamily="34" charset="0"/>
            </a:endParaRPr>
          </a:p>
          <a:p>
            <a:pPr algn="just"/>
            <a:endParaRPr lang="en-US" sz="1600">
              <a:latin typeface="Tw Cen MT" panose="020B0602020104020603" pitchFamily="34" charset="0"/>
            </a:endParaRPr>
          </a:p>
          <a:p>
            <a:pPr marL="0" indent="0" algn="just">
              <a:buNone/>
            </a:pPr>
            <a:endParaRPr lang="en-US" sz="1600">
              <a:latin typeface="Tw Cen MT" panose="020B0602020104020603" pitchFamily="34" charset="0"/>
            </a:endParaRPr>
          </a:p>
          <a:p>
            <a:pPr algn="just"/>
            <a:endParaRPr lang="en-US" sz="1600">
              <a:latin typeface="Tw Cen MT" panose="020B0602020104020603" pitchFamily="34" charset="0"/>
            </a:endParaRPr>
          </a:p>
        </p:txBody>
      </p:sp>
      <p:pic>
        <p:nvPicPr>
          <p:cNvPr id="7" name="Picture 6">
            <a:extLst>
              <a:ext uri="{FF2B5EF4-FFF2-40B4-BE49-F238E27FC236}">
                <a16:creationId xmlns:a16="http://schemas.microsoft.com/office/drawing/2014/main" id="{E4AB3AB0-7F7E-4392-894D-AA7B06FD7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641" y="4109045"/>
            <a:ext cx="2045823" cy="2045823"/>
          </a:xfrm>
          <a:prstGeom prst="rect">
            <a:avLst/>
          </a:prstGeom>
        </p:spPr>
      </p:pic>
      <p:sp>
        <p:nvSpPr>
          <p:cNvPr id="8" name="TextBox 7">
            <a:extLst>
              <a:ext uri="{FF2B5EF4-FFF2-40B4-BE49-F238E27FC236}">
                <a16:creationId xmlns:a16="http://schemas.microsoft.com/office/drawing/2014/main" id="{EA200075-9CAB-4A96-A0DA-3E7524A5B3AC}"/>
              </a:ext>
            </a:extLst>
          </p:cNvPr>
          <p:cNvSpPr txBox="1"/>
          <p:nvPr/>
        </p:nvSpPr>
        <p:spPr>
          <a:xfrm>
            <a:off x="643811" y="6252794"/>
            <a:ext cx="2332653" cy="369332"/>
          </a:xfrm>
          <a:prstGeom prst="rect">
            <a:avLst/>
          </a:prstGeom>
          <a:noFill/>
        </p:spPr>
        <p:txBody>
          <a:bodyPr wrap="square" rtlCol="0">
            <a:spAutoFit/>
          </a:bodyPr>
          <a:lstStyle/>
          <a:p>
            <a:pPr algn="ctr"/>
            <a:r>
              <a:rPr lang="en-CA">
                <a:latin typeface="Tw Cen MT" panose="020B0602020104020603" pitchFamily="34" charset="0"/>
              </a:rPr>
              <a:t>Dog bark</a:t>
            </a:r>
          </a:p>
        </p:txBody>
      </p:sp>
      <p:pic>
        <p:nvPicPr>
          <p:cNvPr id="11" name="Picture 10">
            <a:extLst>
              <a:ext uri="{FF2B5EF4-FFF2-40B4-BE49-F238E27FC236}">
                <a16:creationId xmlns:a16="http://schemas.microsoft.com/office/drawing/2014/main" id="{932DA872-6D81-4E54-B5C0-68B9FDD65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3584" y="4109045"/>
            <a:ext cx="2045824" cy="2045824"/>
          </a:xfrm>
          <a:prstGeom prst="rect">
            <a:avLst/>
          </a:prstGeom>
        </p:spPr>
      </p:pic>
      <p:sp>
        <p:nvSpPr>
          <p:cNvPr id="12" name="TextBox 11">
            <a:extLst>
              <a:ext uri="{FF2B5EF4-FFF2-40B4-BE49-F238E27FC236}">
                <a16:creationId xmlns:a16="http://schemas.microsoft.com/office/drawing/2014/main" id="{ED672190-B646-4E21-9542-92DBC95A23B0}"/>
              </a:ext>
            </a:extLst>
          </p:cNvPr>
          <p:cNvSpPr txBox="1"/>
          <p:nvPr/>
        </p:nvSpPr>
        <p:spPr>
          <a:xfrm>
            <a:off x="3459757" y="6194971"/>
            <a:ext cx="2332653" cy="369332"/>
          </a:xfrm>
          <a:prstGeom prst="rect">
            <a:avLst/>
          </a:prstGeom>
          <a:noFill/>
        </p:spPr>
        <p:txBody>
          <a:bodyPr wrap="square" rtlCol="0">
            <a:spAutoFit/>
          </a:bodyPr>
          <a:lstStyle/>
          <a:p>
            <a:pPr algn="ctr"/>
            <a:r>
              <a:rPr lang="en-CA">
                <a:latin typeface="Tw Cen MT" panose="020B0602020104020603" pitchFamily="34" charset="0"/>
              </a:rPr>
              <a:t>Jack hammer</a:t>
            </a:r>
          </a:p>
        </p:txBody>
      </p:sp>
      <p:pic>
        <p:nvPicPr>
          <p:cNvPr id="16" name="Picture 15">
            <a:extLst>
              <a:ext uri="{FF2B5EF4-FFF2-40B4-BE49-F238E27FC236}">
                <a16:creationId xmlns:a16="http://schemas.microsoft.com/office/drawing/2014/main" id="{E793767E-2DAB-4975-9A0C-8DB5718151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6420" y="4109044"/>
            <a:ext cx="2045824" cy="2045824"/>
          </a:xfrm>
          <a:prstGeom prst="rect">
            <a:avLst/>
          </a:prstGeom>
        </p:spPr>
      </p:pic>
      <p:sp>
        <p:nvSpPr>
          <p:cNvPr id="18" name="TextBox 17">
            <a:extLst>
              <a:ext uri="{FF2B5EF4-FFF2-40B4-BE49-F238E27FC236}">
                <a16:creationId xmlns:a16="http://schemas.microsoft.com/office/drawing/2014/main" id="{D0922CBD-5B19-44AD-ABB3-5EACF06A3F35}"/>
              </a:ext>
            </a:extLst>
          </p:cNvPr>
          <p:cNvSpPr txBox="1"/>
          <p:nvPr/>
        </p:nvSpPr>
        <p:spPr>
          <a:xfrm>
            <a:off x="6399591" y="6154868"/>
            <a:ext cx="2332653" cy="369332"/>
          </a:xfrm>
          <a:prstGeom prst="rect">
            <a:avLst/>
          </a:prstGeom>
          <a:noFill/>
        </p:spPr>
        <p:txBody>
          <a:bodyPr wrap="square" rtlCol="0">
            <a:spAutoFit/>
          </a:bodyPr>
          <a:lstStyle/>
          <a:p>
            <a:pPr algn="ctr"/>
            <a:r>
              <a:rPr lang="en-CA">
                <a:latin typeface="Tw Cen MT" panose="020B0602020104020603" pitchFamily="34" charset="0"/>
              </a:rPr>
              <a:t>Street music</a:t>
            </a:r>
          </a:p>
        </p:txBody>
      </p:sp>
      <p:sp>
        <p:nvSpPr>
          <p:cNvPr id="6" name="Slide Number Placeholder 5">
            <a:extLst>
              <a:ext uri="{FF2B5EF4-FFF2-40B4-BE49-F238E27FC236}">
                <a16:creationId xmlns:a16="http://schemas.microsoft.com/office/drawing/2014/main" id="{4DD33B0C-2E46-4E2F-A18F-F6F608D142C2}"/>
              </a:ext>
            </a:extLst>
          </p:cNvPr>
          <p:cNvSpPr>
            <a:spLocks noGrp="1"/>
          </p:cNvSpPr>
          <p:nvPr>
            <p:ph type="sldNum" sz="quarter" idx="12"/>
          </p:nvPr>
        </p:nvSpPr>
        <p:spPr/>
        <p:txBody>
          <a:bodyPr/>
          <a:lstStyle/>
          <a:p>
            <a:fld id="{0540F40C-19D0-4AE1-B3AF-4A4F01D6E71D}" type="slidenum">
              <a:rPr lang="en-CA" sz="1200" smtClean="0"/>
              <a:t>25</a:t>
            </a:fld>
            <a:endParaRPr lang="en-US" sz="1200"/>
          </a:p>
        </p:txBody>
      </p:sp>
    </p:spTree>
    <p:extLst>
      <p:ext uri="{BB962C8B-B14F-4D97-AF65-F5344CB8AC3E}">
        <p14:creationId xmlns:p14="http://schemas.microsoft.com/office/powerpoint/2010/main" val="4129066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424C-C35A-400A-B271-B7631610C2C8}"/>
              </a:ext>
            </a:extLst>
          </p:cNvPr>
          <p:cNvSpPr>
            <a:spLocks noGrp="1"/>
          </p:cNvSpPr>
          <p:nvPr>
            <p:ph type="title"/>
          </p:nvPr>
        </p:nvSpPr>
        <p:spPr>
          <a:xfrm>
            <a:off x="186045" y="208547"/>
            <a:ext cx="8596668" cy="1320800"/>
          </a:xfrm>
        </p:spPr>
        <p:txBody>
          <a:bodyPr>
            <a:normAutofit/>
          </a:bodyPr>
          <a:lstStyle/>
          <a:p>
            <a:r>
              <a:rPr lang="en-US" sz="3200">
                <a:latin typeface="TW Cen MT"/>
              </a:rPr>
              <a:t>NEURAL NETWORK MODEL PERFORMANCE –</a:t>
            </a:r>
            <a:r>
              <a:rPr lang="en-US" sz="2800">
                <a:latin typeface="TW Cen MT"/>
              </a:rPr>
              <a:t>Confusion Matrix (FFT Images – Inception V3)</a:t>
            </a:r>
            <a:endParaRPr lang="en-US" sz="2800">
              <a:ea typeface="+mj-lt"/>
              <a:cs typeface="+mj-lt"/>
            </a:endParaRPr>
          </a:p>
          <a:p>
            <a:endParaRPr lang="en-US" sz="3200">
              <a:ea typeface="+mj-lt"/>
              <a:cs typeface="+mj-lt"/>
            </a:endParaRPr>
          </a:p>
          <a:p>
            <a:endParaRPr lang="en-US" sz="3200"/>
          </a:p>
        </p:txBody>
      </p:sp>
      <p:pic>
        <p:nvPicPr>
          <p:cNvPr id="6" name="Picture 6" descr="A screenshot of a cell phone&#10;&#10;Description automatically generated">
            <a:extLst>
              <a:ext uri="{FF2B5EF4-FFF2-40B4-BE49-F238E27FC236}">
                <a16:creationId xmlns:a16="http://schemas.microsoft.com/office/drawing/2014/main" id="{1368BB43-C820-4B5D-A002-40E473894F2E}"/>
              </a:ext>
            </a:extLst>
          </p:cNvPr>
          <p:cNvPicPr>
            <a:picLocks noGrp="1" noChangeAspect="1"/>
          </p:cNvPicPr>
          <p:nvPr>
            <p:ph idx="1"/>
          </p:nvPr>
        </p:nvPicPr>
        <p:blipFill>
          <a:blip r:embed="rId3"/>
          <a:stretch>
            <a:fillRect/>
          </a:stretch>
        </p:blipFill>
        <p:spPr>
          <a:xfrm>
            <a:off x="1021363" y="1535162"/>
            <a:ext cx="7411451" cy="4746959"/>
          </a:xfrm>
        </p:spPr>
      </p:pic>
      <p:pic>
        <p:nvPicPr>
          <p:cNvPr id="5" name="Picture 4" descr="A close up of a sign&#10;&#10;Description automatically generated">
            <a:extLst>
              <a:ext uri="{FF2B5EF4-FFF2-40B4-BE49-F238E27FC236}">
                <a16:creationId xmlns:a16="http://schemas.microsoft.com/office/drawing/2014/main" id="{797D177B-51CB-496E-B4E5-F2B886DF4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3" name="Slide Number Placeholder 2">
            <a:extLst>
              <a:ext uri="{FF2B5EF4-FFF2-40B4-BE49-F238E27FC236}">
                <a16:creationId xmlns:a16="http://schemas.microsoft.com/office/drawing/2014/main" id="{C32546CC-427B-4291-B23D-DE4FABA2ED14}"/>
              </a:ext>
            </a:extLst>
          </p:cNvPr>
          <p:cNvSpPr>
            <a:spLocks noGrp="1"/>
          </p:cNvSpPr>
          <p:nvPr>
            <p:ph type="sldNum" sz="quarter" idx="12"/>
          </p:nvPr>
        </p:nvSpPr>
        <p:spPr/>
        <p:txBody>
          <a:bodyPr/>
          <a:lstStyle/>
          <a:p>
            <a:fld id="{0540F40C-19D0-4AE1-B3AF-4A4F01D6E71D}" type="slidenum">
              <a:rPr lang="en-CA" sz="1200" smtClean="0"/>
              <a:t>26</a:t>
            </a:fld>
            <a:endParaRPr lang="en-US" sz="1200"/>
          </a:p>
        </p:txBody>
      </p:sp>
    </p:spTree>
    <p:extLst>
      <p:ext uri="{BB962C8B-B14F-4D97-AF65-F5344CB8AC3E}">
        <p14:creationId xmlns:p14="http://schemas.microsoft.com/office/powerpoint/2010/main" val="4034552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424C-C35A-400A-B271-B7631610C2C8}"/>
              </a:ext>
            </a:extLst>
          </p:cNvPr>
          <p:cNvSpPr>
            <a:spLocks noGrp="1"/>
          </p:cNvSpPr>
          <p:nvPr>
            <p:ph type="title"/>
          </p:nvPr>
        </p:nvSpPr>
        <p:spPr>
          <a:xfrm>
            <a:off x="186045" y="138363"/>
            <a:ext cx="8596668" cy="1320800"/>
          </a:xfrm>
        </p:spPr>
        <p:txBody>
          <a:bodyPr>
            <a:normAutofit/>
          </a:bodyPr>
          <a:lstStyle/>
          <a:p>
            <a:r>
              <a:rPr lang="en-US" sz="3200">
                <a:latin typeface="TW Cen MT"/>
              </a:rPr>
              <a:t>NEURAL NETWORK MODEL PERFORMANCE –</a:t>
            </a:r>
            <a:r>
              <a:rPr lang="en-US" sz="2800">
                <a:latin typeface="TW Cen MT"/>
              </a:rPr>
              <a:t>Accuracy &amp; Loss (FFT Images – Inception V3)</a:t>
            </a:r>
            <a:endParaRPr lang="en-US" sz="2800">
              <a:ea typeface="+mj-lt"/>
              <a:cs typeface="+mj-lt"/>
            </a:endParaRPr>
          </a:p>
          <a:p>
            <a:endParaRPr lang="en-US" sz="3200">
              <a:ea typeface="+mj-lt"/>
              <a:cs typeface="+mj-lt"/>
            </a:endParaRPr>
          </a:p>
          <a:p>
            <a:endParaRPr lang="en-US" sz="3200">
              <a:ea typeface="+mj-lt"/>
              <a:cs typeface="+mj-lt"/>
            </a:endParaRPr>
          </a:p>
          <a:p>
            <a:endParaRPr lang="en-US" sz="3200">
              <a:ea typeface="+mj-lt"/>
              <a:cs typeface="+mj-lt"/>
            </a:endParaRPr>
          </a:p>
        </p:txBody>
      </p:sp>
      <p:pic>
        <p:nvPicPr>
          <p:cNvPr id="5" name="Picture 4" descr="A close up of a sign&#10;&#10;Description automatically generated">
            <a:extLst>
              <a:ext uri="{FF2B5EF4-FFF2-40B4-BE49-F238E27FC236}">
                <a16:creationId xmlns:a16="http://schemas.microsoft.com/office/drawing/2014/main" id="{797D177B-51CB-496E-B4E5-F2B886DF4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6" name="Picture 6" descr="A screenshot of a map&#10;&#10;Description automatically generated">
            <a:extLst>
              <a:ext uri="{FF2B5EF4-FFF2-40B4-BE49-F238E27FC236}">
                <a16:creationId xmlns:a16="http://schemas.microsoft.com/office/drawing/2014/main" id="{D9141C84-0E04-4666-8C35-3CEA7211A3B9}"/>
              </a:ext>
            </a:extLst>
          </p:cNvPr>
          <p:cNvPicPr>
            <a:picLocks noChangeAspect="1"/>
          </p:cNvPicPr>
          <p:nvPr/>
        </p:nvPicPr>
        <p:blipFill>
          <a:blip r:embed="rId4"/>
          <a:stretch>
            <a:fillRect/>
          </a:stretch>
        </p:blipFill>
        <p:spPr>
          <a:xfrm>
            <a:off x="2056423" y="1349428"/>
            <a:ext cx="6195186" cy="2642725"/>
          </a:xfrm>
          <a:prstGeom prst="rect">
            <a:avLst/>
          </a:prstGeom>
        </p:spPr>
      </p:pic>
      <p:pic>
        <p:nvPicPr>
          <p:cNvPr id="7" name="Picture 7" descr="A screenshot of a map&#10;&#10;Description automatically generated">
            <a:extLst>
              <a:ext uri="{FF2B5EF4-FFF2-40B4-BE49-F238E27FC236}">
                <a16:creationId xmlns:a16="http://schemas.microsoft.com/office/drawing/2014/main" id="{FFCE9F33-5CDE-485D-9BB1-9F9B964E5702}"/>
              </a:ext>
            </a:extLst>
          </p:cNvPr>
          <p:cNvPicPr>
            <a:picLocks noChangeAspect="1"/>
          </p:cNvPicPr>
          <p:nvPr/>
        </p:nvPicPr>
        <p:blipFill>
          <a:blip r:embed="rId5"/>
          <a:stretch>
            <a:fillRect/>
          </a:stretch>
        </p:blipFill>
        <p:spPr>
          <a:xfrm>
            <a:off x="2121472" y="4090583"/>
            <a:ext cx="6055062" cy="2652389"/>
          </a:xfrm>
          <a:prstGeom prst="rect">
            <a:avLst/>
          </a:prstGeom>
        </p:spPr>
      </p:pic>
      <p:sp>
        <p:nvSpPr>
          <p:cNvPr id="3" name="Slide Number Placeholder 2">
            <a:extLst>
              <a:ext uri="{FF2B5EF4-FFF2-40B4-BE49-F238E27FC236}">
                <a16:creationId xmlns:a16="http://schemas.microsoft.com/office/drawing/2014/main" id="{1147D41D-A351-4E4F-BB36-715FC8090922}"/>
              </a:ext>
            </a:extLst>
          </p:cNvPr>
          <p:cNvSpPr>
            <a:spLocks noGrp="1"/>
          </p:cNvSpPr>
          <p:nvPr>
            <p:ph type="sldNum" sz="quarter" idx="12"/>
          </p:nvPr>
        </p:nvSpPr>
        <p:spPr/>
        <p:txBody>
          <a:bodyPr/>
          <a:lstStyle/>
          <a:p>
            <a:fld id="{0540F40C-19D0-4AE1-B3AF-4A4F01D6E71D}" type="slidenum">
              <a:rPr lang="en-CA" sz="1200" smtClean="0"/>
              <a:t>27</a:t>
            </a:fld>
            <a:endParaRPr lang="en-US" sz="1200"/>
          </a:p>
        </p:txBody>
      </p:sp>
    </p:spTree>
    <p:extLst>
      <p:ext uri="{BB962C8B-B14F-4D97-AF65-F5344CB8AC3E}">
        <p14:creationId xmlns:p14="http://schemas.microsoft.com/office/powerpoint/2010/main" val="416714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424C-C35A-400A-B271-B7631610C2C8}"/>
              </a:ext>
            </a:extLst>
          </p:cNvPr>
          <p:cNvSpPr>
            <a:spLocks noGrp="1"/>
          </p:cNvSpPr>
          <p:nvPr>
            <p:ph type="title"/>
          </p:nvPr>
        </p:nvSpPr>
        <p:spPr>
          <a:xfrm>
            <a:off x="226150" y="238626"/>
            <a:ext cx="8596668" cy="1320800"/>
          </a:xfrm>
        </p:spPr>
        <p:txBody>
          <a:bodyPr>
            <a:normAutofit/>
          </a:bodyPr>
          <a:lstStyle/>
          <a:p>
            <a:r>
              <a:rPr lang="en-US" sz="3200">
                <a:latin typeface="TW Cen MT"/>
              </a:rPr>
              <a:t>NEURAL NETWORK MODEL PERFORMANCE </a:t>
            </a:r>
            <a:r>
              <a:rPr lang="en-US" sz="3200">
                <a:latin typeface="TW Cen MT"/>
                <a:ea typeface="+mj-lt"/>
                <a:cs typeface="+mj-lt"/>
              </a:rPr>
              <a:t>-</a:t>
            </a:r>
            <a:r>
              <a:rPr lang="en-US" sz="3200">
                <a:latin typeface="TW Cen MT"/>
              </a:rPr>
              <a:t> Comparison of Metrics and Accuracies by Class</a:t>
            </a:r>
            <a:endParaRPr lang="en-CA" sz="3200">
              <a:latin typeface="TW Cen MT"/>
              <a:ea typeface="+mj-lt"/>
              <a:cs typeface="+mj-lt"/>
            </a:endParaRPr>
          </a:p>
        </p:txBody>
      </p:sp>
      <p:pic>
        <p:nvPicPr>
          <p:cNvPr id="5" name="Picture 4" descr="A close up of a sign&#10;&#10;Description automatically generated">
            <a:extLst>
              <a:ext uri="{FF2B5EF4-FFF2-40B4-BE49-F238E27FC236}">
                <a16:creationId xmlns:a16="http://schemas.microsoft.com/office/drawing/2014/main" id="{797D177B-51CB-496E-B4E5-F2B886DF4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14" name="Picture 14" descr="A screenshot of a cell phone&#10;&#10;Description automatically generated">
            <a:extLst>
              <a:ext uri="{FF2B5EF4-FFF2-40B4-BE49-F238E27FC236}">
                <a16:creationId xmlns:a16="http://schemas.microsoft.com/office/drawing/2014/main" id="{4669B0C8-B326-4B16-8C49-5065BEA0B237}"/>
              </a:ext>
            </a:extLst>
          </p:cNvPr>
          <p:cNvPicPr>
            <a:picLocks noChangeAspect="1"/>
          </p:cNvPicPr>
          <p:nvPr/>
        </p:nvPicPr>
        <p:blipFill>
          <a:blip r:embed="rId4"/>
          <a:stretch>
            <a:fillRect/>
          </a:stretch>
        </p:blipFill>
        <p:spPr>
          <a:xfrm>
            <a:off x="273206" y="1709755"/>
            <a:ext cx="10289101" cy="4132260"/>
          </a:xfrm>
          <a:prstGeom prst="rect">
            <a:avLst/>
          </a:prstGeom>
        </p:spPr>
      </p:pic>
      <p:sp>
        <p:nvSpPr>
          <p:cNvPr id="3" name="Slide Number Placeholder 2">
            <a:extLst>
              <a:ext uri="{FF2B5EF4-FFF2-40B4-BE49-F238E27FC236}">
                <a16:creationId xmlns:a16="http://schemas.microsoft.com/office/drawing/2014/main" id="{B467CF42-16F9-4428-924B-65CE472A1589}"/>
              </a:ext>
            </a:extLst>
          </p:cNvPr>
          <p:cNvSpPr>
            <a:spLocks noGrp="1"/>
          </p:cNvSpPr>
          <p:nvPr>
            <p:ph type="sldNum" sz="quarter" idx="12"/>
          </p:nvPr>
        </p:nvSpPr>
        <p:spPr/>
        <p:txBody>
          <a:bodyPr/>
          <a:lstStyle/>
          <a:p>
            <a:fld id="{0540F40C-19D0-4AE1-B3AF-4A4F01D6E71D}" type="slidenum">
              <a:rPr lang="en-CA" sz="1200" smtClean="0"/>
              <a:t>28</a:t>
            </a:fld>
            <a:endParaRPr lang="en-US" sz="1200"/>
          </a:p>
        </p:txBody>
      </p:sp>
    </p:spTree>
    <p:extLst>
      <p:ext uri="{BB962C8B-B14F-4D97-AF65-F5344CB8AC3E}">
        <p14:creationId xmlns:p14="http://schemas.microsoft.com/office/powerpoint/2010/main" val="2498481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424C-C35A-400A-B271-B7631610C2C8}"/>
              </a:ext>
            </a:extLst>
          </p:cNvPr>
          <p:cNvSpPr>
            <a:spLocks noGrp="1"/>
          </p:cNvSpPr>
          <p:nvPr>
            <p:ph type="title"/>
          </p:nvPr>
        </p:nvSpPr>
        <p:spPr>
          <a:xfrm>
            <a:off x="226150" y="238626"/>
            <a:ext cx="8957615" cy="1320800"/>
          </a:xfrm>
        </p:spPr>
        <p:txBody>
          <a:bodyPr>
            <a:normAutofit/>
          </a:bodyPr>
          <a:lstStyle/>
          <a:p>
            <a:r>
              <a:rPr lang="en-US" sz="3200">
                <a:latin typeface="TW Cen MT"/>
              </a:rPr>
              <a:t>NEURAL NETWORK MODEL PERFORMANCE </a:t>
            </a:r>
            <a:r>
              <a:rPr lang="en-US" sz="3200">
                <a:latin typeface="TW Cen MT"/>
                <a:ea typeface="+mj-lt"/>
                <a:cs typeface="+mj-lt"/>
              </a:rPr>
              <a:t>-</a:t>
            </a:r>
            <a:r>
              <a:rPr lang="en-US" sz="3200">
                <a:latin typeface="TW Cen MT"/>
              </a:rPr>
              <a:t> Comparison of Metrics and Accuracies by Class</a:t>
            </a:r>
            <a:endParaRPr lang="en-CA" sz="3200">
              <a:latin typeface="TW Cen MT"/>
              <a:ea typeface="+mj-lt"/>
              <a:cs typeface="+mj-lt"/>
            </a:endParaRPr>
          </a:p>
        </p:txBody>
      </p:sp>
      <p:pic>
        <p:nvPicPr>
          <p:cNvPr id="5" name="Picture 4" descr="A close up of a sign&#10;&#10;Description automatically generated">
            <a:extLst>
              <a:ext uri="{FF2B5EF4-FFF2-40B4-BE49-F238E27FC236}">
                <a16:creationId xmlns:a16="http://schemas.microsoft.com/office/drawing/2014/main" id="{797D177B-51CB-496E-B4E5-F2B886DF4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13" name="Picture 13" descr="A screenshot of a cell phone&#10;&#10;Description automatically generated">
            <a:extLst>
              <a:ext uri="{FF2B5EF4-FFF2-40B4-BE49-F238E27FC236}">
                <a16:creationId xmlns:a16="http://schemas.microsoft.com/office/drawing/2014/main" id="{2FB45E1E-70D0-42AB-A025-95456E4ACB54}"/>
              </a:ext>
            </a:extLst>
          </p:cNvPr>
          <p:cNvPicPr>
            <a:picLocks noGrp="1" noChangeAspect="1"/>
          </p:cNvPicPr>
          <p:nvPr>
            <p:ph idx="1"/>
          </p:nvPr>
        </p:nvPicPr>
        <p:blipFill>
          <a:blip r:embed="rId4"/>
          <a:stretch>
            <a:fillRect/>
          </a:stretch>
        </p:blipFill>
        <p:spPr>
          <a:xfrm>
            <a:off x="371509" y="1898647"/>
            <a:ext cx="10482389" cy="3666621"/>
          </a:xfrm>
        </p:spPr>
      </p:pic>
      <p:sp>
        <p:nvSpPr>
          <p:cNvPr id="3" name="Slide Number Placeholder 2">
            <a:extLst>
              <a:ext uri="{FF2B5EF4-FFF2-40B4-BE49-F238E27FC236}">
                <a16:creationId xmlns:a16="http://schemas.microsoft.com/office/drawing/2014/main" id="{617D9A8E-9B8B-475F-A6D6-ECB144D4954B}"/>
              </a:ext>
            </a:extLst>
          </p:cNvPr>
          <p:cNvSpPr>
            <a:spLocks noGrp="1"/>
          </p:cNvSpPr>
          <p:nvPr>
            <p:ph type="sldNum" sz="quarter" idx="12"/>
          </p:nvPr>
        </p:nvSpPr>
        <p:spPr/>
        <p:txBody>
          <a:bodyPr/>
          <a:lstStyle/>
          <a:p>
            <a:fld id="{0540F40C-19D0-4AE1-B3AF-4A4F01D6E71D}" type="slidenum">
              <a:rPr lang="en-CA" sz="1200" smtClean="0"/>
              <a:t>29</a:t>
            </a:fld>
            <a:endParaRPr lang="en-US" sz="1200"/>
          </a:p>
        </p:txBody>
      </p:sp>
    </p:spTree>
    <p:extLst>
      <p:ext uri="{BB962C8B-B14F-4D97-AF65-F5344CB8AC3E}">
        <p14:creationId xmlns:p14="http://schemas.microsoft.com/office/powerpoint/2010/main" val="391725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84143" y="108409"/>
            <a:ext cx="9711004" cy="568751"/>
          </a:xfrm>
        </p:spPr>
        <p:txBody>
          <a:bodyPr>
            <a:normAutofit fontScale="90000"/>
          </a:bodyPr>
          <a:lstStyle/>
          <a:p>
            <a:r>
              <a:rPr lang="en-CA">
                <a:latin typeface="Tw Cen MT" panose="020B0602020104020603" pitchFamily="34" charset="0"/>
              </a:rPr>
              <a:t>RATIONALE</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480767" y="816638"/>
            <a:ext cx="8917757" cy="5932953"/>
          </a:xfrm>
        </p:spPr>
        <p:txBody>
          <a:bodyPr vert="horz" lIns="91440" tIns="45720" rIns="91440" bIns="45720" rtlCol="0" anchor="t">
            <a:noAutofit/>
          </a:bodyPr>
          <a:lstStyle/>
          <a:p>
            <a:r>
              <a:rPr lang="en-CA">
                <a:latin typeface="Tw Cen MT"/>
              </a:rPr>
              <a:t>We selected this problem and dataset to three specific goals</a:t>
            </a:r>
          </a:p>
          <a:p>
            <a:endParaRPr lang="en-CA">
              <a:latin typeface="Tw Cen MT" panose="020B0602020104020603" pitchFamily="34" charset="0"/>
            </a:endParaRPr>
          </a:p>
          <a:p>
            <a:r>
              <a:rPr lang="en-CA">
                <a:latin typeface="Tw Cen MT"/>
              </a:rPr>
              <a:t>1. Allow us to contribute to the field</a:t>
            </a:r>
          </a:p>
          <a:p>
            <a:pPr lvl="1"/>
            <a:r>
              <a:rPr lang="en-CA">
                <a:latin typeface="Tw Cen MT"/>
              </a:rPr>
              <a:t>Audio classification is under-represented</a:t>
            </a:r>
          </a:p>
          <a:p>
            <a:pPr lvl="1"/>
            <a:r>
              <a:rPr lang="en-CA">
                <a:latin typeface="Tw Cen MT"/>
              </a:rPr>
              <a:t>Specifically sound classification – very positive results are rare and not trivial</a:t>
            </a:r>
          </a:p>
          <a:p>
            <a:pPr lvl="1"/>
            <a:endParaRPr lang="en-CA">
              <a:latin typeface="Tw Cen MT" panose="020B0602020104020603" pitchFamily="34" charset="0"/>
            </a:endParaRPr>
          </a:p>
          <a:p>
            <a:r>
              <a:rPr lang="en-CA">
                <a:latin typeface="Tw Cen MT"/>
              </a:rPr>
              <a:t>2. Solve the problem through multiple different approaches</a:t>
            </a:r>
          </a:p>
          <a:p>
            <a:pPr lvl="1"/>
            <a:r>
              <a:rPr lang="en-US">
                <a:latin typeface="Tw Cen MT"/>
              </a:rPr>
              <a:t>Generate numeral/vector features</a:t>
            </a:r>
          </a:p>
          <a:p>
            <a:pPr lvl="1"/>
            <a:r>
              <a:rPr lang="en-US">
                <a:latin typeface="Tw Cen MT"/>
              </a:rPr>
              <a:t>Generate image-based features and run through image recognizers</a:t>
            </a:r>
          </a:p>
          <a:p>
            <a:pPr lvl="1"/>
            <a:r>
              <a:rPr lang="en-US">
                <a:latin typeface="Tw Cen MT"/>
              </a:rPr>
              <a:t>Integrate both traditional ML models as well as Deep Learning (CNNs)</a:t>
            </a:r>
          </a:p>
          <a:p>
            <a:pPr lvl="1"/>
            <a:endParaRPr lang="en-US">
              <a:latin typeface="Tw Cen MT" panose="020B0602020104020603" pitchFamily="34" charset="0"/>
            </a:endParaRPr>
          </a:p>
          <a:p>
            <a:r>
              <a:rPr lang="en-US">
                <a:latin typeface="Tw Cen MT" panose="020B0602020104020603" pitchFamily="34" charset="0"/>
              </a:rPr>
              <a:t>3. Real World Applicability</a:t>
            </a:r>
          </a:p>
          <a:p>
            <a:pPr lvl="1"/>
            <a:r>
              <a:rPr lang="en-CA">
                <a:latin typeface="Tw Cen MT" panose="020B0602020104020603" pitchFamily="34" charset="0"/>
              </a:rPr>
              <a:t>Classifying ambient, urban sounds has multiple practical uses</a:t>
            </a:r>
          </a:p>
          <a:p>
            <a:pPr lvl="1"/>
            <a:r>
              <a:rPr lang="en-CA">
                <a:latin typeface="Tw Cen MT" panose="020B0602020104020603" pitchFamily="34" charset="0"/>
              </a:rPr>
              <a:t>Government applications (data collection/urban planning), maintenance/manufacturing (identifying sounds of defects i.e. railway), sound/noise cancellation (i.e. Zoom)</a:t>
            </a:r>
          </a:p>
        </p:txBody>
      </p:sp>
      <p:pic>
        <p:nvPicPr>
          <p:cNvPr id="5" name="Picture 4">
            <a:extLst>
              <a:ext uri="{FF2B5EF4-FFF2-40B4-BE49-F238E27FC236}">
                <a16:creationId xmlns:a16="http://schemas.microsoft.com/office/drawing/2014/main" id="{C7DBEFE1-010B-42F3-B8C0-C24C3E7F1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AED1A464-A80C-4BB5-9014-B61C0D169DFC}"/>
              </a:ext>
            </a:extLst>
          </p:cNvPr>
          <p:cNvSpPr>
            <a:spLocks noGrp="1"/>
          </p:cNvSpPr>
          <p:nvPr>
            <p:ph type="sldNum" sz="quarter" idx="12"/>
          </p:nvPr>
        </p:nvSpPr>
        <p:spPr/>
        <p:txBody>
          <a:bodyPr/>
          <a:lstStyle/>
          <a:p>
            <a:fld id="{0540F40C-19D0-4AE1-B3AF-4A4F01D6E71D}" type="slidenum">
              <a:rPr lang="en-CA" sz="1200" smtClean="0"/>
              <a:t>3</a:t>
            </a:fld>
            <a:endParaRPr lang="en-US" sz="1200"/>
          </a:p>
        </p:txBody>
      </p:sp>
    </p:spTree>
    <p:extLst>
      <p:ext uri="{BB962C8B-B14F-4D97-AF65-F5344CB8AC3E}">
        <p14:creationId xmlns:p14="http://schemas.microsoft.com/office/powerpoint/2010/main" val="2559467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0EE5-987F-4CE9-809C-C99C4DBD1E7E}"/>
              </a:ext>
            </a:extLst>
          </p:cNvPr>
          <p:cNvSpPr>
            <a:spLocks noGrp="1"/>
          </p:cNvSpPr>
          <p:nvPr>
            <p:ph type="title"/>
          </p:nvPr>
        </p:nvSpPr>
        <p:spPr>
          <a:xfrm>
            <a:off x="199814" y="132080"/>
            <a:ext cx="9609325" cy="1320800"/>
          </a:xfrm>
        </p:spPr>
        <p:txBody>
          <a:bodyPr>
            <a:normAutofit/>
          </a:bodyPr>
          <a:lstStyle/>
          <a:p>
            <a:r>
              <a:rPr lang="en-US" sz="3200">
                <a:latin typeface="TW Cen MT"/>
              </a:rPr>
              <a:t>NEURAL NETWORK MODEL PERFORMANCE - Summary </a:t>
            </a:r>
          </a:p>
        </p:txBody>
      </p:sp>
      <p:sp>
        <p:nvSpPr>
          <p:cNvPr id="3" name="Content Placeholder 2">
            <a:extLst>
              <a:ext uri="{FF2B5EF4-FFF2-40B4-BE49-F238E27FC236}">
                <a16:creationId xmlns:a16="http://schemas.microsoft.com/office/drawing/2014/main" id="{7A0ADB38-9C7D-4C8C-8E80-3D24CEBAEAC5}"/>
              </a:ext>
            </a:extLst>
          </p:cNvPr>
          <p:cNvSpPr>
            <a:spLocks noGrp="1"/>
          </p:cNvSpPr>
          <p:nvPr>
            <p:ph idx="1"/>
          </p:nvPr>
        </p:nvSpPr>
        <p:spPr>
          <a:xfrm>
            <a:off x="371465" y="926550"/>
            <a:ext cx="9037825" cy="4933536"/>
          </a:xfrm>
        </p:spPr>
        <p:txBody>
          <a:bodyPr vert="horz" lIns="91440" tIns="45720" rIns="91440" bIns="45720" rtlCol="0" anchor="t">
            <a:normAutofit lnSpcReduction="10000"/>
          </a:bodyPr>
          <a:lstStyle/>
          <a:p>
            <a:r>
              <a:rPr lang="en-US" sz="2400">
                <a:latin typeface="TW Cen MT"/>
              </a:rPr>
              <a:t>Both models performed well. However, the MFCC+Δ has better accuracy </a:t>
            </a:r>
          </a:p>
          <a:p>
            <a:pPr lvl="1"/>
            <a:r>
              <a:rPr lang="en-US" sz="2000">
                <a:latin typeface="TW Cen MT"/>
              </a:rPr>
              <a:t>Inception model: ~83 % accuracy </a:t>
            </a:r>
          </a:p>
          <a:p>
            <a:pPr lvl="1"/>
            <a:r>
              <a:rPr lang="en-US" sz="2000">
                <a:latin typeface="TW Cen MT"/>
                <a:ea typeface="+mn-lt"/>
                <a:cs typeface="+mn-lt"/>
              </a:rPr>
              <a:t>NN-2D model: ~93% accuracy </a:t>
            </a:r>
          </a:p>
          <a:p>
            <a:pPr lvl="1"/>
            <a:endParaRPr lang="en-US" sz="2000">
              <a:latin typeface="TW Cen MT"/>
            </a:endParaRPr>
          </a:p>
          <a:p>
            <a:r>
              <a:rPr lang="en-US" sz="2400">
                <a:latin typeface="TW Cen MT"/>
              </a:rPr>
              <a:t>Both models classified majority of classes well, with the exception of 'Children Playing' and 'Street Music'</a:t>
            </a:r>
          </a:p>
          <a:p>
            <a:pPr marL="457200" lvl="1" indent="0">
              <a:buNone/>
            </a:pPr>
            <a:endParaRPr lang="en-US" sz="2000">
              <a:latin typeface="TW Cen MT"/>
            </a:endParaRPr>
          </a:p>
          <a:p>
            <a:r>
              <a:rPr lang="en-US" sz="2400">
                <a:latin typeface="TW Cen MT"/>
              </a:rPr>
              <a:t>Learning Curves</a:t>
            </a:r>
          </a:p>
          <a:p>
            <a:pPr lvl="1"/>
            <a:r>
              <a:rPr lang="en-US" sz="2400">
                <a:latin typeface="TW Cen MT"/>
              </a:rPr>
              <a:t>Inception model has small overfitting issues</a:t>
            </a:r>
          </a:p>
          <a:p>
            <a:pPr lvl="1"/>
            <a:r>
              <a:rPr lang="en-US" sz="2400">
                <a:latin typeface="TW Cen MT"/>
              </a:rPr>
              <a:t>NN-2D model may need better hyperparameter tuning (e.g. learning rate)</a:t>
            </a:r>
          </a:p>
          <a:p>
            <a:pPr lvl="1"/>
            <a:endParaRPr lang="en-US" sz="2000">
              <a:latin typeface="TW Cen MT"/>
            </a:endParaRPr>
          </a:p>
        </p:txBody>
      </p:sp>
      <p:sp>
        <p:nvSpPr>
          <p:cNvPr id="4" name="Slide Number Placeholder 3">
            <a:extLst>
              <a:ext uri="{FF2B5EF4-FFF2-40B4-BE49-F238E27FC236}">
                <a16:creationId xmlns:a16="http://schemas.microsoft.com/office/drawing/2014/main" id="{2272DC85-145E-4DD6-96CA-E95E4A2406CC}"/>
              </a:ext>
            </a:extLst>
          </p:cNvPr>
          <p:cNvSpPr>
            <a:spLocks noGrp="1"/>
          </p:cNvSpPr>
          <p:nvPr>
            <p:ph type="sldNum" sz="quarter" idx="12"/>
          </p:nvPr>
        </p:nvSpPr>
        <p:spPr/>
        <p:txBody>
          <a:bodyPr/>
          <a:lstStyle/>
          <a:p>
            <a:fld id="{0540F40C-19D0-4AE1-B3AF-4A4F01D6E71D}" type="slidenum">
              <a:rPr lang="en-CA" sz="1200" smtClean="0"/>
              <a:t>30</a:t>
            </a:fld>
            <a:endParaRPr lang="en-US" sz="1200"/>
          </a:p>
        </p:txBody>
      </p:sp>
    </p:spTree>
    <p:extLst>
      <p:ext uri="{BB962C8B-B14F-4D97-AF65-F5344CB8AC3E}">
        <p14:creationId xmlns:p14="http://schemas.microsoft.com/office/powerpoint/2010/main" val="1079345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88882"/>
            <a:ext cx="9711004" cy="568751"/>
          </a:xfrm>
        </p:spPr>
        <p:txBody>
          <a:bodyPr>
            <a:normAutofit fontScale="90000"/>
          </a:bodyPr>
          <a:lstStyle/>
          <a:p>
            <a:r>
              <a:rPr lang="en-CA">
                <a:latin typeface="Tw Cen MT" panose="020B0602020104020603" pitchFamily="34" charset="0"/>
              </a:rPr>
              <a:t>CHALLENGES</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8" y="695342"/>
            <a:ext cx="11901023" cy="6403042"/>
          </a:xfrm>
        </p:spPr>
        <p:txBody>
          <a:bodyPr>
            <a:normAutofit fontScale="85000" lnSpcReduction="20000"/>
          </a:bodyPr>
          <a:lstStyle/>
          <a:p>
            <a:pPr algn="just"/>
            <a:r>
              <a:rPr lang="en-US" sz="2000">
                <a:latin typeface="Tw Cen MT" panose="020B0602020104020603" pitchFamily="34" charset="0"/>
              </a:rPr>
              <a:t>As sound classification is </a:t>
            </a:r>
            <a:r>
              <a:rPr lang="en-US" sz="2000" b="1">
                <a:latin typeface="Tw Cen MT" panose="020B0602020104020603" pitchFamily="34" charset="0"/>
              </a:rPr>
              <a:t>nowhere near as common </a:t>
            </a:r>
            <a:r>
              <a:rPr lang="en-US" sz="2000">
                <a:latin typeface="Tw Cen MT" panose="020B0602020104020603" pitchFamily="34" charset="0"/>
              </a:rPr>
              <a:t>as image recognition, we had to work</a:t>
            </a:r>
          </a:p>
          <a:p>
            <a:pPr marL="0" indent="0" algn="just">
              <a:buNone/>
            </a:pPr>
            <a:r>
              <a:rPr lang="en-US" sz="2000">
                <a:latin typeface="Tw Cen MT" panose="020B0602020104020603" pitchFamily="34" charset="0"/>
              </a:rPr>
              <a:t>	out our approach from the ground up</a:t>
            </a:r>
          </a:p>
          <a:p>
            <a:pPr lvl="1" algn="just"/>
            <a:r>
              <a:rPr lang="en-US" sz="1800">
                <a:latin typeface="Tw Cen MT" panose="020B0602020104020603" pitchFamily="34" charset="0"/>
              </a:rPr>
              <a:t>Group not as intuitively familiar with audio processing</a:t>
            </a:r>
          </a:p>
          <a:p>
            <a:pPr marL="0" indent="0" algn="just">
              <a:buNone/>
            </a:pPr>
            <a:endParaRPr lang="en-US" sz="2000">
              <a:latin typeface="Tw Cen MT" panose="020B0602020104020603" pitchFamily="34" charset="0"/>
            </a:endParaRPr>
          </a:p>
          <a:p>
            <a:pPr algn="just"/>
            <a:r>
              <a:rPr lang="en-US" sz="2000">
                <a:latin typeface="Tw Cen MT" panose="020B0602020104020603" pitchFamily="34" charset="0"/>
              </a:rPr>
              <a:t>Generating </a:t>
            </a:r>
            <a:r>
              <a:rPr lang="en-US" sz="2000" b="1">
                <a:latin typeface="Tw Cen MT" panose="020B0602020104020603" pitchFamily="34" charset="0"/>
              </a:rPr>
              <a:t>numerical features</a:t>
            </a:r>
          </a:p>
          <a:p>
            <a:pPr lvl="1" algn="just"/>
            <a:r>
              <a:rPr lang="en-US" sz="1800">
                <a:latin typeface="Tw Cen MT" panose="020B0602020104020603" pitchFamily="34" charset="0"/>
              </a:rPr>
              <a:t>Attempted to do this manually at first, creating waveforms with various packages, reading </a:t>
            </a:r>
          </a:p>
          <a:p>
            <a:pPr marL="457200" lvl="1" indent="0" algn="just">
              <a:buNone/>
            </a:pPr>
            <a:r>
              <a:rPr lang="en-US" sz="1800">
                <a:latin typeface="Tw Cen MT" panose="020B0602020104020603" pitchFamily="34" charset="0"/>
              </a:rPr>
              <a:t>	audio as array. N-Dimensional features were an issue</a:t>
            </a:r>
          </a:p>
          <a:p>
            <a:pPr marL="457200" lvl="1" indent="0" algn="just">
              <a:buNone/>
            </a:pPr>
            <a:endParaRPr lang="en-US" sz="1800">
              <a:latin typeface="Tw Cen MT" panose="020B0602020104020603" pitchFamily="34" charset="0"/>
            </a:endParaRPr>
          </a:p>
          <a:p>
            <a:pPr algn="just"/>
            <a:r>
              <a:rPr lang="en-US" sz="2000">
                <a:latin typeface="Tw Cen MT" panose="020B0602020104020603" pitchFamily="34" charset="0"/>
              </a:rPr>
              <a:t>Very </a:t>
            </a:r>
            <a:r>
              <a:rPr lang="en-US" sz="2000" b="1">
                <a:latin typeface="Tw Cen MT" panose="020B0602020104020603" pitchFamily="34" charset="0"/>
              </a:rPr>
              <a:t>inconsistent audio files</a:t>
            </a:r>
            <a:r>
              <a:rPr lang="en-US" sz="2000">
                <a:latin typeface="Tw Cen MT" panose="020B0602020104020603" pitchFamily="34" charset="0"/>
              </a:rPr>
              <a:t>, submitted by various users on FreeSound.org. Standardized collection?</a:t>
            </a:r>
          </a:p>
          <a:p>
            <a:pPr lvl="1" algn="just"/>
            <a:r>
              <a:rPr lang="en-US" sz="1800">
                <a:latin typeface="Tw Cen MT" panose="020B0602020104020603" pitchFamily="34" charset="0"/>
              </a:rPr>
              <a:t>Bit Depth, Sample Rate, length, salience (background/foreground)</a:t>
            </a:r>
          </a:p>
          <a:p>
            <a:pPr lvl="1" algn="just"/>
            <a:endParaRPr lang="en-US" sz="1800">
              <a:latin typeface="Tw Cen MT" panose="020B0602020104020603" pitchFamily="34" charset="0"/>
            </a:endParaRPr>
          </a:p>
          <a:p>
            <a:pPr algn="just"/>
            <a:r>
              <a:rPr lang="en-US" sz="2000" b="1">
                <a:latin typeface="Tw Cen MT" panose="020B0602020104020603" pitchFamily="34" charset="0"/>
              </a:rPr>
              <a:t>Lack of pre-built features </a:t>
            </a:r>
            <a:r>
              <a:rPr lang="en-US" sz="2000">
                <a:latin typeface="Tw Cen MT" panose="020B0602020104020603" pitchFamily="34" charset="0"/>
              </a:rPr>
              <a:t>to do exactly what we want</a:t>
            </a:r>
          </a:p>
          <a:p>
            <a:pPr lvl="1" algn="just"/>
            <a:r>
              <a:rPr lang="en-US" sz="1800">
                <a:latin typeface="Tw Cen MT" panose="020B0602020104020603" pitchFamily="34" charset="0"/>
              </a:rPr>
              <a:t>Built our own library for commonly used functions (“sonicboom.py)</a:t>
            </a:r>
          </a:p>
          <a:p>
            <a:pPr lvl="2" algn="just"/>
            <a:endParaRPr lang="en-US" sz="1600">
              <a:latin typeface="Tw Cen MT" panose="020B0602020104020603" pitchFamily="34" charset="0"/>
            </a:endParaRPr>
          </a:p>
          <a:p>
            <a:pPr algn="just"/>
            <a:r>
              <a:rPr lang="en-US" sz="2000">
                <a:latin typeface="Tw Cen MT" panose="020B0602020104020603" pitchFamily="34" charset="0"/>
              </a:rPr>
              <a:t>How to spin up </a:t>
            </a:r>
            <a:r>
              <a:rPr lang="en-US" sz="2000" b="1">
                <a:latin typeface="Tw Cen MT" panose="020B0602020104020603" pitchFamily="34" charset="0"/>
              </a:rPr>
              <a:t>effective cloud resources </a:t>
            </a:r>
            <a:r>
              <a:rPr lang="en-US" sz="2000">
                <a:latin typeface="Tw Cen MT" panose="020B0602020104020603" pitchFamily="34" charset="0"/>
              </a:rPr>
              <a:t>quickly</a:t>
            </a:r>
          </a:p>
          <a:p>
            <a:pPr lvl="1" algn="just"/>
            <a:r>
              <a:rPr lang="en-US" sz="1800">
                <a:latin typeface="Tw Cen MT" panose="020B0602020104020603" pitchFamily="34" charset="0"/>
              </a:rPr>
              <a:t>Used Google “Deep Learning VM” image and Deployment Manager + </a:t>
            </a:r>
            <a:r>
              <a:rPr lang="en-US" sz="1800" err="1">
                <a:latin typeface="Tw Cen MT" panose="020B0602020104020603" pitchFamily="34" charset="0"/>
              </a:rPr>
              <a:t>Jupyter</a:t>
            </a:r>
            <a:r>
              <a:rPr lang="en-US" sz="1800">
                <a:latin typeface="Tw Cen MT" panose="020B0602020104020603" pitchFamily="34" charset="0"/>
              </a:rPr>
              <a:t> Lab</a:t>
            </a:r>
          </a:p>
          <a:p>
            <a:pPr lvl="1" algn="just"/>
            <a:endParaRPr lang="en-US" sz="1800">
              <a:latin typeface="Tw Cen MT" panose="020B0602020104020603" pitchFamily="34" charset="0"/>
            </a:endParaRPr>
          </a:p>
          <a:p>
            <a:pPr algn="just"/>
            <a:r>
              <a:rPr lang="en-US" sz="2000" b="1">
                <a:latin typeface="Tw Cen MT" panose="020B0602020104020603" pitchFamily="34" charset="0"/>
              </a:rPr>
              <a:t>Interpretability</a:t>
            </a:r>
            <a:r>
              <a:rPr lang="en-US" sz="2000">
                <a:latin typeface="Tw Cen MT" panose="020B0602020104020603" pitchFamily="34" charset="0"/>
              </a:rPr>
              <a:t> of Neural Networks</a:t>
            </a:r>
          </a:p>
          <a:p>
            <a:pPr lvl="1" algn="just"/>
            <a:r>
              <a:rPr lang="en-US" sz="1800">
                <a:latin typeface="Tw Cen MT" panose="020B0602020104020603" pitchFamily="34" charset="0"/>
              </a:rPr>
              <a:t>Validation score issues in </a:t>
            </a:r>
            <a:r>
              <a:rPr lang="en-US" sz="1800" err="1">
                <a:latin typeface="Tw Cen MT" panose="020B0602020104020603" pitchFamily="34" charset="0"/>
              </a:rPr>
              <a:t>keras</a:t>
            </a:r>
            <a:r>
              <a:rPr lang="en-US" sz="1800">
                <a:latin typeface="Tw Cen MT" panose="020B0602020104020603" pitchFamily="34" charset="0"/>
              </a:rPr>
              <a:t>, solved by writing our own blind test function w/ holdout set</a:t>
            </a: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Content Placeholder 2">
            <a:extLst>
              <a:ext uri="{FF2B5EF4-FFF2-40B4-BE49-F238E27FC236}">
                <a16:creationId xmlns:a16="http://schemas.microsoft.com/office/drawing/2014/main" id="{D2BB9BA4-ACF9-41AE-A324-10410207E135}"/>
              </a:ext>
            </a:extLst>
          </p:cNvPr>
          <p:cNvSpPr txBox="1">
            <a:spLocks/>
          </p:cNvSpPr>
          <p:nvPr/>
        </p:nvSpPr>
        <p:spPr>
          <a:xfrm>
            <a:off x="1380931" y="1429561"/>
            <a:ext cx="10360780"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n-US" sz="2000">
              <a:latin typeface="Tw Cen MT" panose="020B0602020104020603" pitchFamily="34" charset="0"/>
            </a:endParaRPr>
          </a:p>
        </p:txBody>
      </p:sp>
      <p:sp>
        <p:nvSpPr>
          <p:cNvPr id="13" name="Content Placeholder 2">
            <a:extLst>
              <a:ext uri="{FF2B5EF4-FFF2-40B4-BE49-F238E27FC236}">
                <a16:creationId xmlns:a16="http://schemas.microsoft.com/office/drawing/2014/main" id="{21AE238C-4716-4A4E-8AD2-F2F797A13E97}"/>
              </a:ext>
            </a:extLst>
          </p:cNvPr>
          <p:cNvSpPr txBox="1">
            <a:spLocks/>
          </p:cNvSpPr>
          <p:nvPr/>
        </p:nvSpPr>
        <p:spPr>
          <a:xfrm>
            <a:off x="145489" y="882272"/>
            <a:ext cx="9241107"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endParaRPr lang="en-US">
              <a:latin typeface="Tw Cen MT" panose="020B0602020104020603" pitchFamily="34" charset="0"/>
            </a:endParaRPr>
          </a:p>
        </p:txBody>
      </p:sp>
      <p:sp>
        <p:nvSpPr>
          <p:cNvPr id="6" name="Slide Number Placeholder 5">
            <a:extLst>
              <a:ext uri="{FF2B5EF4-FFF2-40B4-BE49-F238E27FC236}">
                <a16:creationId xmlns:a16="http://schemas.microsoft.com/office/drawing/2014/main" id="{CD9B3BF6-78F6-4D5D-BF37-1461E17D1A34}"/>
              </a:ext>
            </a:extLst>
          </p:cNvPr>
          <p:cNvSpPr>
            <a:spLocks noGrp="1"/>
          </p:cNvSpPr>
          <p:nvPr>
            <p:ph type="sldNum" sz="quarter" idx="12"/>
          </p:nvPr>
        </p:nvSpPr>
        <p:spPr/>
        <p:txBody>
          <a:bodyPr/>
          <a:lstStyle/>
          <a:p>
            <a:fld id="{0540F40C-19D0-4AE1-B3AF-4A4F01D6E71D}" type="slidenum">
              <a:rPr lang="en-CA" sz="1200" smtClean="0"/>
              <a:t>31</a:t>
            </a:fld>
            <a:endParaRPr lang="en-US" sz="1200"/>
          </a:p>
        </p:txBody>
      </p:sp>
    </p:spTree>
    <p:extLst>
      <p:ext uri="{BB962C8B-B14F-4D97-AF65-F5344CB8AC3E}">
        <p14:creationId xmlns:p14="http://schemas.microsoft.com/office/powerpoint/2010/main" val="3664826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88882"/>
            <a:ext cx="9711004" cy="568751"/>
          </a:xfrm>
        </p:spPr>
        <p:txBody>
          <a:bodyPr>
            <a:normAutofit fontScale="90000"/>
          </a:bodyPr>
          <a:lstStyle/>
          <a:p>
            <a:r>
              <a:rPr lang="en-CA">
                <a:latin typeface="Tw Cen MT" panose="020B0602020104020603" pitchFamily="34" charset="0"/>
              </a:rPr>
              <a:t>ETHICAL &amp; PRIVACY CONCERNS </a:t>
            </a: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Content Placeholder 2">
            <a:extLst>
              <a:ext uri="{FF2B5EF4-FFF2-40B4-BE49-F238E27FC236}">
                <a16:creationId xmlns:a16="http://schemas.microsoft.com/office/drawing/2014/main" id="{D2BB9BA4-ACF9-41AE-A324-10410207E135}"/>
              </a:ext>
            </a:extLst>
          </p:cNvPr>
          <p:cNvSpPr txBox="1">
            <a:spLocks/>
          </p:cNvSpPr>
          <p:nvPr/>
        </p:nvSpPr>
        <p:spPr>
          <a:xfrm>
            <a:off x="1380931" y="1429561"/>
            <a:ext cx="10360780"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n-US" sz="2000">
              <a:latin typeface="Tw Cen MT" panose="020B0602020104020603" pitchFamily="34" charset="0"/>
            </a:endParaRPr>
          </a:p>
        </p:txBody>
      </p:sp>
      <p:sp>
        <p:nvSpPr>
          <p:cNvPr id="13" name="Content Placeholder 2">
            <a:extLst>
              <a:ext uri="{FF2B5EF4-FFF2-40B4-BE49-F238E27FC236}">
                <a16:creationId xmlns:a16="http://schemas.microsoft.com/office/drawing/2014/main" id="{21AE238C-4716-4A4E-8AD2-F2F797A13E97}"/>
              </a:ext>
            </a:extLst>
          </p:cNvPr>
          <p:cNvSpPr txBox="1">
            <a:spLocks/>
          </p:cNvSpPr>
          <p:nvPr/>
        </p:nvSpPr>
        <p:spPr>
          <a:xfrm>
            <a:off x="145489" y="882272"/>
            <a:ext cx="9241107"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endParaRPr lang="en-US">
              <a:latin typeface="Tw Cen MT" panose="020B0602020104020603" pitchFamily="34" charset="0"/>
            </a:endParaRPr>
          </a:p>
        </p:txBody>
      </p:sp>
      <p:sp>
        <p:nvSpPr>
          <p:cNvPr id="6" name="Slide Number Placeholder 5">
            <a:extLst>
              <a:ext uri="{FF2B5EF4-FFF2-40B4-BE49-F238E27FC236}">
                <a16:creationId xmlns:a16="http://schemas.microsoft.com/office/drawing/2014/main" id="{CD9B3BF6-78F6-4D5D-BF37-1461E17D1A34}"/>
              </a:ext>
            </a:extLst>
          </p:cNvPr>
          <p:cNvSpPr>
            <a:spLocks noGrp="1"/>
          </p:cNvSpPr>
          <p:nvPr>
            <p:ph type="sldNum" sz="quarter" idx="12"/>
          </p:nvPr>
        </p:nvSpPr>
        <p:spPr/>
        <p:txBody>
          <a:bodyPr/>
          <a:lstStyle/>
          <a:p>
            <a:fld id="{0540F40C-19D0-4AE1-B3AF-4A4F01D6E71D}" type="slidenum">
              <a:rPr lang="en-CA" sz="1200" smtClean="0"/>
              <a:t>32</a:t>
            </a:fld>
            <a:endParaRPr lang="en-US" sz="1200"/>
          </a:p>
        </p:txBody>
      </p:sp>
      <p:sp>
        <p:nvSpPr>
          <p:cNvPr id="8" name="Content Placeholder 2">
            <a:extLst>
              <a:ext uri="{FF2B5EF4-FFF2-40B4-BE49-F238E27FC236}">
                <a16:creationId xmlns:a16="http://schemas.microsoft.com/office/drawing/2014/main" id="{50FE2652-0081-4427-B700-BBA5BCA5C080}"/>
              </a:ext>
            </a:extLst>
          </p:cNvPr>
          <p:cNvSpPr>
            <a:spLocks noGrp="1"/>
          </p:cNvSpPr>
          <p:nvPr>
            <p:ph idx="1"/>
          </p:nvPr>
        </p:nvSpPr>
        <p:spPr>
          <a:xfrm>
            <a:off x="371465" y="926550"/>
            <a:ext cx="9037825" cy="4933536"/>
          </a:xfrm>
        </p:spPr>
        <p:txBody>
          <a:bodyPr vert="horz" lIns="91440" tIns="45720" rIns="91440" bIns="45720" rtlCol="0" anchor="t">
            <a:normAutofit/>
          </a:bodyPr>
          <a:lstStyle/>
          <a:p>
            <a:r>
              <a:rPr lang="en-US" sz="2400">
                <a:latin typeface="TW Cen MT"/>
              </a:rPr>
              <a:t>Accidental capture/recognition of sensitive audio (private chats, personal info, unintended sounds, etc.)</a:t>
            </a:r>
          </a:p>
          <a:p>
            <a:endParaRPr lang="en-US" sz="2400">
              <a:latin typeface="TW Cen MT"/>
            </a:endParaRPr>
          </a:p>
          <a:p>
            <a:r>
              <a:rPr lang="en-US" sz="2400">
                <a:latin typeface="TW Cen MT"/>
              </a:rPr>
              <a:t>Acoustic fingerprinting (identifying location, other useful info from a specific set of recognized sounds, etc.)</a:t>
            </a:r>
            <a:endParaRPr lang="en-US" sz="2400"/>
          </a:p>
          <a:p>
            <a:pPr lvl="1"/>
            <a:endParaRPr lang="en-US" sz="2400">
              <a:latin typeface="TW Cen MT"/>
            </a:endParaRPr>
          </a:p>
          <a:p>
            <a:r>
              <a:rPr lang="en-US" sz="2400">
                <a:latin typeface="TW Cen MT"/>
              </a:rPr>
              <a:t>Code could be easily modified to classify and recognize speech but has not been designed with these considerations in mind</a:t>
            </a:r>
          </a:p>
          <a:p>
            <a:endParaRPr lang="en-US" sz="2400">
              <a:latin typeface="TW Cen MT"/>
            </a:endParaRPr>
          </a:p>
          <a:p>
            <a:r>
              <a:rPr lang="en-US" sz="2400">
                <a:latin typeface="TW Cen MT"/>
              </a:rPr>
              <a:t>Must be clear on the purpose for our code and that it is not to be used for purposes for which it is not intended</a:t>
            </a:r>
          </a:p>
        </p:txBody>
      </p:sp>
    </p:spTree>
    <p:extLst>
      <p:ext uri="{BB962C8B-B14F-4D97-AF65-F5344CB8AC3E}">
        <p14:creationId xmlns:p14="http://schemas.microsoft.com/office/powerpoint/2010/main" val="3763237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a:rPr>
              <a:t>CONCLUDING SUMMARY</a:t>
            </a:r>
            <a:endParaRPr lang="en-CA">
              <a:latin typeface="Tw Cen MT" panose="020B0602020104020603" pitchFamily="34" charset="0"/>
            </a:endParaRP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Content Placeholder 2">
            <a:extLst>
              <a:ext uri="{FF2B5EF4-FFF2-40B4-BE49-F238E27FC236}">
                <a16:creationId xmlns:a16="http://schemas.microsoft.com/office/drawing/2014/main" id="{D2BB9BA4-ACF9-41AE-A324-10410207E135}"/>
              </a:ext>
            </a:extLst>
          </p:cNvPr>
          <p:cNvSpPr txBox="1">
            <a:spLocks/>
          </p:cNvSpPr>
          <p:nvPr/>
        </p:nvSpPr>
        <p:spPr>
          <a:xfrm>
            <a:off x="1380931" y="1429561"/>
            <a:ext cx="10360780"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n-US" sz="2000">
              <a:latin typeface="Tw Cen MT" panose="020B0602020104020603" pitchFamily="34" charset="0"/>
            </a:endParaRPr>
          </a:p>
        </p:txBody>
      </p:sp>
      <p:sp>
        <p:nvSpPr>
          <p:cNvPr id="13" name="Content Placeholder 2">
            <a:extLst>
              <a:ext uri="{FF2B5EF4-FFF2-40B4-BE49-F238E27FC236}">
                <a16:creationId xmlns:a16="http://schemas.microsoft.com/office/drawing/2014/main" id="{21AE238C-4716-4A4E-8AD2-F2F797A13E97}"/>
              </a:ext>
            </a:extLst>
          </p:cNvPr>
          <p:cNvSpPr txBox="1">
            <a:spLocks/>
          </p:cNvSpPr>
          <p:nvPr/>
        </p:nvSpPr>
        <p:spPr>
          <a:xfrm>
            <a:off x="145489" y="882272"/>
            <a:ext cx="9241107" cy="4956692"/>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a:latin typeface="Tw Cen MT"/>
              </a:rPr>
              <a:t>From the metrics of model performance it is evident that the Neural networks performed far better than the conventional models</a:t>
            </a:r>
          </a:p>
          <a:p>
            <a:pPr algn="just"/>
            <a:endParaRPr lang="en-US" sz="2000">
              <a:latin typeface="Tw Cen MT" panose="020B0602020104020603" pitchFamily="34" charset="0"/>
            </a:endParaRPr>
          </a:p>
          <a:p>
            <a:pPr algn="just"/>
            <a:r>
              <a:rPr lang="en-US" sz="2000">
                <a:latin typeface="Tw Cen MT"/>
              </a:rPr>
              <a:t>If the solution were to be deployed, and if the requirement is very high accuracy, then we would choose the 5 layer CNN which gave an accuracy of ~93%</a:t>
            </a:r>
            <a:endParaRPr lang="en-US" sz="2000">
              <a:latin typeface="Tw Cen MT" panose="020B0602020104020603" pitchFamily="34" charset="0"/>
            </a:endParaRPr>
          </a:p>
          <a:p>
            <a:pPr algn="just"/>
            <a:endParaRPr lang="en-US" sz="2000">
              <a:latin typeface="Tw Cen MT" panose="020B0602020104020603" pitchFamily="34" charset="0"/>
            </a:endParaRPr>
          </a:p>
          <a:p>
            <a:pPr algn="just"/>
            <a:r>
              <a:rPr lang="en-US" sz="2000">
                <a:latin typeface="Tw Cen MT"/>
              </a:rPr>
              <a:t>If the requirement is high accuracy and also high interpretability, then we would choose the image classifier inception V3 model as the pretrained model has many existing work to leverage off of, including ways to plot &amp; interpret the steps the NN takes the input through</a:t>
            </a:r>
          </a:p>
        </p:txBody>
      </p:sp>
      <p:sp>
        <p:nvSpPr>
          <p:cNvPr id="6" name="Slide Number Placeholder 5">
            <a:extLst>
              <a:ext uri="{FF2B5EF4-FFF2-40B4-BE49-F238E27FC236}">
                <a16:creationId xmlns:a16="http://schemas.microsoft.com/office/drawing/2014/main" id="{C7D84FF7-CB25-4F80-AB89-76571945339B}"/>
              </a:ext>
            </a:extLst>
          </p:cNvPr>
          <p:cNvSpPr>
            <a:spLocks noGrp="1"/>
          </p:cNvSpPr>
          <p:nvPr>
            <p:ph type="sldNum" sz="quarter" idx="12"/>
          </p:nvPr>
        </p:nvSpPr>
        <p:spPr/>
        <p:txBody>
          <a:bodyPr/>
          <a:lstStyle/>
          <a:p>
            <a:fld id="{0540F40C-19D0-4AE1-B3AF-4A4F01D6E71D}" type="slidenum">
              <a:rPr lang="en-CA" sz="1200" smtClean="0"/>
              <a:t>33</a:t>
            </a:fld>
            <a:endParaRPr lang="en-US" sz="1200"/>
          </a:p>
        </p:txBody>
      </p:sp>
    </p:spTree>
    <p:extLst>
      <p:ext uri="{BB962C8B-B14F-4D97-AF65-F5344CB8AC3E}">
        <p14:creationId xmlns:p14="http://schemas.microsoft.com/office/powerpoint/2010/main" val="2080773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FUTURE WORK</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 </a:t>
            </a:r>
          </a:p>
          <a:p>
            <a:pPr marL="0" indent="0" algn="just">
              <a:buNone/>
            </a:pPr>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Content Placeholder 2">
            <a:extLst>
              <a:ext uri="{FF2B5EF4-FFF2-40B4-BE49-F238E27FC236}">
                <a16:creationId xmlns:a16="http://schemas.microsoft.com/office/drawing/2014/main" id="{D2BB9BA4-ACF9-41AE-A324-10410207E135}"/>
              </a:ext>
            </a:extLst>
          </p:cNvPr>
          <p:cNvSpPr txBox="1">
            <a:spLocks/>
          </p:cNvSpPr>
          <p:nvPr/>
        </p:nvSpPr>
        <p:spPr>
          <a:xfrm>
            <a:off x="1380931" y="1429561"/>
            <a:ext cx="10360780" cy="49566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endParaRPr lang="en-US" sz="2000">
              <a:latin typeface="Tw Cen MT" panose="020B0602020104020603" pitchFamily="34" charset="0"/>
            </a:endParaRPr>
          </a:p>
        </p:txBody>
      </p:sp>
      <p:sp>
        <p:nvSpPr>
          <p:cNvPr id="13" name="Content Placeholder 2">
            <a:extLst>
              <a:ext uri="{FF2B5EF4-FFF2-40B4-BE49-F238E27FC236}">
                <a16:creationId xmlns:a16="http://schemas.microsoft.com/office/drawing/2014/main" id="{21AE238C-4716-4A4E-8AD2-F2F797A13E97}"/>
              </a:ext>
            </a:extLst>
          </p:cNvPr>
          <p:cNvSpPr txBox="1">
            <a:spLocks/>
          </p:cNvSpPr>
          <p:nvPr/>
        </p:nvSpPr>
        <p:spPr>
          <a:xfrm>
            <a:off x="145489" y="882272"/>
            <a:ext cx="9241107" cy="4956692"/>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000">
                <a:latin typeface="Tw Cen MT"/>
              </a:rPr>
              <a:t>What more do we want to do:</a:t>
            </a:r>
          </a:p>
          <a:p>
            <a:pPr lvl="1" algn="just"/>
            <a:r>
              <a:rPr lang="en-US" sz="1800">
                <a:latin typeface="Tw Cen MT"/>
              </a:rPr>
              <a:t>Further feature extraction, which is a rabbit hole for simple classification tasks, but is an even deeper hole for audio classification because the relationship of time and frequency is so complicated</a:t>
            </a:r>
          </a:p>
          <a:p>
            <a:pPr lvl="1" algn="just"/>
            <a:r>
              <a:rPr lang="en-US" sz="1800">
                <a:latin typeface="Tw Cen MT"/>
              </a:rPr>
              <a:t>Further Hyperparameter tuning of Models</a:t>
            </a:r>
          </a:p>
          <a:p>
            <a:pPr lvl="1" algn="just"/>
            <a:r>
              <a:rPr lang="en-US" sz="1800">
                <a:latin typeface="Tw Cen MT"/>
              </a:rPr>
              <a:t>Experiment with model architecture similar to newer, more complicated, cutting edge models</a:t>
            </a:r>
          </a:p>
          <a:p>
            <a:pPr lvl="2" algn="just"/>
            <a:r>
              <a:rPr lang="en-US" sz="1600">
                <a:latin typeface="Tw Cen MT"/>
              </a:rPr>
              <a:t>ex. Attention based DNN &amp; </a:t>
            </a:r>
            <a:r>
              <a:rPr lang="en-US"/>
              <a:t>Two-Stream CNN Based on Decision-Level Fusion (97% accuracy)</a:t>
            </a:r>
            <a:endParaRPr lang="en-US">
              <a:latin typeface="Tw Cen MT"/>
            </a:endParaRPr>
          </a:p>
          <a:p>
            <a:pPr lvl="1" algn="just"/>
            <a:r>
              <a:rPr lang="en-US" sz="1800">
                <a:latin typeface="Tw Cen MT"/>
              </a:rPr>
              <a:t>Investigate discrepancies in Class Accuracies, particularly classes 'Children Play' and 'Street Music’ (the performance on these two are a bit lower for NN-2D and quite a bit lower with Inception)</a:t>
            </a:r>
          </a:p>
          <a:p>
            <a:pPr lvl="1" algn="just"/>
            <a:r>
              <a:rPr lang="en-US" sz="1800">
                <a:latin typeface="Tw Cen MT"/>
              </a:rPr>
              <a:t>Investigate “Salience” the difference in classifying audio samples that are in the background vs the foreground</a:t>
            </a:r>
          </a:p>
          <a:p>
            <a:pPr lvl="1" algn="just"/>
            <a:r>
              <a:rPr lang="en-US" sz="1800">
                <a:latin typeface="Tw Cen MT"/>
              </a:rPr>
              <a:t>Image Classification specifically: Ensemble methods + adding more features (multiple image features with ensemble voting)</a:t>
            </a:r>
          </a:p>
        </p:txBody>
      </p:sp>
      <p:sp>
        <p:nvSpPr>
          <p:cNvPr id="6" name="Slide Number Placeholder 5">
            <a:extLst>
              <a:ext uri="{FF2B5EF4-FFF2-40B4-BE49-F238E27FC236}">
                <a16:creationId xmlns:a16="http://schemas.microsoft.com/office/drawing/2014/main" id="{5C44A078-B9AB-4364-BA82-21BE92FB2EAA}"/>
              </a:ext>
            </a:extLst>
          </p:cNvPr>
          <p:cNvSpPr>
            <a:spLocks noGrp="1"/>
          </p:cNvSpPr>
          <p:nvPr>
            <p:ph type="sldNum" sz="quarter" idx="12"/>
          </p:nvPr>
        </p:nvSpPr>
        <p:spPr/>
        <p:txBody>
          <a:bodyPr/>
          <a:lstStyle/>
          <a:p>
            <a:fld id="{0540F40C-19D0-4AE1-B3AF-4A4F01D6E71D}" type="slidenum">
              <a:rPr lang="en-CA" sz="1200" smtClean="0"/>
              <a:t>34</a:t>
            </a:fld>
            <a:endParaRPr lang="en-US" sz="1200"/>
          </a:p>
        </p:txBody>
      </p:sp>
    </p:spTree>
    <p:extLst>
      <p:ext uri="{BB962C8B-B14F-4D97-AF65-F5344CB8AC3E}">
        <p14:creationId xmlns:p14="http://schemas.microsoft.com/office/powerpoint/2010/main" val="844614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8D54-FE3D-4476-AC27-E6C10FE040E7}"/>
              </a:ext>
            </a:extLst>
          </p:cNvPr>
          <p:cNvSpPr>
            <a:spLocks noGrp="1"/>
          </p:cNvSpPr>
          <p:nvPr>
            <p:ph type="ctrTitle"/>
          </p:nvPr>
        </p:nvSpPr>
        <p:spPr>
          <a:xfrm>
            <a:off x="783771" y="2450223"/>
            <a:ext cx="9811763" cy="1317063"/>
          </a:xfrm>
        </p:spPr>
        <p:txBody>
          <a:bodyPr/>
          <a:lstStyle/>
          <a:p>
            <a:pPr algn="ctr"/>
            <a:r>
              <a:rPr lang="en-US">
                <a:latin typeface="Tw Cen MT" panose="020B0602020104020603" pitchFamily="34" charset="0"/>
              </a:rPr>
              <a:t>THANK YOU</a:t>
            </a:r>
            <a:endParaRPr lang="en-CA">
              <a:latin typeface="Tw Cen MT" panose="020B0602020104020603" pitchFamily="34" charset="0"/>
            </a:endParaRPr>
          </a:p>
        </p:txBody>
      </p:sp>
      <p:sp>
        <p:nvSpPr>
          <p:cNvPr id="3" name="Subtitle 2">
            <a:extLst>
              <a:ext uri="{FF2B5EF4-FFF2-40B4-BE49-F238E27FC236}">
                <a16:creationId xmlns:a16="http://schemas.microsoft.com/office/drawing/2014/main" id="{6A857320-8F8E-4E3A-B975-B732377A8236}"/>
              </a:ext>
            </a:extLst>
          </p:cNvPr>
          <p:cNvSpPr>
            <a:spLocks noGrp="1"/>
          </p:cNvSpPr>
          <p:nvPr>
            <p:ph type="subTitle" idx="1"/>
          </p:nvPr>
        </p:nvSpPr>
        <p:spPr>
          <a:xfrm>
            <a:off x="1489755" y="4090127"/>
            <a:ext cx="8734769" cy="1317063"/>
          </a:xfrm>
        </p:spPr>
        <p:txBody>
          <a:bodyPr>
            <a:normAutofit/>
          </a:bodyPr>
          <a:lstStyle/>
          <a:p>
            <a:pPr algn="ctr"/>
            <a:r>
              <a:rPr lang="en-CA" sz="2400" dirty="0">
                <a:latin typeface="Tw Cen MT" panose="020B0602020104020603" pitchFamily="34" charset="0"/>
              </a:rPr>
              <a:t>See report for references.</a:t>
            </a:r>
          </a:p>
        </p:txBody>
      </p:sp>
      <p:pic>
        <p:nvPicPr>
          <p:cNvPr id="5" name="Picture 4">
            <a:extLst>
              <a:ext uri="{FF2B5EF4-FFF2-40B4-BE49-F238E27FC236}">
                <a16:creationId xmlns:a16="http://schemas.microsoft.com/office/drawing/2014/main" id="{1A143699-2159-49BB-83E6-634318046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B5533E42-7299-4AE8-BEA9-EFFD764B8018}"/>
              </a:ext>
            </a:extLst>
          </p:cNvPr>
          <p:cNvSpPr>
            <a:spLocks noGrp="1"/>
          </p:cNvSpPr>
          <p:nvPr>
            <p:ph type="sldNum" sz="quarter" idx="12"/>
          </p:nvPr>
        </p:nvSpPr>
        <p:spPr/>
        <p:txBody>
          <a:bodyPr/>
          <a:lstStyle/>
          <a:p>
            <a:fld id="{0540F40C-19D0-4AE1-B3AF-4A4F01D6E71D}" type="slidenum">
              <a:rPr lang="en-CA" smtClean="0"/>
              <a:t>35</a:t>
            </a:fld>
            <a:endParaRPr lang="en-US"/>
          </a:p>
        </p:txBody>
      </p:sp>
    </p:spTree>
    <p:extLst>
      <p:ext uri="{BB962C8B-B14F-4D97-AF65-F5344CB8AC3E}">
        <p14:creationId xmlns:p14="http://schemas.microsoft.com/office/powerpoint/2010/main" val="108375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BACKGROUND OF THE DATASET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528045" y="1018383"/>
            <a:ext cx="8466666" cy="4994987"/>
          </a:xfrm>
        </p:spPr>
        <p:txBody>
          <a:bodyPr vert="horz" lIns="91440" tIns="45720" rIns="91440" bIns="45720" rtlCol="0" anchor="t">
            <a:normAutofit/>
          </a:bodyPr>
          <a:lstStyle/>
          <a:p>
            <a:r>
              <a:rPr lang="en-US" sz="2000">
                <a:latin typeface="Tw Cen MT"/>
              </a:rPr>
              <a:t>UrbanSound8K is a dataset which contains a collection of 8732 labeled sound excerpts (&lt;=4s) of urban sounds from 10 classes: air conditioner operation sounds, car horns, children playing, dog barks, drilling sounds, engine idling noises, gun shots, jackhammer operation sounds, sirens, and street music</a:t>
            </a:r>
          </a:p>
          <a:p>
            <a:endParaRPr lang="en-US" sz="2000">
              <a:latin typeface="Tw Cen MT" panose="020B0602020104020603" pitchFamily="34" charset="0"/>
            </a:endParaRPr>
          </a:p>
          <a:p>
            <a:r>
              <a:rPr lang="en-US" sz="2000">
                <a:latin typeface="Tw Cen MT"/>
              </a:rPr>
              <a:t>Furthermore, the dataset is divided into 10 folds, which is the standard by which the creators intend to keep the comparison of the performance of machine learning models easy and fair. </a:t>
            </a:r>
            <a:endParaRPr lang="en-US" sz="2000">
              <a:latin typeface="Tw Cen MT" panose="020B0602020104020603" pitchFamily="34" charset="0"/>
            </a:endParaRPr>
          </a:p>
          <a:p>
            <a:endParaRPr lang="en-US" sz="2000">
              <a:latin typeface="Tw Cen MT" panose="020B0602020104020603" pitchFamily="34" charset="0"/>
            </a:endParaRPr>
          </a:p>
          <a:p>
            <a:r>
              <a:rPr lang="en-US" sz="2000">
                <a:latin typeface="Tw Cen MT"/>
              </a:rPr>
              <a:t>They are in WAV format. According to the creators, all excerpts are taken from field recordings uploaded to www.freesound.org</a:t>
            </a:r>
          </a:p>
          <a:p>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AB6B09D6-67BD-4354-AF1C-F6AED0CFF7AB}"/>
              </a:ext>
            </a:extLst>
          </p:cNvPr>
          <p:cNvSpPr>
            <a:spLocks noGrp="1"/>
          </p:cNvSpPr>
          <p:nvPr>
            <p:ph type="sldNum" sz="quarter" idx="12"/>
          </p:nvPr>
        </p:nvSpPr>
        <p:spPr/>
        <p:txBody>
          <a:bodyPr/>
          <a:lstStyle/>
          <a:p>
            <a:fld id="{0540F40C-19D0-4AE1-B3AF-4A4F01D6E71D}" type="slidenum">
              <a:rPr lang="en-CA" sz="1200" smtClean="0"/>
              <a:t>4</a:t>
            </a:fld>
            <a:endParaRPr lang="en-US" sz="1200"/>
          </a:p>
        </p:txBody>
      </p:sp>
    </p:spTree>
    <p:extLst>
      <p:ext uri="{BB962C8B-B14F-4D97-AF65-F5344CB8AC3E}">
        <p14:creationId xmlns:p14="http://schemas.microsoft.com/office/powerpoint/2010/main" val="189501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528045" y="1018384"/>
            <a:ext cx="8466666" cy="1099666"/>
          </a:xfrm>
        </p:spPr>
        <p:txBody>
          <a:bodyPr>
            <a:normAutofit/>
          </a:bodyPr>
          <a:lstStyle/>
          <a:p>
            <a:r>
              <a:rPr lang="en-US" sz="2000">
                <a:latin typeface="Tw Cen MT" panose="020B0602020104020603" pitchFamily="34" charset="0"/>
              </a:rPr>
              <a:t>As seen in the Figure, the 10 categories of sounds are mostly evenly distributed when viewed as a whole. Notably, audio samples of gun shots and car horns is about half as numerous as the other</a:t>
            </a: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6" name="Picture 5">
            <a:extLst>
              <a:ext uri="{FF2B5EF4-FFF2-40B4-BE49-F238E27FC236}">
                <a16:creationId xmlns:a16="http://schemas.microsoft.com/office/drawing/2014/main" id="{41DD7FF7-7D81-4240-A431-0B2BFF8B0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9371" y="2228849"/>
            <a:ext cx="5184613" cy="4368061"/>
          </a:xfrm>
          <a:prstGeom prst="rect">
            <a:avLst/>
          </a:prstGeom>
        </p:spPr>
      </p:pic>
      <p:sp>
        <p:nvSpPr>
          <p:cNvPr id="4" name="Slide Number Placeholder 3">
            <a:extLst>
              <a:ext uri="{FF2B5EF4-FFF2-40B4-BE49-F238E27FC236}">
                <a16:creationId xmlns:a16="http://schemas.microsoft.com/office/drawing/2014/main" id="{B2950C4E-38F4-4FAB-A10D-958D36A30B0B}"/>
              </a:ext>
            </a:extLst>
          </p:cNvPr>
          <p:cNvSpPr>
            <a:spLocks noGrp="1"/>
          </p:cNvSpPr>
          <p:nvPr>
            <p:ph type="sldNum" sz="quarter" idx="12"/>
          </p:nvPr>
        </p:nvSpPr>
        <p:spPr/>
        <p:txBody>
          <a:bodyPr/>
          <a:lstStyle/>
          <a:p>
            <a:fld id="{0540F40C-19D0-4AE1-B3AF-4A4F01D6E71D}" type="slidenum">
              <a:rPr lang="en-CA" sz="1200" smtClean="0"/>
              <a:t>5</a:t>
            </a:fld>
            <a:endParaRPr lang="en-US" sz="1200"/>
          </a:p>
        </p:txBody>
      </p:sp>
    </p:spTree>
    <p:extLst>
      <p:ext uri="{BB962C8B-B14F-4D97-AF65-F5344CB8AC3E}">
        <p14:creationId xmlns:p14="http://schemas.microsoft.com/office/powerpoint/2010/main" val="376559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DATA EXPLORATION</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5703039" y="1238834"/>
            <a:ext cx="4280716" cy="3417142"/>
          </a:xfrm>
        </p:spPr>
        <p:txBody>
          <a:bodyPr>
            <a:normAutofit/>
          </a:bodyPr>
          <a:lstStyle/>
          <a:p>
            <a:pPr algn="just"/>
            <a:r>
              <a:rPr lang="en-US" sz="2000">
                <a:latin typeface="Tw Cen MT" panose="020B0602020104020603" pitchFamily="34" charset="0"/>
              </a:rPr>
              <a:t>This figure shows that the creators have done a good job of sampling down the data for each fold while still maintaining the distribution of the counts of each category. We see this when breakdown the counts of the categories by fold</a:t>
            </a: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7" name="Picture 6">
            <a:extLst>
              <a:ext uri="{FF2B5EF4-FFF2-40B4-BE49-F238E27FC236}">
                <a16:creationId xmlns:a16="http://schemas.microsoft.com/office/drawing/2014/main" id="{458DF855-A91C-47D1-B18D-0B4B23CCC2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1788"/>
            <a:ext cx="5346441" cy="5816212"/>
          </a:xfrm>
          <a:prstGeom prst="rect">
            <a:avLst/>
          </a:prstGeom>
        </p:spPr>
      </p:pic>
      <p:sp>
        <p:nvSpPr>
          <p:cNvPr id="4" name="Slide Number Placeholder 3">
            <a:extLst>
              <a:ext uri="{FF2B5EF4-FFF2-40B4-BE49-F238E27FC236}">
                <a16:creationId xmlns:a16="http://schemas.microsoft.com/office/drawing/2014/main" id="{915383FF-0A2E-43C4-B098-65FB894D2A1A}"/>
              </a:ext>
            </a:extLst>
          </p:cNvPr>
          <p:cNvSpPr>
            <a:spLocks noGrp="1"/>
          </p:cNvSpPr>
          <p:nvPr>
            <p:ph type="sldNum" sz="quarter" idx="12"/>
          </p:nvPr>
        </p:nvSpPr>
        <p:spPr/>
        <p:txBody>
          <a:bodyPr/>
          <a:lstStyle/>
          <a:p>
            <a:fld id="{0540F40C-19D0-4AE1-B3AF-4A4F01D6E71D}" type="slidenum">
              <a:rPr lang="en-CA" sz="1200" smtClean="0"/>
              <a:t>6</a:t>
            </a:fld>
            <a:endParaRPr lang="en-US" sz="1200"/>
          </a:p>
        </p:txBody>
      </p:sp>
    </p:spTree>
    <p:extLst>
      <p:ext uri="{BB962C8B-B14F-4D97-AF65-F5344CB8AC3E}">
        <p14:creationId xmlns:p14="http://schemas.microsoft.com/office/powerpoint/2010/main" val="323499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DATA PREPROCESSING</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algn="just"/>
            <a:r>
              <a:rPr lang="en-US" sz="1600">
                <a:latin typeface="Tw Cen MT" panose="020B0602020104020603" pitchFamily="34" charset="0"/>
              </a:rPr>
              <a:t>The histogram of duration of the audio files show that most of the audio files are 4 secs long </a:t>
            </a:r>
          </a:p>
          <a:p>
            <a:pPr algn="just"/>
            <a:endParaRPr lang="en-US" sz="1600">
              <a:latin typeface="Tw Cen MT" panose="020B0602020104020603" pitchFamily="34" charset="0"/>
            </a:endParaRPr>
          </a:p>
          <a:p>
            <a:pPr algn="just"/>
            <a:endParaRPr lang="en-US" sz="1600">
              <a:latin typeface="Tw Cen MT" panose="020B0602020104020603" pitchFamily="34" charset="0"/>
            </a:endParaRPr>
          </a:p>
          <a:p>
            <a:pPr algn="just"/>
            <a:endParaRPr lang="en-US" sz="1600">
              <a:latin typeface="Tw Cen MT" panose="020B0602020104020603" pitchFamily="34" charset="0"/>
            </a:endParaRPr>
          </a:p>
          <a:p>
            <a:pPr algn="just"/>
            <a:endParaRPr lang="en-US" sz="1600">
              <a:latin typeface="Tw Cen MT" panose="020B0602020104020603" pitchFamily="34" charset="0"/>
            </a:endParaRPr>
          </a:p>
          <a:p>
            <a:pPr algn="just"/>
            <a:endParaRPr lang="en-US" sz="1600">
              <a:latin typeface="Tw Cen MT" panose="020B0602020104020603" pitchFamily="34" charset="0"/>
            </a:endParaRPr>
          </a:p>
          <a:p>
            <a:pPr algn="just"/>
            <a:endParaRPr lang="en-US" sz="1600">
              <a:latin typeface="Tw Cen MT" panose="020B0602020104020603" pitchFamily="34" charset="0"/>
            </a:endParaRPr>
          </a:p>
          <a:p>
            <a:pPr algn="just"/>
            <a:r>
              <a:rPr lang="en-US" sz="1600">
                <a:latin typeface="Tw Cen MT" panose="020B0602020104020603" pitchFamily="34" charset="0"/>
              </a:rPr>
              <a:t>However, the box plot confirmed that there is considerable variation in audio length between different classes. With this learning all audio files shorter than 4 secs, were looped to become 4 secs in length</a:t>
            </a: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6" name="Picture 5">
            <a:extLst>
              <a:ext uri="{FF2B5EF4-FFF2-40B4-BE49-F238E27FC236}">
                <a16:creationId xmlns:a16="http://schemas.microsoft.com/office/drawing/2014/main" id="{D8AA59F6-633B-4BF9-827A-9BB619527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2078" y="1178351"/>
            <a:ext cx="3223922" cy="2250649"/>
          </a:xfrm>
          <a:prstGeom prst="rect">
            <a:avLst/>
          </a:prstGeom>
        </p:spPr>
      </p:pic>
      <p:pic>
        <p:nvPicPr>
          <p:cNvPr id="9" name="Picture 8">
            <a:extLst>
              <a:ext uri="{FF2B5EF4-FFF2-40B4-BE49-F238E27FC236}">
                <a16:creationId xmlns:a16="http://schemas.microsoft.com/office/drawing/2014/main" id="{4E9B05F9-9981-46A1-AF3F-FEC5A97A6E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7803" y="4002071"/>
            <a:ext cx="3312367" cy="2729339"/>
          </a:xfrm>
          <a:prstGeom prst="rect">
            <a:avLst/>
          </a:prstGeom>
        </p:spPr>
      </p:pic>
      <p:sp>
        <p:nvSpPr>
          <p:cNvPr id="4" name="Slide Number Placeholder 3">
            <a:extLst>
              <a:ext uri="{FF2B5EF4-FFF2-40B4-BE49-F238E27FC236}">
                <a16:creationId xmlns:a16="http://schemas.microsoft.com/office/drawing/2014/main" id="{3DBAFA99-5014-45D1-BE20-0252BBDEAECC}"/>
              </a:ext>
            </a:extLst>
          </p:cNvPr>
          <p:cNvSpPr>
            <a:spLocks noGrp="1"/>
          </p:cNvSpPr>
          <p:nvPr>
            <p:ph type="sldNum" sz="quarter" idx="12"/>
          </p:nvPr>
        </p:nvSpPr>
        <p:spPr/>
        <p:txBody>
          <a:bodyPr/>
          <a:lstStyle/>
          <a:p>
            <a:fld id="{0540F40C-19D0-4AE1-B3AF-4A4F01D6E71D}" type="slidenum">
              <a:rPr lang="en-CA" sz="1200" smtClean="0"/>
              <a:t>7</a:t>
            </a:fld>
            <a:endParaRPr lang="en-US" sz="1200"/>
          </a:p>
        </p:txBody>
      </p:sp>
    </p:spTree>
    <p:extLst>
      <p:ext uri="{BB962C8B-B14F-4D97-AF65-F5344CB8AC3E}">
        <p14:creationId xmlns:p14="http://schemas.microsoft.com/office/powerpoint/2010/main" val="255036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DATA PREPROCESSING (</a:t>
            </a:r>
            <a:r>
              <a:rPr lang="en-CA" err="1">
                <a:latin typeface="Tw Cen MT" panose="020B0602020104020603" pitchFamily="34" charset="0"/>
              </a:rPr>
              <a:t>Contd</a:t>
            </a:r>
            <a:r>
              <a:rPr lang="en-CA">
                <a:latin typeface="Tw Cen MT" panose="020B0602020104020603" pitchFamily="34" charset="0"/>
              </a:rPr>
              <a:t>’)</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algn="just"/>
            <a:r>
              <a:rPr lang="en-US" sz="2000">
                <a:latin typeface="Tw Cen MT" panose="020B0602020104020603" pitchFamily="34" charset="0"/>
              </a:rPr>
              <a:t>Varying bit depth in audio files was an issue. </a:t>
            </a:r>
          </a:p>
          <a:p>
            <a:pPr lvl="1" algn="just"/>
            <a:r>
              <a:rPr lang="en-US" sz="1800">
                <a:latin typeface="Tw Cen MT" panose="020B0602020104020603" pitchFamily="34" charset="0"/>
              </a:rPr>
              <a:t>Most libraries expect 16 bit files and we had to down/up sample to meet that requirement</a:t>
            </a:r>
          </a:p>
          <a:p>
            <a:pPr algn="just"/>
            <a:endParaRPr lang="en-US" sz="2000">
              <a:latin typeface="Tw Cen MT" panose="020B0602020104020603" pitchFamily="34" charset="0"/>
            </a:endParaRPr>
          </a:p>
          <a:p>
            <a:pPr algn="just"/>
            <a:r>
              <a:rPr lang="en-US" sz="2000">
                <a:latin typeface="Tw Cen MT" panose="020B0602020104020603" pitchFamily="34" charset="0"/>
              </a:rPr>
              <a:t>Huge variation in Sample rate across the classes. Needed to standardize to ensure features are comparable</a:t>
            </a:r>
          </a:p>
          <a:p>
            <a:pPr lvl="1" algn="just"/>
            <a:r>
              <a:rPr lang="en-US" sz="1800">
                <a:latin typeface="Tw Cen MT" panose="020B0602020104020603" pitchFamily="34" charset="0"/>
              </a:rPr>
              <a:t>The solution was to resample all files to 22,050 kHz sample rate </a:t>
            </a:r>
          </a:p>
          <a:p>
            <a:pPr algn="just"/>
            <a:endParaRPr lang="en-US">
              <a:latin typeface="Tw Cen MT" panose="020B0602020104020603" pitchFamily="34" charset="0"/>
            </a:endParaRPr>
          </a:p>
          <a:p>
            <a:pPr algn="just"/>
            <a:endParaRPr lang="en-US">
              <a:latin typeface="Tw Cen MT" panose="020B0602020104020603" pitchFamily="34" charset="0"/>
            </a:endParaRPr>
          </a:p>
          <a:p>
            <a:pPr algn="just"/>
            <a:endParaRPr lang="en-US">
              <a:latin typeface="Tw Cen MT" panose="020B0602020104020603" pitchFamily="34" charset="0"/>
            </a:endParaRPr>
          </a:p>
          <a:p>
            <a:pPr algn="just"/>
            <a:endParaRPr lang="en-US">
              <a:latin typeface="Tw Cen MT" panose="020B0602020104020603" pitchFamily="34" charset="0"/>
            </a:endParaRPr>
          </a:p>
          <a:p>
            <a:pPr algn="just"/>
            <a:endParaRPr lang="en-US">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4" name="Picture 3">
            <a:extLst>
              <a:ext uri="{FF2B5EF4-FFF2-40B4-BE49-F238E27FC236}">
                <a16:creationId xmlns:a16="http://schemas.microsoft.com/office/drawing/2014/main" id="{D2DE56A8-EF44-4D08-8538-6D40D6EBC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192" y="3322954"/>
            <a:ext cx="4704379" cy="3408456"/>
          </a:xfrm>
          <a:prstGeom prst="rect">
            <a:avLst/>
          </a:prstGeom>
        </p:spPr>
      </p:pic>
      <p:sp>
        <p:nvSpPr>
          <p:cNvPr id="6" name="Slide Number Placeholder 5">
            <a:extLst>
              <a:ext uri="{FF2B5EF4-FFF2-40B4-BE49-F238E27FC236}">
                <a16:creationId xmlns:a16="http://schemas.microsoft.com/office/drawing/2014/main" id="{EF09923F-6F98-492C-9159-62C5F34098C8}"/>
              </a:ext>
            </a:extLst>
          </p:cNvPr>
          <p:cNvSpPr>
            <a:spLocks noGrp="1"/>
          </p:cNvSpPr>
          <p:nvPr>
            <p:ph type="sldNum" sz="quarter" idx="12"/>
          </p:nvPr>
        </p:nvSpPr>
        <p:spPr/>
        <p:txBody>
          <a:bodyPr/>
          <a:lstStyle/>
          <a:p>
            <a:fld id="{0540F40C-19D0-4AE1-B3AF-4A4F01D6E71D}" type="slidenum">
              <a:rPr lang="en-CA" sz="1200" smtClean="0"/>
              <a:t>8</a:t>
            </a:fld>
            <a:endParaRPr lang="en-US" sz="1200"/>
          </a:p>
        </p:txBody>
      </p:sp>
    </p:spTree>
    <p:extLst>
      <p:ext uri="{BB962C8B-B14F-4D97-AF65-F5344CB8AC3E}">
        <p14:creationId xmlns:p14="http://schemas.microsoft.com/office/powerpoint/2010/main" val="1928664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9DF6-D5DE-4CF4-8016-035CD759DB88}"/>
              </a:ext>
            </a:extLst>
          </p:cNvPr>
          <p:cNvSpPr>
            <a:spLocks noGrp="1"/>
          </p:cNvSpPr>
          <p:nvPr>
            <p:ph type="title"/>
          </p:nvPr>
        </p:nvSpPr>
        <p:spPr>
          <a:xfrm>
            <a:off x="145489" y="126590"/>
            <a:ext cx="9711004" cy="568751"/>
          </a:xfrm>
        </p:spPr>
        <p:txBody>
          <a:bodyPr>
            <a:normAutofit fontScale="90000"/>
          </a:bodyPr>
          <a:lstStyle/>
          <a:p>
            <a:r>
              <a:rPr lang="en-CA">
                <a:latin typeface="Tw Cen MT" panose="020B0602020104020603" pitchFamily="34" charset="0"/>
              </a:rPr>
              <a:t>FEATURE ENGINEERING</a:t>
            </a:r>
          </a:p>
        </p:txBody>
      </p:sp>
      <p:sp>
        <p:nvSpPr>
          <p:cNvPr id="3" name="Content Placeholder 2">
            <a:extLst>
              <a:ext uri="{FF2B5EF4-FFF2-40B4-BE49-F238E27FC236}">
                <a16:creationId xmlns:a16="http://schemas.microsoft.com/office/drawing/2014/main" id="{9864056A-5D51-4C12-9F12-E255804EFC9A}"/>
              </a:ext>
            </a:extLst>
          </p:cNvPr>
          <p:cNvSpPr>
            <a:spLocks noGrp="1"/>
          </p:cNvSpPr>
          <p:nvPr>
            <p:ph idx="1"/>
          </p:nvPr>
        </p:nvSpPr>
        <p:spPr>
          <a:xfrm>
            <a:off x="145489" y="819961"/>
            <a:ext cx="10360780" cy="4956692"/>
          </a:xfrm>
        </p:spPr>
        <p:txBody>
          <a:bodyPr>
            <a:normAutofit/>
          </a:bodyPr>
          <a:lstStyle/>
          <a:p>
            <a:pPr marL="0" indent="0" algn="just">
              <a:buNone/>
            </a:pPr>
            <a:r>
              <a:rPr lang="en-US" sz="2000">
                <a:latin typeface="Tw Cen MT" panose="020B0602020104020603" pitchFamily="34" charset="0"/>
              </a:rPr>
              <a:t>We solved the problem in two different ways. One, to read raw audio files and use them in the models directly and another, to convert the audio into images and classify using the images. Consequently, the following features were engineered for further model building</a:t>
            </a:r>
          </a:p>
          <a:p>
            <a:pPr marL="0" indent="0" algn="just">
              <a:buNone/>
            </a:pPr>
            <a:endParaRPr lang="en-US" sz="2000">
              <a:latin typeface="Tw Cen MT" panose="020B0602020104020603" pitchFamily="34" charset="0"/>
            </a:endParaRPr>
          </a:p>
          <a:p>
            <a:pPr algn="just"/>
            <a:r>
              <a:rPr lang="en-US" sz="2000">
                <a:latin typeface="Tw Cen MT" panose="020B0602020104020603" pitchFamily="34" charset="0"/>
              </a:rPr>
              <a:t>MFCC</a:t>
            </a:r>
          </a:p>
          <a:p>
            <a:pPr algn="just"/>
            <a:r>
              <a:rPr lang="en-US" sz="2000">
                <a:latin typeface="Tw Cen MT" panose="020B0602020104020603" pitchFamily="34" charset="0"/>
              </a:rPr>
              <a:t>Delta</a:t>
            </a:r>
          </a:p>
          <a:p>
            <a:pPr algn="just"/>
            <a:r>
              <a:rPr lang="en-US" sz="2000">
                <a:latin typeface="Tw Cen MT" panose="020B0602020104020603" pitchFamily="34" charset="0"/>
              </a:rPr>
              <a:t>Mel Scale Spectrogram</a:t>
            </a:r>
          </a:p>
          <a:p>
            <a:pPr algn="just"/>
            <a:r>
              <a:rPr lang="en-US" sz="2000" err="1">
                <a:latin typeface="Tw Cen MT" panose="020B0602020104020603" pitchFamily="34" charset="0"/>
              </a:rPr>
              <a:t>Chromagram</a:t>
            </a:r>
            <a:endParaRPr lang="en-US" sz="2000">
              <a:latin typeface="Tw Cen MT" panose="020B0602020104020603" pitchFamily="34" charset="0"/>
            </a:endParaRPr>
          </a:p>
          <a:p>
            <a:pPr algn="just"/>
            <a:r>
              <a:rPr lang="en-US" sz="2000">
                <a:latin typeface="Tw Cen MT" panose="020B0602020104020603" pitchFamily="34" charset="0"/>
              </a:rPr>
              <a:t>Spectral contrast</a:t>
            </a:r>
          </a:p>
          <a:p>
            <a:pPr algn="just"/>
            <a:r>
              <a:rPr lang="en-US" sz="2000">
                <a:latin typeface="Tw Cen MT" panose="020B0602020104020603" pitchFamily="34" charset="0"/>
              </a:rPr>
              <a:t>Short time Fourier transform</a:t>
            </a:r>
          </a:p>
          <a:p>
            <a:pPr algn="just"/>
            <a:r>
              <a:rPr lang="en-US" sz="2000" err="1">
                <a:latin typeface="Tw Cen MT" panose="020B0602020104020603" pitchFamily="34" charset="0"/>
              </a:rPr>
              <a:t>Tonnetz</a:t>
            </a:r>
            <a:endParaRPr lang="en-US" sz="2000">
              <a:latin typeface="Tw Cen MT" panose="020B0602020104020603" pitchFamily="34" charset="0"/>
            </a:endParaRPr>
          </a:p>
          <a:p>
            <a:pPr algn="just"/>
            <a:r>
              <a:rPr lang="en-US" sz="2000">
                <a:latin typeface="Tw Cen MT" panose="020B0602020104020603" pitchFamily="34" charset="0"/>
              </a:rPr>
              <a:t>Fast </a:t>
            </a:r>
            <a:r>
              <a:rPr lang="en-US" sz="2000" err="1">
                <a:latin typeface="Tw Cen MT" panose="020B0602020104020603" pitchFamily="34" charset="0"/>
              </a:rPr>
              <a:t>fourier</a:t>
            </a:r>
            <a:r>
              <a:rPr lang="en-US" sz="2000">
                <a:latin typeface="Tw Cen MT" panose="020B0602020104020603" pitchFamily="34" charset="0"/>
              </a:rPr>
              <a:t> transform (Images of plots of FFT)</a:t>
            </a:r>
          </a:p>
          <a:p>
            <a:pPr algn="just"/>
            <a:endParaRPr lang="en-US" sz="2000">
              <a:latin typeface="Tw Cen MT" panose="020B0602020104020603" pitchFamily="34" charset="0"/>
            </a:endParaRPr>
          </a:p>
        </p:txBody>
      </p:sp>
      <p:pic>
        <p:nvPicPr>
          <p:cNvPr id="5" name="Picture 4">
            <a:extLst>
              <a:ext uri="{FF2B5EF4-FFF2-40B4-BE49-F238E27FC236}">
                <a16:creationId xmlns:a16="http://schemas.microsoft.com/office/drawing/2014/main" id="{B804B551-2240-4C2A-84A9-8580B2B53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Slide Number Placeholder 3">
            <a:extLst>
              <a:ext uri="{FF2B5EF4-FFF2-40B4-BE49-F238E27FC236}">
                <a16:creationId xmlns:a16="http://schemas.microsoft.com/office/drawing/2014/main" id="{D652906A-0DD2-4EF9-8842-1973BC00074D}"/>
              </a:ext>
            </a:extLst>
          </p:cNvPr>
          <p:cNvSpPr>
            <a:spLocks noGrp="1"/>
          </p:cNvSpPr>
          <p:nvPr>
            <p:ph type="sldNum" sz="quarter" idx="12"/>
          </p:nvPr>
        </p:nvSpPr>
        <p:spPr/>
        <p:txBody>
          <a:bodyPr/>
          <a:lstStyle/>
          <a:p>
            <a:fld id="{0540F40C-19D0-4AE1-B3AF-4A4F01D6E71D}" type="slidenum">
              <a:rPr lang="en-CA" sz="1200" smtClean="0"/>
              <a:t>9</a:t>
            </a:fld>
            <a:endParaRPr lang="en-US" sz="1200"/>
          </a:p>
        </p:txBody>
      </p:sp>
    </p:spTree>
    <p:extLst>
      <p:ext uri="{BB962C8B-B14F-4D97-AF65-F5344CB8AC3E}">
        <p14:creationId xmlns:p14="http://schemas.microsoft.com/office/powerpoint/2010/main" val="1860292426"/>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2140</Words>
  <Application>Microsoft Office PowerPoint</Application>
  <PresentationFormat>Widescreen</PresentationFormat>
  <Paragraphs>335</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Trebuchet MS</vt:lpstr>
      <vt:lpstr>TW Cen MT</vt:lpstr>
      <vt:lpstr>TW Cen MT</vt:lpstr>
      <vt:lpstr>Wingdings 3</vt:lpstr>
      <vt:lpstr>Facet</vt:lpstr>
      <vt:lpstr>UrbanSound8K Dataset Classification</vt:lpstr>
      <vt:lpstr>PROBLEM SELECTION &amp; DEFINITION</vt:lpstr>
      <vt:lpstr>RATIONALE</vt:lpstr>
      <vt:lpstr>BACKGROUND OF THE DATASET</vt:lpstr>
      <vt:lpstr>DATA EXPLORATION</vt:lpstr>
      <vt:lpstr>DATA EXPLORATION</vt:lpstr>
      <vt:lpstr>DATA PREPROCESSING</vt:lpstr>
      <vt:lpstr>DATA PREPROCESSING (Contd’)</vt:lpstr>
      <vt:lpstr>FEATURE ENGINEERING</vt:lpstr>
      <vt:lpstr>FOURIER TRANSFORM</vt:lpstr>
      <vt:lpstr>SHORT TIME FOURIER TRANSFORM</vt:lpstr>
      <vt:lpstr>MEL SCALED SPECTROGRAM</vt:lpstr>
      <vt:lpstr>MFCC</vt:lpstr>
      <vt:lpstr>CHROMAGRAM</vt:lpstr>
      <vt:lpstr>SPECTRAL CONTRAST</vt:lpstr>
      <vt:lpstr>TONNETZ</vt:lpstr>
      <vt:lpstr>MODELS</vt:lpstr>
      <vt:lpstr>MODEL PERFORMANCE</vt:lpstr>
      <vt:lpstr>MODEL PERFORMANCE (Contd’)</vt:lpstr>
      <vt:lpstr>MODEL PERFORMANCE (Cont'd)</vt:lpstr>
      <vt:lpstr>NEURAL NETWORKS</vt:lpstr>
      <vt:lpstr>NEURAL NETWORKS – MFCC + ∆</vt:lpstr>
      <vt:lpstr>NEURAL NETWORK MODEL PERFORMANCE – Confusion Matrix (MFCC + Δ)</vt:lpstr>
      <vt:lpstr>NEURAL NETWORK MODEL PERFORMANCE –Accuracy &amp; Loss (MFCC + Δ) </vt:lpstr>
      <vt:lpstr>NEURAL NETWORKS – FFT Images, Inception V3</vt:lpstr>
      <vt:lpstr>NEURAL NETWORK MODEL PERFORMANCE –Confusion Matrix (FFT Images – Inception V3)  </vt:lpstr>
      <vt:lpstr>NEURAL NETWORK MODEL PERFORMANCE –Accuracy &amp; Loss (FFT Images – Inception V3)   </vt:lpstr>
      <vt:lpstr>NEURAL NETWORK MODEL PERFORMANCE - Comparison of Metrics and Accuracies by Class</vt:lpstr>
      <vt:lpstr>NEURAL NETWORK MODEL PERFORMANCE - Comparison of Metrics and Accuracies by Class</vt:lpstr>
      <vt:lpstr>NEURAL NETWORK MODEL PERFORMANCE - Summary </vt:lpstr>
      <vt:lpstr>CHALLENGES</vt:lpstr>
      <vt:lpstr>ETHICAL &amp; PRIVACY CONCERNS </vt:lpstr>
      <vt:lpstr>CONCLUDING SUMMARY</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 News Topic Classification</dc:title>
  <dc:creator>Viswesh Krishnamurthy</dc:creator>
  <cp:lastModifiedBy>Patrick Osborne</cp:lastModifiedBy>
  <cp:revision>1</cp:revision>
  <dcterms:created xsi:type="dcterms:W3CDTF">2020-03-27T02:40:16Z</dcterms:created>
  <dcterms:modified xsi:type="dcterms:W3CDTF">2020-07-17T22:33:39Z</dcterms:modified>
</cp:coreProperties>
</file>