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9" r:id="rId5"/>
    <p:sldId id="260"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65D83-FE77-4D94-ABE9-8E43A97FD4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3EBF72A-3088-457C-988C-A6C1480502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A663F693-5503-4079-88CB-B2CA7EF367BD}"/>
              </a:ext>
            </a:extLst>
          </p:cNvPr>
          <p:cNvSpPr>
            <a:spLocks noGrp="1"/>
          </p:cNvSpPr>
          <p:nvPr>
            <p:ph type="dt" sz="half" idx="10"/>
          </p:nvPr>
        </p:nvSpPr>
        <p:spPr/>
        <p:txBody>
          <a:bodyPr/>
          <a:lstStyle/>
          <a:p>
            <a:fld id="{D15A340E-B353-482E-BDAB-1844DC21C033}" type="datetimeFigureOut">
              <a:rPr lang="en-CA" smtClean="0"/>
              <a:t>2020-07-15</a:t>
            </a:fld>
            <a:endParaRPr lang="en-CA"/>
          </a:p>
        </p:txBody>
      </p:sp>
      <p:sp>
        <p:nvSpPr>
          <p:cNvPr id="5" name="Footer Placeholder 4">
            <a:extLst>
              <a:ext uri="{FF2B5EF4-FFF2-40B4-BE49-F238E27FC236}">
                <a16:creationId xmlns:a16="http://schemas.microsoft.com/office/drawing/2014/main" id="{F0B71EE3-53E1-4384-B7FE-EF0320B646C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5EB29A7-010C-492F-B854-366CE153D7EA}"/>
              </a:ext>
            </a:extLst>
          </p:cNvPr>
          <p:cNvSpPr>
            <a:spLocks noGrp="1"/>
          </p:cNvSpPr>
          <p:nvPr>
            <p:ph type="sldNum" sz="quarter" idx="12"/>
          </p:nvPr>
        </p:nvSpPr>
        <p:spPr/>
        <p:txBody>
          <a:bodyPr/>
          <a:lstStyle/>
          <a:p>
            <a:fld id="{EBF21F20-AAC3-42E2-B2D8-E5AAE99C38CA}" type="slidenum">
              <a:rPr lang="en-CA" smtClean="0"/>
              <a:t>‹#›</a:t>
            </a:fld>
            <a:endParaRPr lang="en-CA"/>
          </a:p>
        </p:txBody>
      </p:sp>
    </p:spTree>
    <p:extLst>
      <p:ext uri="{BB962C8B-B14F-4D97-AF65-F5344CB8AC3E}">
        <p14:creationId xmlns:p14="http://schemas.microsoft.com/office/powerpoint/2010/main" val="598834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ECD49-73B2-4E6D-AB4A-A2F32604C821}"/>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5EE0745-0D0D-455B-BCD1-9D5D3CF202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F9C813C-154B-4A28-85FA-990ED6261F3D}"/>
              </a:ext>
            </a:extLst>
          </p:cNvPr>
          <p:cNvSpPr>
            <a:spLocks noGrp="1"/>
          </p:cNvSpPr>
          <p:nvPr>
            <p:ph type="dt" sz="half" idx="10"/>
          </p:nvPr>
        </p:nvSpPr>
        <p:spPr/>
        <p:txBody>
          <a:bodyPr/>
          <a:lstStyle/>
          <a:p>
            <a:fld id="{D15A340E-B353-482E-BDAB-1844DC21C033}" type="datetimeFigureOut">
              <a:rPr lang="en-CA" smtClean="0"/>
              <a:t>2020-07-15</a:t>
            </a:fld>
            <a:endParaRPr lang="en-CA"/>
          </a:p>
        </p:txBody>
      </p:sp>
      <p:sp>
        <p:nvSpPr>
          <p:cNvPr id="5" name="Footer Placeholder 4">
            <a:extLst>
              <a:ext uri="{FF2B5EF4-FFF2-40B4-BE49-F238E27FC236}">
                <a16:creationId xmlns:a16="http://schemas.microsoft.com/office/drawing/2014/main" id="{A5469682-649E-4CB4-A70F-840A12F4B76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3CC7C84-22BA-4465-9EE2-AA6077CBBD09}"/>
              </a:ext>
            </a:extLst>
          </p:cNvPr>
          <p:cNvSpPr>
            <a:spLocks noGrp="1"/>
          </p:cNvSpPr>
          <p:nvPr>
            <p:ph type="sldNum" sz="quarter" idx="12"/>
          </p:nvPr>
        </p:nvSpPr>
        <p:spPr/>
        <p:txBody>
          <a:bodyPr/>
          <a:lstStyle/>
          <a:p>
            <a:fld id="{EBF21F20-AAC3-42E2-B2D8-E5AAE99C38CA}" type="slidenum">
              <a:rPr lang="en-CA" smtClean="0"/>
              <a:t>‹#›</a:t>
            </a:fld>
            <a:endParaRPr lang="en-CA"/>
          </a:p>
        </p:txBody>
      </p:sp>
    </p:spTree>
    <p:extLst>
      <p:ext uri="{BB962C8B-B14F-4D97-AF65-F5344CB8AC3E}">
        <p14:creationId xmlns:p14="http://schemas.microsoft.com/office/powerpoint/2010/main" val="1637090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D71042-4567-47FC-856D-F2CF15055A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DB12DA6-A9BA-4CF3-BD2E-4F6C682B6A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057D80B-6B66-432D-96C3-69F568ABF1C8}"/>
              </a:ext>
            </a:extLst>
          </p:cNvPr>
          <p:cNvSpPr>
            <a:spLocks noGrp="1"/>
          </p:cNvSpPr>
          <p:nvPr>
            <p:ph type="dt" sz="half" idx="10"/>
          </p:nvPr>
        </p:nvSpPr>
        <p:spPr/>
        <p:txBody>
          <a:bodyPr/>
          <a:lstStyle/>
          <a:p>
            <a:fld id="{D15A340E-B353-482E-BDAB-1844DC21C033}" type="datetimeFigureOut">
              <a:rPr lang="en-CA" smtClean="0"/>
              <a:t>2020-07-15</a:t>
            </a:fld>
            <a:endParaRPr lang="en-CA"/>
          </a:p>
        </p:txBody>
      </p:sp>
      <p:sp>
        <p:nvSpPr>
          <p:cNvPr id="5" name="Footer Placeholder 4">
            <a:extLst>
              <a:ext uri="{FF2B5EF4-FFF2-40B4-BE49-F238E27FC236}">
                <a16:creationId xmlns:a16="http://schemas.microsoft.com/office/drawing/2014/main" id="{47B2E2C6-153E-4EFB-9C60-C7285BBAEF2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046428E-417C-40CB-B0A3-7E380C591436}"/>
              </a:ext>
            </a:extLst>
          </p:cNvPr>
          <p:cNvSpPr>
            <a:spLocks noGrp="1"/>
          </p:cNvSpPr>
          <p:nvPr>
            <p:ph type="sldNum" sz="quarter" idx="12"/>
          </p:nvPr>
        </p:nvSpPr>
        <p:spPr/>
        <p:txBody>
          <a:bodyPr/>
          <a:lstStyle/>
          <a:p>
            <a:fld id="{EBF21F20-AAC3-42E2-B2D8-E5AAE99C38CA}" type="slidenum">
              <a:rPr lang="en-CA" smtClean="0"/>
              <a:t>‹#›</a:t>
            </a:fld>
            <a:endParaRPr lang="en-CA"/>
          </a:p>
        </p:txBody>
      </p:sp>
    </p:spTree>
    <p:extLst>
      <p:ext uri="{BB962C8B-B14F-4D97-AF65-F5344CB8AC3E}">
        <p14:creationId xmlns:p14="http://schemas.microsoft.com/office/powerpoint/2010/main" val="3170343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50991-126E-4DE1-ACBD-CD946C9D29B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0534742-5AB1-46FD-A823-C450929ADD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CB8CA9B-5D1C-4457-8599-2ABAB1EA4BF9}"/>
              </a:ext>
            </a:extLst>
          </p:cNvPr>
          <p:cNvSpPr>
            <a:spLocks noGrp="1"/>
          </p:cNvSpPr>
          <p:nvPr>
            <p:ph type="dt" sz="half" idx="10"/>
          </p:nvPr>
        </p:nvSpPr>
        <p:spPr/>
        <p:txBody>
          <a:bodyPr/>
          <a:lstStyle/>
          <a:p>
            <a:fld id="{D15A340E-B353-482E-BDAB-1844DC21C033}" type="datetimeFigureOut">
              <a:rPr lang="en-CA" smtClean="0"/>
              <a:t>2020-07-15</a:t>
            </a:fld>
            <a:endParaRPr lang="en-CA"/>
          </a:p>
        </p:txBody>
      </p:sp>
      <p:sp>
        <p:nvSpPr>
          <p:cNvPr id="5" name="Footer Placeholder 4">
            <a:extLst>
              <a:ext uri="{FF2B5EF4-FFF2-40B4-BE49-F238E27FC236}">
                <a16:creationId xmlns:a16="http://schemas.microsoft.com/office/drawing/2014/main" id="{69874FCD-B8FD-4642-82E4-78A02F5FE95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D1D7E75-FC49-45A3-889F-4A2D87C24778}"/>
              </a:ext>
            </a:extLst>
          </p:cNvPr>
          <p:cNvSpPr>
            <a:spLocks noGrp="1"/>
          </p:cNvSpPr>
          <p:nvPr>
            <p:ph type="sldNum" sz="quarter" idx="12"/>
          </p:nvPr>
        </p:nvSpPr>
        <p:spPr/>
        <p:txBody>
          <a:bodyPr/>
          <a:lstStyle/>
          <a:p>
            <a:fld id="{EBF21F20-AAC3-42E2-B2D8-E5AAE99C38CA}" type="slidenum">
              <a:rPr lang="en-CA" smtClean="0"/>
              <a:t>‹#›</a:t>
            </a:fld>
            <a:endParaRPr lang="en-CA"/>
          </a:p>
        </p:txBody>
      </p:sp>
    </p:spTree>
    <p:extLst>
      <p:ext uri="{BB962C8B-B14F-4D97-AF65-F5344CB8AC3E}">
        <p14:creationId xmlns:p14="http://schemas.microsoft.com/office/powerpoint/2010/main" val="3134757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0E40A-325C-47A2-855D-2E5C4E304C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3515323-05C3-4844-BEB5-4E4359BDD8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8232D0-A7AE-4355-BE97-A6535C2B31B6}"/>
              </a:ext>
            </a:extLst>
          </p:cNvPr>
          <p:cNvSpPr>
            <a:spLocks noGrp="1"/>
          </p:cNvSpPr>
          <p:nvPr>
            <p:ph type="dt" sz="half" idx="10"/>
          </p:nvPr>
        </p:nvSpPr>
        <p:spPr/>
        <p:txBody>
          <a:bodyPr/>
          <a:lstStyle/>
          <a:p>
            <a:fld id="{D15A340E-B353-482E-BDAB-1844DC21C033}" type="datetimeFigureOut">
              <a:rPr lang="en-CA" smtClean="0"/>
              <a:t>2020-07-15</a:t>
            </a:fld>
            <a:endParaRPr lang="en-CA"/>
          </a:p>
        </p:txBody>
      </p:sp>
      <p:sp>
        <p:nvSpPr>
          <p:cNvPr id="5" name="Footer Placeholder 4">
            <a:extLst>
              <a:ext uri="{FF2B5EF4-FFF2-40B4-BE49-F238E27FC236}">
                <a16:creationId xmlns:a16="http://schemas.microsoft.com/office/drawing/2014/main" id="{D04418AD-3ADA-4F6C-8004-B460DF1D715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2847815-6EDF-4BEC-A457-11D72599B431}"/>
              </a:ext>
            </a:extLst>
          </p:cNvPr>
          <p:cNvSpPr>
            <a:spLocks noGrp="1"/>
          </p:cNvSpPr>
          <p:nvPr>
            <p:ph type="sldNum" sz="quarter" idx="12"/>
          </p:nvPr>
        </p:nvSpPr>
        <p:spPr/>
        <p:txBody>
          <a:bodyPr/>
          <a:lstStyle/>
          <a:p>
            <a:fld id="{EBF21F20-AAC3-42E2-B2D8-E5AAE99C38CA}" type="slidenum">
              <a:rPr lang="en-CA" smtClean="0"/>
              <a:t>‹#›</a:t>
            </a:fld>
            <a:endParaRPr lang="en-CA"/>
          </a:p>
        </p:txBody>
      </p:sp>
    </p:spTree>
    <p:extLst>
      <p:ext uri="{BB962C8B-B14F-4D97-AF65-F5344CB8AC3E}">
        <p14:creationId xmlns:p14="http://schemas.microsoft.com/office/powerpoint/2010/main" val="2854994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33B28-6093-4D7A-84DE-227C6FD1640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B6BA259-2D8A-4527-9ED2-64D43AB2BB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696350E-7AA8-42E4-AF10-1C18424C80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5476B455-8036-4BA7-B986-67DFCB6A255B}"/>
              </a:ext>
            </a:extLst>
          </p:cNvPr>
          <p:cNvSpPr>
            <a:spLocks noGrp="1"/>
          </p:cNvSpPr>
          <p:nvPr>
            <p:ph type="dt" sz="half" idx="10"/>
          </p:nvPr>
        </p:nvSpPr>
        <p:spPr/>
        <p:txBody>
          <a:bodyPr/>
          <a:lstStyle/>
          <a:p>
            <a:fld id="{D15A340E-B353-482E-BDAB-1844DC21C033}" type="datetimeFigureOut">
              <a:rPr lang="en-CA" smtClean="0"/>
              <a:t>2020-07-15</a:t>
            </a:fld>
            <a:endParaRPr lang="en-CA"/>
          </a:p>
        </p:txBody>
      </p:sp>
      <p:sp>
        <p:nvSpPr>
          <p:cNvPr id="6" name="Footer Placeholder 5">
            <a:extLst>
              <a:ext uri="{FF2B5EF4-FFF2-40B4-BE49-F238E27FC236}">
                <a16:creationId xmlns:a16="http://schemas.microsoft.com/office/drawing/2014/main" id="{112FACF1-5CB2-4428-84BE-01702DB2D05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AC656D6-C1C9-4711-9CAE-84B3FB68451A}"/>
              </a:ext>
            </a:extLst>
          </p:cNvPr>
          <p:cNvSpPr>
            <a:spLocks noGrp="1"/>
          </p:cNvSpPr>
          <p:nvPr>
            <p:ph type="sldNum" sz="quarter" idx="12"/>
          </p:nvPr>
        </p:nvSpPr>
        <p:spPr/>
        <p:txBody>
          <a:bodyPr/>
          <a:lstStyle/>
          <a:p>
            <a:fld id="{EBF21F20-AAC3-42E2-B2D8-E5AAE99C38CA}" type="slidenum">
              <a:rPr lang="en-CA" smtClean="0"/>
              <a:t>‹#›</a:t>
            </a:fld>
            <a:endParaRPr lang="en-CA"/>
          </a:p>
        </p:txBody>
      </p:sp>
    </p:spTree>
    <p:extLst>
      <p:ext uri="{BB962C8B-B14F-4D97-AF65-F5344CB8AC3E}">
        <p14:creationId xmlns:p14="http://schemas.microsoft.com/office/powerpoint/2010/main" val="40199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B1D78-E28A-4199-9FBE-47A89CD32D3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157271C-E5D5-4A0C-B43B-C42D0C431D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85A4E6-8F3E-45E5-9B2A-2E91FA336F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B22017DF-C493-4D37-A3B5-9FBFEC0B9A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72CFA6-7901-447A-9296-7FB6FDF61F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DA34C68-DF4B-462F-AE8D-8192D05CFB29}"/>
              </a:ext>
            </a:extLst>
          </p:cNvPr>
          <p:cNvSpPr>
            <a:spLocks noGrp="1"/>
          </p:cNvSpPr>
          <p:nvPr>
            <p:ph type="dt" sz="half" idx="10"/>
          </p:nvPr>
        </p:nvSpPr>
        <p:spPr/>
        <p:txBody>
          <a:bodyPr/>
          <a:lstStyle/>
          <a:p>
            <a:fld id="{D15A340E-B353-482E-BDAB-1844DC21C033}" type="datetimeFigureOut">
              <a:rPr lang="en-CA" smtClean="0"/>
              <a:t>2020-07-15</a:t>
            </a:fld>
            <a:endParaRPr lang="en-CA"/>
          </a:p>
        </p:txBody>
      </p:sp>
      <p:sp>
        <p:nvSpPr>
          <p:cNvPr id="8" name="Footer Placeholder 7">
            <a:extLst>
              <a:ext uri="{FF2B5EF4-FFF2-40B4-BE49-F238E27FC236}">
                <a16:creationId xmlns:a16="http://schemas.microsoft.com/office/drawing/2014/main" id="{C0DAA4C7-EF40-48E5-B655-CADFA4383BE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754D378-F33D-4BCD-8423-AF85E78AC80D}"/>
              </a:ext>
            </a:extLst>
          </p:cNvPr>
          <p:cNvSpPr>
            <a:spLocks noGrp="1"/>
          </p:cNvSpPr>
          <p:nvPr>
            <p:ph type="sldNum" sz="quarter" idx="12"/>
          </p:nvPr>
        </p:nvSpPr>
        <p:spPr/>
        <p:txBody>
          <a:bodyPr/>
          <a:lstStyle/>
          <a:p>
            <a:fld id="{EBF21F20-AAC3-42E2-B2D8-E5AAE99C38CA}" type="slidenum">
              <a:rPr lang="en-CA" smtClean="0"/>
              <a:t>‹#›</a:t>
            </a:fld>
            <a:endParaRPr lang="en-CA"/>
          </a:p>
        </p:txBody>
      </p:sp>
    </p:spTree>
    <p:extLst>
      <p:ext uri="{BB962C8B-B14F-4D97-AF65-F5344CB8AC3E}">
        <p14:creationId xmlns:p14="http://schemas.microsoft.com/office/powerpoint/2010/main" val="2541604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CCD11-CA47-462B-BA4E-76D125BC3BF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17BE65F-9005-4C3B-9A73-AD5DB94E8E88}"/>
              </a:ext>
            </a:extLst>
          </p:cNvPr>
          <p:cNvSpPr>
            <a:spLocks noGrp="1"/>
          </p:cNvSpPr>
          <p:nvPr>
            <p:ph type="dt" sz="half" idx="10"/>
          </p:nvPr>
        </p:nvSpPr>
        <p:spPr/>
        <p:txBody>
          <a:bodyPr/>
          <a:lstStyle/>
          <a:p>
            <a:fld id="{D15A340E-B353-482E-BDAB-1844DC21C033}" type="datetimeFigureOut">
              <a:rPr lang="en-CA" smtClean="0"/>
              <a:t>2020-07-15</a:t>
            </a:fld>
            <a:endParaRPr lang="en-CA"/>
          </a:p>
        </p:txBody>
      </p:sp>
      <p:sp>
        <p:nvSpPr>
          <p:cNvPr id="4" name="Footer Placeholder 3">
            <a:extLst>
              <a:ext uri="{FF2B5EF4-FFF2-40B4-BE49-F238E27FC236}">
                <a16:creationId xmlns:a16="http://schemas.microsoft.com/office/drawing/2014/main" id="{7BE9004D-8E83-431C-98C2-3852947D951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04E1500-5E81-4DDA-A1DD-082FDD85837F}"/>
              </a:ext>
            </a:extLst>
          </p:cNvPr>
          <p:cNvSpPr>
            <a:spLocks noGrp="1"/>
          </p:cNvSpPr>
          <p:nvPr>
            <p:ph type="sldNum" sz="quarter" idx="12"/>
          </p:nvPr>
        </p:nvSpPr>
        <p:spPr/>
        <p:txBody>
          <a:bodyPr/>
          <a:lstStyle/>
          <a:p>
            <a:fld id="{EBF21F20-AAC3-42E2-B2D8-E5AAE99C38CA}" type="slidenum">
              <a:rPr lang="en-CA" smtClean="0"/>
              <a:t>‹#›</a:t>
            </a:fld>
            <a:endParaRPr lang="en-CA"/>
          </a:p>
        </p:txBody>
      </p:sp>
    </p:spTree>
    <p:extLst>
      <p:ext uri="{BB962C8B-B14F-4D97-AF65-F5344CB8AC3E}">
        <p14:creationId xmlns:p14="http://schemas.microsoft.com/office/powerpoint/2010/main" val="56916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5E2B11-2C09-4942-8A7D-EBF0791BABF8}"/>
              </a:ext>
            </a:extLst>
          </p:cNvPr>
          <p:cNvSpPr>
            <a:spLocks noGrp="1"/>
          </p:cNvSpPr>
          <p:nvPr>
            <p:ph type="dt" sz="half" idx="10"/>
          </p:nvPr>
        </p:nvSpPr>
        <p:spPr/>
        <p:txBody>
          <a:bodyPr/>
          <a:lstStyle/>
          <a:p>
            <a:fld id="{D15A340E-B353-482E-BDAB-1844DC21C033}" type="datetimeFigureOut">
              <a:rPr lang="en-CA" smtClean="0"/>
              <a:t>2020-07-15</a:t>
            </a:fld>
            <a:endParaRPr lang="en-CA"/>
          </a:p>
        </p:txBody>
      </p:sp>
      <p:sp>
        <p:nvSpPr>
          <p:cNvPr id="3" name="Footer Placeholder 2">
            <a:extLst>
              <a:ext uri="{FF2B5EF4-FFF2-40B4-BE49-F238E27FC236}">
                <a16:creationId xmlns:a16="http://schemas.microsoft.com/office/drawing/2014/main" id="{318BF68B-AB46-47EC-86A0-90B4AC59AC0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66FFD18-B602-417A-9E33-3CE2300F2725}"/>
              </a:ext>
            </a:extLst>
          </p:cNvPr>
          <p:cNvSpPr>
            <a:spLocks noGrp="1"/>
          </p:cNvSpPr>
          <p:nvPr>
            <p:ph type="sldNum" sz="quarter" idx="12"/>
          </p:nvPr>
        </p:nvSpPr>
        <p:spPr/>
        <p:txBody>
          <a:bodyPr/>
          <a:lstStyle/>
          <a:p>
            <a:fld id="{EBF21F20-AAC3-42E2-B2D8-E5AAE99C38CA}" type="slidenum">
              <a:rPr lang="en-CA" smtClean="0"/>
              <a:t>‹#›</a:t>
            </a:fld>
            <a:endParaRPr lang="en-CA"/>
          </a:p>
        </p:txBody>
      </p:sp>
    </p:spTree>
    <p:extLst>
      <p:ext uri="{BB962C8B-B14F-4D97-AF65-F5344CB8AC3E}">
        <p14:creationId xmlns:p14="http://schemas.microsoft.com/office/powerpoint/2010/main" val="2838634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72345-FDE0-4049-A420-84B67C5F99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06EDAA41-833C-4BAB-A796-D0984C4617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9DABAF1-6C20-4FCA-B47D-879D57CBE3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D8EF37-A0B6-4B08-B7EF-60065DA52095}"/>
              </a:ext>
            </a:extLst>
          </p:cNvPr>
          <p:cNvSpPr>
            <a:spLocks noGrp="1"/>
          </p:cNvSpPr>
          <p:nvPr>
            <p:ph type="dt" sz="half" idx="10"/>
          </p:nvPr>
        </p:nvSpPr>
        <p:spPr/>
        <p:txBody>
          <a:bodyPr/>
          <a:lstStyle/>
          <a:p>
            <a:fld id="{D15A340E-B353-482E-BDAB-1844DC21C033}" type="datetimeFigureOut">
              <a:rPr lang="en-CA" smtClean="0"/>
              <a:t>2020-07-15</a:t>
            </a:fld>
            <a:endParaRPr lang="en-CA"/>
          </a:p>
        </p:txBody>
      </p:sp>
      <p:sp>
        <p:nvSpPr>
          <p:cNvPr id="6" name="Footer Placeholder 5">
            <a:extLst>
              <a:ext uri="{FF2B5EF4-FFF2-40B4-BE49-F238E27FC236}">
                <a16:creationId xmlns:a16="http://schemas.microsoft.com/office/drawing/2014/main" id="{8A5E8A15-755E-4D60-869D-1BB45F565B4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ED3B307-A806-4BC5-884F-23001B62AAD6}"/>
              </a:ext>
            </a:extLst>
          </p:cNvPr>
          <p:cNvSpPr>
            <a:spLocks noGrp="1"/>
          </p:cNvSpPr>
          <p:nvPr>
            <p:ph type="sldNum" sz="quarter" idx="12"/>
          </p:nvPr>
        </p:nvSpPr>
        <p:spPr/>
        <p:txBody>
          <a:bodyPr/>
          <a:lstStyle/>
          <a:p>
            <a:fld id="{EBF21F20-AAC3-42E2-B2D8-E5AAE99C38CA}" type="slidenum">
              <a:rPr lang="en-CA" smtClean="0"/>
              <a:t>‹#›</a:t>
            </a:fld>
            <a:endParaRPr lang="en-CA"/>
          </a:p>
        </p:txBody>
      </p:sp>
    </p:spTree>
    <p:extLst>
      <p:ext uri="{BB962C8B-B14F-4D97-AF65-F5344CB8AC3E}">
        <p14:creationId xmlns:p14="http://schemas.microsoft.com/office/powerpoint/2010/main" val="2975053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11D0E-94AF-407A-8489-B12D028BC6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D44F3F7-FD48-488F-B034-B79F35ACEE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D625E39-8482-48AB-9BAA-39BEE8426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2F88AC-C430-4AF6-8928-810051D0BD92}"/>
              </a:ext>
            </a:extLst>
          </p:cNvPr>
          <p:cNvSpPr>
            <a:spLocks noGrp="1"/>
          </p:cNvSpPr>
          <p:nvPr>
            <p:ph type="dt" sz="half" idx="10"/>
          </p:nvPr>
        </p:nvSpPr>
        <p:spPr/>
        <p:txBody>
          <a:bodyPr/>
          <a:lstStyle/>
          <a:p>
            <a:fld id="{D15A340E-B353-482E-BDAB-1844DC21C033}" type="datetimeFigureOut">
              <a:rPr lang="en-CA" smtClean="0"/>
              <a:t>2020-07-15</a:t>
            </a:fld>
            <a:endParaRPr lang="en-CA"/>
          </a:p>
        </p:txBody>
      </p:sp>
      <p:sp>
        <p:nvSpPr>
          <p:cNvPr id="6" name="Footer Placeholder 5">
            <a:extLst>
              <a:ext uri="{FF2B5EF4-FFF2-40B4-BE49-F238E27FC236}">
                <a16:creationId xmlns:a16="http://schemas.microsoft.com/office/drawing/2014/main" id="{90F0F93B-96FE-4E2E-98D7-2CC19DA06A5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CAB5303-729C-4CDA-9E8C-00DE6A536907}"/>
              </a:ext>
            </a:extLst>
          </p:cNvPr>
          <p:cNvSpPr>
            <a:spLocks noGrp="1"/>
          </p:cNvSpPr>
          <p:nvPr>
            <p:ph type="sldNum" sz="quarter" idx="12"/>
          </p:nvPr>
        </p:nvSpPr>
        <p:spPr/>
        <p:txBody>
          <a:bodyPr/>
          <a:lstStyle/>
          <a:p>
            <a:fld id="{EBF21F20-AAC3-42E2-B2D8-E5AAE99C38CA}" type="slidenum">
              <a:rPr lang="en-CA" smtClean="0"/>
              <a:t>‹#›</a:t>
            </a:fld>
            <a:endParaRPr lang="en-CA"/>
          </a:p>
        </p:txBody>
      </p:sp>
    </p:spTree>
    <p:extLst>
      <p:ext uri="{BB962C8B-B14F-4D97-AF65-F5344CB8AC3E}">
        <p14:creationId xmlns:p14="http://schemas.microsoft.com/office/powerpoint/2010/main" val="3331444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9F4718-685C-4620-AC86-D3A0549040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BBC43BD-A952-499F-8671-894C598417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2910ECE-EF77-41A5-8D3D-877895BF97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A340E-B353-482E-BDAB-1844DC21C033}" type="datetimeFigureOut">
              <a:rPr lang="en-CA" smtClean="0"/>
              <a:t>2020-07-15</a:t>
            </a:fld>
            <a:endParaRPr lang="en-CA"/>
          </a:p>
        </p:txBody>
      </p:sp>
      <p:sp>
        <p:nvSpPr>
          <p:cNvPr id="5" name="Footer Placeholder 4">
            <a:extLst>
              <a:ext uri="{FF2B5EF4-FFF2-40B4-BE49-F238E27FC236}">
                <a16:creationId xmlns:a16="http://schemas.microsoft.com/office/drawing/2014/main" id="{E01BAC71-465B-406B-9615-C81D8BA42E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B0401C7F-DC0F-4CA4-AC49-35D937FB45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21F20-AAC3-42E2-B2D8-E5AAE99C38CA}" type="slidenum">
              <a:rPr lang="en-CA" smtClean="0"/>
              <a:t>‹#›</a:t>
            </a:fld>
            <a:endParaRPr lang="en-CA"/>
          </a:p>
        </p:txBody>
      </p:sp>
    </p:spTree>
    <p:extLst>
      <p:ext uri="{BB962C8B-B14F-4D97-AF65-F5344CB8AC3E}">
        <p14:creationId xmlns:p14="http://schemas.microsoft.com/office/powerpoint/2010/main" val="1175810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hyperlink" Target="https://github.com/alexf388" TargetMode="External"/><Relationship Id="rId5" Type="http://schemas.openxmlformats.org/officeDocument/2006/relationships/hyperlink" Target="https://www.linkedin.com/in/cfung58/" TargetMode="External"/><Relationship Id="rId4" Type="http://schemas.openxmlformats.org/officeDocument/2006/relationships/hyperlink" Target="mailto:alexchunkwan.fung@gmail.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github.com/patrick-osborne" TargetMode="External"/><Relationship Id="rId5" Type="http://schemas.openxmlformats.org/officeDocument/2006/relationships/hyperlink" Target="https://www.linkedin.com/in/patrickmosborne/" TargetMode="External"/><Relationship Id="rId4" Type="http://schemas.openxmlformats.org/officeDocument/2006/relationships/hyperlink" Target="mailto:pmr.osborne@gmail.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github.com/Powahowa" TargetMode="External"/><Relationship Id="rId5" Type="http://schemas.openxmlformats.org/officeDocument/2006/relationships/hyperlink" Target="https://www.linkedin.com/in/tonymlee" TargetMode="External"/><Relationship Id="rId4" Type="http://schemas.openxmlformats.org/officeDocument/2006/relationships/hyperlink" Target="mailto:tonyming.lee@outlook.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github.com/viswesh-ml" TargetMode="External"/><Relationship Id="rId5" Type="http://schemas.openxmlformats.org/officeDocument/2006/relationships/hyperlink" Target="https://www.linkedin.com/in/visweshkrishnamurthy" TargetMode="External"/><Relationship Id="rId4" Type="http://schemas.openxmlformats.org/officeDocument/2006/relationships/hyperlink" Target="mailto:viswesh_kris@outlook.com"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viswesh_kris@outlook.com" TargetMode="External"/><Relationship Id="rId2" Type="http://schemas.openxmlformats.org/officeDocument/2006/relationships/hyperlink" Target="mailto:pmr.osborne@gmail.com"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7A1E4-F1DB-4268-81C9-17921A20D709}"/>
              </a:ext>
            </a:extLst>
          </p:cNvPr>
          <p:cNvSpPr>
            <a:spLocks noGrp="1"/>
          </p:cNvSpPr>
          <p:nvPr>
            <p:ph type="ctrTitle"/>
          </p:nvPr>
        </p:nvSpPr>
        <p:spPr>
          <a:xfrm>
            <a:off x="7599680" y="2138680"/>
            <a:ext cx="2997200" cy="924560"/>
          </a:xfrm>
        </p:spPr>
        <p:txBody>
          <a:bodyPr>
            <a:noAutofit/>
          </a:bodyPr>
          <a:lstStyle/>
          <a:p>
            <a:pPr algn="l"/>
            <a:r>
              <a:rPr lang="en-CA" sz="6600" b="1" dirty="0">
                <a:solidFill>
                  <a:schemeClr val="bg1">
                    <a:lumMod val="65000"/>
                  </a:schemeClr>
                </a:solidFill>
              </a:rPr>
              <a:t>DATA</a:t>
            </a:r>
            <a:endParaRPr lang="en-CA" sz="6600" b="1" dirty="0"/>
          </a:p>
        </p:txBody>
      </p:sp>
      <p:pic>
        <p:nvPicPr>
          <p:cNvPr id="11" name="Picture 10">
            <a:extLst>
              <a:ext uri="{FF2B5EF4-FFF2-40B4-BE49-F238E27FC236}">
                <a16:creationId xmlns:a16="http://schemas.microsoft.com/office/drawing/2014/main" id="{9336EE8B-05D1-49B3-9EA3-91083CADD2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3" y="0"/>
            <a:ext cx="7384393" cy="6858000"/>
          </a:xfrm>
          <a:prstGeom prst="rect">
            <a:avLst/>
          </a:prstGeom>
          <a:effectLst>
            <a:softEdge rad="0"/>
          </a:effectLst>
        </p:spPr>
      </p:pic>
      <p:grpSp>
        <p:nvGrpSpPr>
          <p:cNvPr id="4" name="Group 3">
            <a:extLst>
              <a:ext uri="{FF2B5EF4-FFF2-40B4-BE49-F238E27FC236}">
                <a16:creationId xmlns:a16="http://schemas.microsoft.com/office/drawing/2014/main" id="{143FE865-403B-4A34-8154-8238C176919B}"/>
              </a:ext>
            </a:extLst>
          </p:cNvPr>
          <p:cNvGrpSpPr/>
          <p:nvPr/>
        </p:nvGrpSpPr>
        <p:grpSpPr>
          <a:xfrm>
            <a:off x="8625840" y="3145745"/>
            <a:ext cx="3210560" cy="1228135"/>
            <a:chOff x="8625840" y="3145745"/>
            <a:chExt cx="3210560" cy="1228135"/>
          </a:xfrm>
        </p:grpSpPr>
        <p:pic>
          <p:nvPicPr>
            <p:cNvPr id="3" name="Picture 2">
              <a:extLst>
                <a:ext uri="{FF2B5EF4-FFF2-40B4-BE49-F238E27FC236}">
                  <a16:creationId xmlns:a16="http://schemas.microsoft.com/office/drawing/2014/main" id="{B537DF5F-F274-4FB0-ADA8-6D6E043FE208}"/>
                </a:ext>
              </a:extLst>
            </p:cNvPr>
            <p:cNvPicPr>
              <a:picLocks noChangeAspect="1"/>
            </p:cNvPicPr>
            <p:nvPr/>
          </p:nvPicPr>
          <p:blipFill>
            <a:blip r:embed="rId3"/>
            <a:stretch>
              <a:fillRect/>
            </a:stretch>
          </p:blipFill>
          <p:spPr>
            <a:xfrm>
              <a:off x="9629153" y="3145745"/>
              <a:ext cx="382594" cy="1172149"/>
            </a:xfrm>
            <a:prstGeom prst="rect">
              <a:avLst/>
            </a:prstGeom>
          </p:spPr>
        </p:pic>
        <p:sp>
          <p:nvSpPr>
            <p:cNvPr id="12" name="Title 1">
              <a:extLst>
                <a:ext uri="{FF2B5EF4-FFF2-40B4-BE49-F238E27FC236}">
                  <a16:creationId xmlns:a16="http://schemas.microsoft.com/office/drawing/2014/main" id="{2B74DA8F-4FC9-4AD6-A3C9-C088206F3858}"/>
                </a:ext>
              </a:extLst>
            </p:cNvPr>
            <p:cNvSpPr txBox="1">
              <a:spLocks/>
            </p:cNvSpPr>
            <p:nvPr/>
          </p:nvSpPr>
          <p:spPr>
            <a:xfrm>
              <a:off x="8625840" y="3327400"/>
              <a:ext cx="3210560" cy="104648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CA" sz="6600" b="1" dirty="0"/>
                <a:t>KN GHTS</a:t>
              </a:r>
            </a:p>
          </p:txBody>
        </p:sp>
      </p:grpSp>
    </p:spTree>
    <p:extLst>
      <p:ext uri="{BB962C8B-B14F-4D97-AF65-F5344CB8AC3E}">
        <p14:creationId xmlns:p14="http://schemas.microsoft.com/office/powerpoint/2010/main" val="3903172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64CFAB-63A0-42E0-BB74-0BAE50B525C4}"/>
              </a:ext>
            </a:extLst>
          </p:cNvPr>
          <p:cNvPicPr>
            <a:picLocks noChangeAspect="1"/>
          </p:cNvPicPr>
          <p:nvPr/>
        </p:nvPicPr>
        <p:blipFill rotWithShape="1">
          <a:blip r:embed="rId2">
            <a:extLst>
              <a:ext uri="{28A0092B-C50C-407E-A947-70E740481C1C}">
                <a14:useLocalDpi xmlns:a14="http://schemas.microsoft.com/office/drawing/2010/main" val="0"/>
              </a:ext>
            </a:extLst>
          </a:blip>
          <a:srcRect t="13270" b="3231"/>
          <a:stretch/>
        </p:blipFill>
        <p:spPr>
          <a:xfrm>
            <a:off x="6022918" y="0"/>
            <a:ext cx="6166374" cy="6858000"/>
          </a:xfrm>
          <a:prstGeom prst="rect">
            <a:avLst/>
          </a:prstGeom>
        </p:spPr>
      </p:pic>
      <p:sp>
        <p:nvSpPr>
          <p:cNvPr id="8" name="TextBox 7">
            <a:extLst>
              <a:ext uri="{FF2B5EF4-FFF2-40B4-BE49-F238E27FC236}">
                <a16:creationId xmlns:a16="http://schemas.microsoft.com/office/drawing/2014/main" id="{43C61EE6-6D2A-4167-8D2D-64524AF0F7E7}"/>
              </a:ext>
            </a:extLst>
          </p:cNvPr>
          <p:cNvSpPr txBox="1"/>
          <p:nvPr/>
        </p:nvSpPr>
        <p:spPr>
          <a:xfrm>
            <a:off x="294640" y="778450"/>
            <a:ext cx="5476240" cy="3293209"/>
          </a:xfrm>
          <a:prstGeom prst="rect">
            <a:avLst/>
          </a:prstGeom>
          <a:noFill/>
        </p:spPr>
        <p:txBody>
          <a:bodyPr wrap="square" rtlCol="0">
            <a:spAutoFit/>
          </a:bodyPr>
          <a:lstStyle/>
          <a:p>
            <a:pPr algn="just" fontAlgn="base">
              <a:lnSpc>
                <a:spcPct val="150000"/>
              </a:lnSpc>
            </a:pPr>
            <a:r>
              <a:rPr lang="en-US" sz="1600" b="0" i="0" dirty="0">
                <a:solidFill>
                  <a:srgbClr val="000000"/>
                </a:solidFill>
                <a:effectLst/>
                <a:latin typeface="Calibri Light" panose="020F0302020204030204" pitchFamily="34" charset="0"/>
                <a:cs typeface="Calibri Light" panose="020F0302020204030204" pitchFamily="34" charset="0"/>
              </a:rPr>
              <a:t>Alex Fung is a Machine Learning Engineer at RBC. For the past year and a half, he has worked on several ML and AI projects, such as Trade Compliance ML models, AI-powered chatbots, and comparison of documents using document similarity techniques. Alex has also worked in full-stack development, leveraging various technologies such as Angular, Node.js, and Java.  Alex studied Software Engineering with a Health Informatics Option at the University of Western Ontario.</a:t>
            </a:r>
          </a:p>
          <a:p>
            <a:pPr algn="just"/>
            <a:endParaRPr lang="en-CA" sz="1600" dirty="0">
              <a:latin typeface="Calibri Light" panose="020F0302020204030204" pitchFamily="34" charset="0"/>
              <a:cs typeface="Calibri Light" panose="020F0302020204030204" pitchFamily="34" charset="0"/>
            </a:endParaRPr>
          </a:p>
        </p:txBody>
      </p:sp>
      <p:sp>
        <p:nvSpPr>
          <p:cNvPr id="10" name="TextBox 9">
            <a:extLst>
              <a:ext uri="{FF2B5EF4-FFF2-40B4-BE49-F238E27FC236}">
                <a16:creationId xmlns:a16="http://schemas.microsoft.com/office/drawing/2014/main" id="{C4677A04-3374-4AE4-8B1E-E0149B1DE5B8}"/>
              </a:ext>
            </a:extLst>
          </p:cNvPr>
          <p:cNvSpPr txBox="1"/>
          <p:nvPr/>
        </p:nvSpPr>
        <p:spPr>
          <a:xfrm>
            <a:off x="294640" y="193675"/>
            <a:ext cx="5476240" cy="584775"/>
          </a:xfrm>
          <a:prstGeom prst="rect">
            <a:avLst/>
          </a:prstGeom>
          <a:noFill/>
        </p:spPr>
        <p:txBody>
          <a:bodyPr wrap="square" rtlCol="0">
            <a:spAutoFit/>
          </a:bodyPr>
          <a:lstStyle/>
          <a:p>
            <a:pPr algn="just" fontAlgn="base"/>
            <a:r>
              <a:rPr lang="en-US" sz="3200" b="0" i="0" dirty="0">
                <a:solidFill>
                  <a:srgbClr val="000000"/>
                </a:solidFill>
                <a:effectLst/>
                <a:latin typeface="Calibri Light" panose="020F0302020204030204" pitchFamily="34" charset="0"/>
                <a:cs typeface="Calibri Light" panose="020F0302020204030204" pitchFamily="34" charset="0"/>
              </a:rPr>
              <a:t>ALEX </a:t>
            </a:r>
            <a:r>
              <a:rPr lang="en-US" sz="3200" b="1" i="0" dirty="0">
                <a:solidFill>
                  <a:srgbClr val="000000"/>
                </a:solidFill>
                <a:effectLst/>
                <a:cs typeface="Calibri Light" panose="020F0302020204030204" pitchFamily="34" charset="0"/>
              </a:rPr>
              <a:t>FUNG</a:t>
            </a:r>
            <a:endParaRPr lang="en-CA" sz="3200" b="1" dirty="0">
              <a:cs typeface="Calibri Light" panose="020F0302020204030204" pitchFamily="34" charset="0"/>
            </a:endParaRPr>
          </a:p>
        </p:txBody>
      </p:sp>
      <p:pic>
        <p:nvPicPr>
          <p:cNvPr id="12" name="Picture 11">
            <a:extLst>
              <a:ext uri="{FF2B5EF4-FFF2-40B4-BE49-F238E27FC236}">
                <a16:creationId xmlns:a16="http://schemas.microsoft.com/office/drawing/2014/main" id="{511986F0-0377-48C1-A9ED-F8029262A6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92006"/>
            <a:ext cx="2657572" cy="956726"/>
          </a:xfrm>
          <a:prstGeom prst="rect">
            <a:avLst/>
          </a:prstGeom>
        </p:spPr>
      </p:pic>
      <p:sp>
        <p:nvSpPr>
          <p:cNvPr id="14" name="TextBox 13">
            <a:extLst>
              <a:ext uri="{FF2B5EF4-FFF2-40B4-BE49-F238E27FC236}">
                <a16:creationId xmlns:a16="http://schemas.microsoft.com/office/drawing/2014/main" id="{4EFEE433-A626-41B9-835C-E4505753C411}"/>
              </a:ext>
            </a:extLst>
          </p:cNvPr>
          <p:cNvSpPr txBox="1"/>
          <p:nvPr/>
        </p:nvSpPr>
        <p:spPr>
          <a:xfrm>
            <a:off x="294640" y="3969022"/>
            <a:ext cx="5476240" cy="1531445"/>
          </a:xfrm>
          <a:prstGeom prst="rect">
            <a:avLst/>
          </a:prstGeom>
          <a:noFill/>
        </p:spPr>
        <p:txBody>
          <a:bodyPr wrap="square" rtlCol="0">
            <a:spAutoFit/>
          </a:bodyPr>
          <a:lstStyle/>
          <a:p>
            <a:pPr algn="just" fontAlgn="base">
              <a:lnSpc>
                <a:spcPct val="150000"/>
              </a:lnSpc>
            </a:pPr>
            <a:r>
              <a:rPr lang="en-US" sz="1600" b="1" i="0" dirty="0">
                <a:solidFill>
                  <a:srgbClr val="000000"/>
                </a:solidFill>
                <a:effectLst/>
                <a:latin typeface="Calibri Light" panose="020F0302020204030204" pitchFamily="34" charset="0"/>
                <a:cs typeface="Calibri Light" panose="020F0302020204030204" pitchFamily="34" charset="0"/>
              </a:rPr>
              <a:t>CONTACT</a:t>
            </a:r>
          </a:p>
          <a:p>
            <a:pPr algn="just" fontAlgn="base">
              <a:lnSpc>
                <a:spcPct val="150000"/>
              </a:lnSpc>
            </a:pPr>
            <a:r>
              <a:rPr lang="en-US" sz="1600" dirty="0">
                <a:solidFill>
                  <a:srgbClr val="000000"/>
                </a:solidFill>
                <a:latin typeface="Calibri Light" panose="020F0302020204030204" pitchFamily="34" charset="0"/>
                <a:cs typeface="Calibri Light" panose="020F0302020204030204" pitchFamily="34" charset="0"/>
              </a:rPr>
              <a:t>Email : </a:t>
            </a:r>
            <a:r>
              <a:rPr lang="en-US" sz="1600" b="1" dirty="0">
                <a:solidFill>
                  <a:srgbClr val="000000"/>
                </a:solidFill>
                <a:latin typeface="Calibri Light" panose="020F0302020204030204" pitchFamily="34" charset="0"/>
                <a:cs typeface="Calibri Light" panose="020F0302020204030204" pitchFamily="34" charset="0"/>
                <a:hlinkClick r:id="rId4"/>
              </a:rPr>
              <a:t>alexchunkwan.fung@gmail.com</a:t>
            </a:r>
            <a:r>
              <a:rPr lang="en-US" sz="1600" dirty="0">
                <a:solidFill>
                  <a:srgbClr val="000000"/>
                </a:solidFill>
                <a:latin typeface="Calibri Light" panose="020F0302020204030204" pitchFamily="34" charset="0"/>
                <a:cs typeface="Calibri Light" panose="020F0302020204030204" pitchFamily="34" charset="0"/>
                <a:hlinkClick r:id="rId4"/>
              </a:rPr>
              <a:t> </a:t>
            </a:r>
            <a:r>
              <a:rPr lang="en-US" sz="1600" dirty="0">
                <a:solidFill>
                  <a:srgbClr val="000000"/>
                </a:solidFill>
                <a:latin typeface="Calibri Light" panose="020F0302020204030204" pitchFamily="34" charset="0"/>
                <a:cs typeface="Calibri Light" panose="020F0302020204030204" pitchFamily="34" charset="0"/>
              </a:rPr>
              <a:t>  Phone : (519)-702-5827 </a:t>
            </a:r>
          </a:p>
          <a:p>
            <a:pPr algn="just" fontAlgn="base">
              <a:lnSpc>
                <a:spcPct val="150000"/>
              </a:lnSpc>
            </a:pPr>
            <a:r>
              <a:rPr lang="en-US" sz="1600" dirty="0">
                <a:solidFill>
                  <a:srgbClr val="000000"/>
                </a:solidFill>
                <a:latin typeface="Calibri Light" panose="020F0302020204030204" pitchFamily="34" charset="0"/>
                <a:cs typeface="Calibri Light" panose="020F0302020204030204" pitchFamily="34" charset="0"/>
              </a:rPr>
              <a:t>LinkedIn: </a:t>
            </a:r>
            <a:r>
              <a:rPr lang="en-CA" sz="1600" dirty="0">
                <a:hlinkClick r:id="rId5"/>
              </a:rPr>
              <a:t>https://www.linkedin.com/in/cfung58/</a:t>
            </a:r>
            <a:endParaRPr lang="en-CA" sz="1600" dirty="0"/>
          </a:p>
          <a:p>
            <a:pPr algn="just" fontAlgn="base">
              <a:lnSpc>
                <a:spcPct val="150000"/>
              </a:lnSpc>
            </a:pPr>
            <a:r>
              <a:rPr lang="en-US" sz="1600" dirty="0" err="1">
                <a:solidFill>
                  <a:srgbClr val="000000"/>
                </a:solidFill>
                <a:latin typeface="Calibri Light" panose="020F0302020204030204" pitchFamily="34" charset="0"/>
                <a:cs typeface="Calibri Light" panose="020F0302020204030204" pitchFamily="34" charset="0"/>
              </a:rPr>
              <a:t>Github</a:t>
            </a:r>
            <a:r>
              <a:rPr lang="en-US" sz="1600" dirty="0">
                <a:solidFill>
                  <a:srgbClr val="000000"/>
                </a:solidFill>
                <a:latin typeface="Calibri Light" panose="020F0302020204030204" pitchFamily="34" charset="0"/>
                <a:cs typeface="Calibri Light" panose="020F0302020204030204" pitchFamily="34" charset="0"/>
              </a:rPr>
              <a:t>: </a:t>
            </a:r>
            <a:r>
              <a:rPr lang="en-CA" sz="1600" dirty="0">
                <a:hlinkClick r:id="rId6"/>
              </a:rPr>
              <a:t>https://github.com/alexf388</a:t>
            </a:r>
            <a:endParaRPr lang="en-CA" sz="16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06156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3C61EE6-6D2A-4167-8D2D-64524AF0F7E7}"/>
              </a:ext>
            </a:extLst>
          </p:cNvPr>
          <p:cNvSpPr txBox="1"/>
          <p:nvPr/>
        </p:nvSpPr>
        <p:spPr>
          <a:xfrm>
            <a:off x="6382284" y="778450"/>
            <a:ext cx="5557520" cy="3378104"/>
          </a:xfrm>
          <a:prstGeom prst="rect">
            <a:avLst/>
          </a:prstGeom>
          <a:noFill/>
        </p:spPr>
        <p:txBody>
          <a:bodyPr wrap="square" rtlCol="0">
            <a:spAutoFit/>
          </a:bodyPr>
          <a:lstStyle/>
          <a:p>
            <a:pPr algn="just" fontAlgn="base">
              <a:lnSpc>
                <a:spcPct val="150000"/>
              </a:lnSpc>
            </a:pPr>
            <a:r>
              <a:rPr lang="en-US" sz="1600" b="0" i="0" dirty="0">
                <a:solidFill>
                  <a:srgbClr val="000000"/>
                </a:solidFill>
                <a:effectLst/>
                <a:latin typeface="Calibri Light" panose="020F0302020204030204" pitchFamily="34" charset="0"/>
                <a:cs typeface="Calibri Light" panose="020F0302020204030204" pitchFamily="34" charset="0"/>
              </a:rPr>
              <a:t>Patrick Osborne is a data analyst and business systems consultant who works with organizations eager to leverage their data toward continuous improvement and data driven decision-making. Over the last </a:t>
            </a:r>
            <a:r>
              <a:rPr lang="en-US" sz="1600" dirty="0">
                <a:solidFill>
                  <a:srgbClr val="000000"/>
                </a:solidFill>
                <a:latin typeface="Calibri Light" panose="020F0302020204030204" pitchFamily="34" charset="0"/>
                <a:cs typeface="Calibri Light" panose="020F0302020204030204" pitchFamily="34" charset="0"/>
              </a:rPr>
              <a:t>6</a:t>
            </a:r>
            <a:r>
              <a:rPr lang="en-US" sz="1600" b="0" i="0" dirty="0">
                <a:solidFill>
                  <a:srgbClr val="000000"/>
                </a:solidFill>
                <a:effectLst/>
                <a:latin typeface="Calibri Light" panose="020F0302020204030204" pitchFamily="34" charset="0"/>
                <a:cs typeface="Calibri Light" panose="020F0302020204030204" pitchFamily="34" charset="0"/>
              </a:rPr>
              <a:t> years, Patrick has worked at KPMG LLP, Canadian Pacific Railway and York University in various project management and business systems focused roles. He thrives in demanding situations and has a passion for problem solving. Patrick holds a Bachelor of Applied Science in Business Informatics (Business and Computer Science) from McMaster University</a:t>
            </a:r>
          </a:p>
        </p:txBody>
      </p:sp>
      <p:sp>
        <p:nvSpPr>
          <p:cNvPr id="10" name="TextBox 9">
            <a:extLst>
              <a:ext uri="{FF2B5EF4-FFF2-40B4-BE49-F238E27FC236}">
                <a16:creationId xmlns:a16="http://schemas.microsoft.com/office/drawing/2014/main" id="{C4677A04-3374-4AE4-8B1E-E0149B1DE5B8}"/>
              </a:ext>
            </a:extLst>
          </p:cNvPr>
          <p:cNvSpPr txBox="1"/>
          <p:nvPr/>
        </p:nvSpPr>
        <p:spPr>
          <a:xfrm>
            <a:off x="6275604" y="202556"/>
            <a:ext cx="5770880" cy="584775"/>
          </a:xfrm>
          <a:prstGeom prst="rect">
            <a:avLst/>
          </a:prstGeom>
          <a:noFill/>
        </p:spPr>
        <p:txBody>
          <a:bodyPr wrap="square" rtlCol="0">
            <a:spAutoFit/>
          </a:bodyPr>
          <a:lstStyle/>
          <a:p>
            <a:pPr algn="just" fontAlgn="base"/>
            <a:r>
              <a:rPr lang="en-US" sz="3200" dirty="0">
                <a:solidFill>
                  <a:srgbClr val="000000"/>
                </a:solidFill>
                <a:latin typeface="Calibri Light" panose="020F0302020204030204" pitchFamily="34" charset="0"/>
                <a:cs typeface="Calibri Light" panose="020F0302020204030204" pitchFamily="34" charset="0"/>
              </a:rPr>
              <a:t>PATRICK </a:t>
            </a:r>
            <a:r>
              <a:rPr lang="en-US" sz="3200" b="1" i="0" dirty="0">
                <a:solidFill>
                  <a:srgbClr val="000000"/>
                </a:solidFill>
                <a:effectLst/>
                <a:cs typeface="Calibri Light" panose="020F0302020204030204" pitchFamily="34" charset="0"/>
              </a:rPr>
              <a:t>OSBORNE</a:t>
            </a:r>
            <a:endParaRPr lang="en-CA" sz="3200" b="1" dirty="0">
              <a:cs typeface="Calibri Light" panose="020F0302020204030204" pitchFamily="34" charset="0"/>
            </a:endParaRPr>
          </a:p>
        </p:txBody>
      </p:sp>
      <p:pic>
        <p:nvPicPr>
          <p:cNvPr id="12" name="Picture 11">
            <a:extLst>
              <a:ext uri="{FF2B5EF4-FFF2-40B4-BE49-F238E27FC236}">
                <a16:creationId xmlns:a16="http://schemas.microsoft.com/office/drawing/2014/main" id="{511986F0-0377-48C1-A9ED-F8029262A6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pic>
        <p:nvPicPr>
          <p:cNvPr id="6" name="Picture 5">
            <a:extLst>
              <a:ext uri="{FF2B5EF4-FFF2-40B4-BE49-F238E27FC236}">
                <a16:creationId xmlns:a16="http://schemas.microsoft.com/office/drawing/2014/main" id="{3238977A-352C-4D9B-B743-B33C35FD0F33}"/>
              </a:ext>
            </a:extLst>
          </p:cNvPr>
          <p:cNvPicPr>
            <a:picLocks noChangeAspect="1"/>
          </p:cNvPicPr>
          <p:nvPr/>
        </p:nvPicPr>
        <p:blipFill rotWithShape="1">
          <a:blip r:embed="rId3">
            <a:extLst>
              <a:ext uri="{28A0092B-C50C-407E-A947-70E740481C1C}">
                <a14:useLocalDpi xmlns:a14="http://schemas.microsoft.com/office/drawing/2010/main" val="0"/>
              </a:ext>
            </a:extLst>
          </a:blip>
          <a:srcRect l="5145" r="-187" b="24163"/>
          <a:stretch/>
        </p:blipFill>
        <p:spPr>
          <a:xfrm>
            <a:off x="0" y="0"/>
            <a:ext cx="6168924" cy="6858000"/>
          </a:xfrm>
          <a:prstGeom prst="rect">
            <a:avLst/>
          </a:prstGeom>
        </p:spPr>
      </p:pic>
      <p:sp>
        <p:nvSpPr>
          <p:cNvPr id="7" name="TextBox 6">
            <a:extLst>
              <a:ext uri="{FF2B5EF4-FFF2-40B4-BE49-F238E27FC236}">
                <a16:creationId xmlns:a16="http://schemas.microsoft.com/office/drawing/2014/main" id="{3CC48CA1-D973-4A7B-B335-71A3733C9F03}"/>
              </a:ext>
            </a:extLst>
          </p:cNvPr>
          <p:cNvSpPr txBox="1"/>
          <p:nvPr/>
        </p:nvSpPr>
        <p:spPr>
          <a:xfrm>
            <a:off x="6382284" y="4263191"/>
            <a:ext cx="5476240" cy="1531445"/>
          </a:xfrm>
          <a:prstGeom prst="rect">
            <a:avLst/>
          </a:prstGeom>
          <a:noFill/>
        </p:spPr>
        <p:txBody>
          <a:bodyPr wrap="square" rtlCol="0">
            <a:spAutoFit/>
          </a:bodyPr>
          <a:lstStyle/>
          <a:p>
            <a:pPr algn="just" fontAlgn="base">
              <a:lnSpc>
                <a:spcPct val="150000"/>
              </a:lnSpc>
            </a:pPr>
            <a:r>
              <a:rPr lang="en-US" sz="1600" b="1" i="0" dirty="0">
                <a:solidFill>
                  <a:srgbClr val="000000"/>
                </a:solidFill>
                <a:effectLst/>
                <a:latin typeface="Calibri Light" panose="020F0302020204030204" pitchFamily="34" charset="0"/>
                <a:cs typeface="Calibri Light" panose="020F0302020204030204" pitchFamily="34" charset="0"/>
              </a:rPr>
              <a:t>CONTACT</a:t>
            </a:r>
          </a:p>
          <a:p>
            <a:pPr algn="just" fontAlgn="base">
              <a:lnSpc>
                <a:spcPct val="150000"/>
              </a:lnSpc>
            </a:pPr>
            <a:r>
              <a:rPr lang="en-US" sz="1600" dirty="0">
                <a:solidFill>
                  <a:srgbClr val="000000"/>
                </a:solidFill>
                <a:latin typeface="Calibri Light" panose="020F0302020204030204" pitchFamily="34" charset="0"/>
                <a:cs typeface="Calibri Light" panose="020F0302020204030204" pitchFamily="34" charset="0"/>
              </a:rPr>
              <a:t>Email : </a:t>
            </a:r>
            <a:r>
              <a:rPr lang="en-US" sz="1600" b="1" dirty="0">
                <a:solidFill>
                  <a:srgbClr val="000000"/>
                </a:solidFill>
                <a:latin typeface="Calibri Light" panose="020F0302020204030204" pitchFamily="34" charset="0"/>
                <a:cs typeface="Calibri Light" panose="020F0302020204030204" pitchFamily="34" charset="0"/>
                <a:hlinkClick r:id="rId4"/>
              </a:rPr>
              <a:t>pmr.osborne@gmail.com</a:t>
            </a:r>
            <a:r>
              <a:rPr lang="en-US" sz="1600" b="1" dirty="0">
                <a:solidFill>
                  <a:srgbClr val="000000"/>
                </a:solidFill>
                <a:latin typeface="Calibri Light" panose="020F0302020204030204" pitchFamily="34" charset="0"/>
                <a:cs typeface="Calibri Light" panose="020F0302020204030204" pitchFamily="34" charset="0"/>
              </a:rPr>
              <a:t> </a:t>
            </a:r>
            <a:r>
              <a:rPr lang="en-US" sz="1600" dirty="0">
                <a:solidFill>
                  <a:srgbClr val="000000"/>
                </a:solidFill>
                <a:latin typeface="Calibri Light" panose="020F0302020204030204" pitchFamily="34" charset="0"/>
                <a:cs typeface="Calibri Light" panose="020F0302020204030204" pitchFamily="34" charset="0"/>
              </a:rPr>
              <a:t>	Phone :  416-912-9390</a:t>
            </a:r>
          </a:p>
          <a:p>
            <a:pPr algn="just" fontAlgn="base">
              <a:lnSpc>
                <a:spcPct val="150000"/>
              </a:lnSpc>
            </a:pPr>
            <a:r>
              <a:rPr lang="en-US" sz="1600" dirty="0">
                <a:solidFill>
                  <a:srgbClr val="000000"/>
                </a:solidFill>
                <a:latin typeface="Calibri Light" panose="020F0302020204030204" pitchFamily="34" charset="0"/>
                <a:cs typeface="Calibri Light" panose="020F0302020204030204" pitchFamily="34" charset="0"/>
              </a:rPr>
              <a:t>LinkedIn: </a:t>
            </a:r>
            <a:r>
              <a:rPr lang="en-CA" sz="1600" dirty="0">
                <a:hlinkClick r:id="rId5"/>
              </a:rPr>
              <a:t>https://www.linkedin.com/in/patrickmosborne/</a:t>
            </a:r>
            <a:endParaRPr lang="en-US" sz="1600" dirty="0">
              <a:solidFill>
                <a:srgbClr val="000000"/>
              </a:solidFill>
              <a:latin typeface="Calibri Light" panose="020F0302020204030204" pitchFamily="34" charset="0"/>
              <a:cs typeface="Calibri Light" panose="020F0302020204030204" pitchFamily="34" charset="0"/>
            </a:endParaRPr>
          </a:p>
          <a:p>
            <a:pPr algn="just" fontAlgn="base">
              <a:lnSpc>
                <a:spcPct val="150000"/>
              </a:lnSpc>
            </a:pPr>
            <a:r>
              <a:rPr lang="en-US" sz="1600" dirty="0" err="1">
                <a:solidFill>
                  <a:srgbClr val="000000"/>
                </a:solidFill>
                <a:latin typeface="Calibri Light" panose="020F0302020204030204" pitchFamily="34" charset="0"/>
                <a:cs typeface="Calibri Light" panose="020F0302020204030204" pitchFamily="34" charset="0"/>
              </a:rPr>
              <a:t>Github</a:t>
            </a:r>
            <a:r>
              <a:rPr lang="en-US" sz="1600" dirty="0">
                <a:solidFill>
                  <a:srgbClr val="000000"/>
                </a:solidFill>
                <a:latin typeface="Calibri Light" panose="020F0302020204030204" pitchFamily="34" charset="0"/>
                <a:cs typeface="Calibri Light" panose="020F0302020204030204" pitchFamily="34" charset="0"/>
              </a:rPr>
              <a:t>: </a:t>
            </a:r>
            <a:r>
              <a:rPr lang="en-CA" sz="1600" dirty="0">
                <a:hlinkClick r:id="rId6"/>
              </a:rPr>
              <a:t>https://github.com/patrick-osborne</a:t>
            </a:r>
            <a:endParaRPr lang="en-CA" sz="16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457496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3C61EE6-6D2A-4167-8D2D-64524AF0F7E7}"/>
              </a:ext>
            </a:extLst>
          </p:cNvPr>
          <p:cNvSpPr txBox="1"/>
          <p:nvPr/>
        </p:nvSpPr>
        <p:spPr>
          <a:xfrm>
            <a:off x="203200" y="778449"/>
            <a:ext cx="5476240" cy="3378104"/>
          </a:xfrm>
          <a:prstGeom prst="rect">
            <a:avLst/>
          </a:prstGeom>
          <a:noFill/>
        </p:spPr>
        <p:txBody>
          <a:bodyPr wrap="square" rtlCol="0">
            <a:spAutoFit/>
          </a:bodyPr>
          <a:lstStyle/>
          <a:p>
            <a:pPr algn="just" fontAlgn="base">
              <a:lnSpc>
                <a:spcPct val="150000"/>
              </a:lnSpc>
            </a:pPr>
            <a:r>
              <a:rPr lang="en-US" sz="1600" b="0" i="0" dirty="0">
                <a:solidFill>
                  <a:srgbClr val="000000"/>
                </a:solidFill>
                <a:effectLst/>
                <a:latin typeface="Calibri Light" panose="020F0302020204030204" pitchFamily="34" charset="0"/>
                <a:cs typeface="Calibri Light" panose="020F0302020204030204" pitchFamily="34" charset="0"/>
              </a:rPr>
              <a:t>Tony Lee is a Banking Advisor who works with everyday people to achieve their dreams and goals. Tony has a decade long experience in Sales, ran his own business and has been touted to be one of the fastest learners. </a:t>
            </a:r>
            <a:r>
              <a:rPr lang="en-US" sz="1600" dirty="0">
                <a:solidFill>
                  <a:srgbClr val="000000"/>
                </a:solidFill>
                <a:latin typeface="Calibri Light" panose="020F0302020204030204" pitchFamily="34" charset="0"/>
                <a:cs typeface="Calibri Light" panose="020F0302020204030204" pitchFamily="34" charset="0"/>
              </a:rPr>
              <a:t>Besides, h</a:t>
            </a:r>
            <a:r>
              <a:rPr lang="en-US" sz="1600" b="0" i="0" dirty="0">
                <a:solidFill>
                  <a:srgbClr val="000000"/>
                </a:solidFill>
                <a:effectLst/>
                <a:latin typeface="Calibri Light" panose="020F0302020204030204" pitchFamily="34" charset="0"/>
                <a:cs typeface="Calibri Light" panose="020F0302020204030204" pitchFamily="34" charset="0"/>
              </a:rPr>
              <a:t>e lived two years in New York City leading a team of 30 volunteers. Tony is certified with the Investment Funds Institute of Canada, holds two Bachelors degrees, one in Actuarial Science &amp; another in Computer science both from </a:t>
            </a:r>
            <a:r>
              <a:rPr lang="en-US" sz="1600" b="0" i="0" dirty="0" err="1">
                <a:solidFill>
                  <a:srgbClr val="000000"/>
                </a:solidFill>
                <a:effectLst/>
                <a:latin typeface="Calibri Light" panose="020F0302020204030204" pitchFamily="34" charset="0"/>
                <a:cs typeface="Calibri Light" panose="020F0302020204030204" pitchFamily="34" charset="0"/>
              </a:rPr>
              <a:t>UofT</a:t>
            </a:r>
            <a:r>
              <a:rPr lang="en-US" sz="1600" b="0" i="0" dirty="0">
                <a:solidFill>
                  <a:srgbClr val="000000"/>
                </a:solidFill>
                <a:effectLst/>
                <a:latin typeface="Calibri Light" panose="020F0302020204030204" pitchFamily="34" charset="0"/>
                <a:cs typeface="Calibri Light" panose="020F0302020204030204" pitchFamily="34" charset="0"/>
              </a:rPr>
              <a:t>. Deep down, his true passion is for technology, computer science and math. </a:t>
            </a:r>
            <a:endParaRPr lang="en-CA" sz="1600" dirty="0">
              <a:latin typeface="Calibri Light" panose="020F0302020204030204" pitchFamily="34" charset="0"/>
              <a:cs typeface="Calibri Light" panose="020F0302020204030204" pitchFamily="34" charset="0"/>
            </a:endParaRPr>
          </a:p>
        </p:txBody>
      </p:sp>
      <p:sp>
        <p:nvSpPr>
          <p:cNvPr id="10" name="TextBox 9">
            <a:extLst>
              <a:ext uri="{FF2B5EF4-FFF2-40B4-BE49-F238E27FC236}">
                <a16:creationId xmlns:a16="http://schemas.microsoft.com/office/drawing/2014/main" id="{C4677A04-3374-4AE4-8B1E-E0149B1DE5B8}"/>
              </a:ext>
            </a:extLst>
          </p:cNvPr>
          <p:cNvSpPr txBox="1"/>
          <p:nvPr/>
        </p:nvSpPr>
        <p:spPr>
          <a:xfrm>
            <a:off x="203200" y="193674"/>
            <a:ext cx="5476240" cy="584775"/>
          </a:xfrm>
          <a:prstGeom prst="rect">
            <a:avLst/>
          </a:prstGeom>
          <a:noFill/>
        </p:spPr>
        <p:txBody>
          <a:bodyPr wrap="square" rtlCol="0">
            <a:spAutoFit/>
          </a:bodyPr>
          <a:lstStyle/>
          <a:p>
            <a:pPr algn="just" fontAlgn="base"/>
            <a:r>
              <a:rPr lang="en-US" sz="3200" b="0" i="0" dirty="0">
                <a:solidFill>
                  <a:srgbClr val="000000"/>
                </a:solidFill>
                <a:effectLst/>
                <a:latin typeface="Calibri Light" panose="020F0302020204030204" pitchFamily="34" charset="0"/>
                <a:cs typeface="Calibri Light" panose="020F0302020204030204" pitchFamily="34" charset="0"/>
              </a:rPr>
              <a:t>TONY </a:t>
            </a:r>
            <a:r>
              <a:rPr lang="en-US" sz="3200" b="1" i="0" dirty="0">
                <a:solidFill>
                  <a:srgbClr val="000000"/>
                </a:solidFill>
                <a:effectLst/>
                <a:cs typeface="Calibri Light" panose="020F0302020204030204" pitchFamily="34" charset="0"/>
              </a:rPr>
              <a:t>LEE</a:t>
            </a:r>
            <a:endParaRPr lang="en-CA" sz="3200" b="1" dirty="0">
              <a:cs typeface="Calibri Light" panose="020F0302020204030204" pitchFamily="34" charset="0"/>
            </a:endParaRPr>
          </a:p>
        </p:txBody>
      </p:sp>
      <p:pic>
        <p:nvPicPr>
          <p:cNvPr id="12" name="Picture 11">
            <a:extLst>
              <a:ext uri="{FF2B5EF4-FFF2-40B4-BE49-F238E27FC236}">
                <a16:creationId xmlns:a16="http://schemas.microsoft.com/office/drawing/2014/main" id="{511986F0-0377-48C1-A9ED-F8029262A6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92006"/>
            <a:ext cx="2657572" cy="956726"/>
          </a:xfrm>
          <a:prstGeom prst="rect">
            <a:avLst/>
          </a:prstGeom>
        </p:spPr>
      </p:pic>
      <p:pic>
        <p:nvPicPr>
          <p:cNvPr id="2" name="Picture 1">
            <a:extLst>
              <a:ext uri="{FF2B5EF4-FFF2-40B4-BE49-F238E27FC236}">
                <a16:creationId xmlns:a16="http://schemas.microsoft.com/office/drawing/2014/main" id="{BF83DFB4-4A2E-4CA7-8ED4-E255142A2D4E}"/>
              </a:ext>
            </a:extLst>
          </p:cNvPr>
          <p:cNvPicPr>
            <a:picLocks noChangeAspect="1"/>
          </p:cNvPicPr>
          <p:nvPr/>
        </p:nvPicPr>
        <p:blipFill rotWithShape="1">
          <a:blip r:embed="rId3">
            <a:extLst>
              <a:ext uri="{28A0092B-C50C-407E-A947-70E740481C1C}">
                <a14:useLocalDpi xmlns:a14="http://schemas.microsoft.com/office/drawing/2010/main" val="0"/>
              </a:ext>
            </a:extLst>
          </a:blip>
          <a:srcRect l="28971" r="72" b="25926"/>
          <a:stretch/>
        </p:blipFill>
        <p:spPr>
          <a:xfrm>
            <a:off x="5910072" y="-9268"/>
            <a:ext cx="6281928" cy="6858000"/>
          </a:xfrm>
          <a:prstGeom prst="rect">
            <a:avLst/>
          </a:prstGeom>
        </p:spPr>
      </p:pic>
      <p:sp>
        <p:nvSpPr>
          <p:cNvPr id="3" name="TextBox 2">
            <a:extLst>
              <a:ext uri="{FF2B5EF4-FFF2-40B4-BE49-F238E27FC236}">
                <a16:creationId xmlns:a16="http://schemas.microsoft.com/office/drawing/2014/main" id="{F5C61EBB-8277-4D1E-83AF-46D90B7B2E57}"/>
              </a:ext>
            </a:extLst>
          </p:cNvPr>
          <p:cNvSpPr txBox="1"/>
          <p:nvPr/>
        </p:nvSpPr>
        <p:spPr>
          <a:xfrm>
            <a:off x="203200" y="4258557"/>
            <a:ext cx="5476240" cy="1531445"/>
          </a:xfrm>
          <a:prstGeom prst="rect">
            <a:avLst/>
          </a:prstGeom>
          <a:noFill/>
        </p:spPr>
        <p:txBody>
          <a:bodyPr wrap="square" rtlCol="0">
            <a:spAutoFit/>
          </a:bodyPr>
          <a:lstStyle/>
          <a:p>
            <a:pPr algn="just" fontAlgn="base">
              <a:lnSpc>
                <a:spcPct val="150000"/>
              </a:lnSpc>
            </a:pPr>
            <a:r>
              <a:rPr lang="en-US" sz="1600" b="1" i="0" dirty="0">
                <a:solidFill>
                  <a:srgbClr val="000000"/>
                </a:solidFill>
                <a:effectLst/>
                <a:latin typeface="Calibri Light" panose="020F0302020204030204" pitchFamily="34" charset="0"/>
                <a:cs typeface="Calibri Light" panose="020F0302020204030204" pitchFamily="34" charset="0"/>
              </a:rPr>
              <a:t>CONTACT</a:t>
            </a:r>
          </a:p>
          <a:p>
            <a:pPr algn="just" fontAlgn="base">
              <a:lnSpc>
                <a:spcPct val="150000"/>
              </a:lnSpc>
            </a:pPr>
            <a:r>
              <a:rPr lang="en-US" sz="1600" dirty="0">
                <a:solidFill>
                  <a:srgbClr val="000000"/>
                </a:solidFill>
                <a:latin typeface="Calibri Light" panose="020F0302020204030204" pitchFamily="34" charset="0"/>
                <a:cs typeface="Calibri Light" panose="020F0302020204030204" pitchFamily="34" charset="0"/>
              </a:rPr>
              <a:t>Email : </a:t>
            </a:r>
            <a:r>
              <a:rPr lang="en-US" sz="1600" b="1" dirty="0">
                <a:solidFill>
                  <a:srgbClr val="000000"/>
                </a:solidFill>
                <a:latin typeface="Calibri Light" panose="020F0302020204030204" pitchFamily="34" charset="0"/>
                <a:cs typeface="Calibri Light" panose="020F0302020204030204" pitchFamily="34" charset="0"/>
                <a:hlinkClick r:id="rId4"/>
              </a:rPr>
              <a:t>tonyming.lee@outlook.com</a:t>
            </a:r>
            <a:r>
              <a:rPr lang="en-US" sz="1600" b="1" dirty="0">
                <a:solidFill>
                  <a:srgbClr val="000000"/>
                </a:solidFill>
                <a:latin typeface="Calibri Light" panose="020F0302020204030204" pitchFamily="34" charset="0"/>
                <a:cs typeface="Calibri Light" panose="020F0302020204030204" pitchFamily="34" charset="0"/>
              </a:rPr>
              <a:t>     </a:t>
            </a:r>
            <a:r>
              <a:rPr lang="en-US" sz="1600" dirty="0">
                <a:solidFill>
                  <a:srgbClr val="000000"/>
                </a:solidFill>
                <a:latin typeface="Calibri Light" panose="020F0302020204030204" pitchFamily="34" charset="0"/>
                <a:cs typeface="Calibri Light" panose="020F0302020204030204" pitchFamily="34" charset="0"/>
              </a:rPr>
              <a:t>Phone :  647-216-8411 </a:t>
            </a:r>
          </a:p>
          <a:p>
            <a:pPr algn="just" fontAlgn="base">
              <a:lnSpc>
                <a:spcPct val="150000"/>
              </a:lnSpc>
            </a:pPr>
            <a:r>
              <a:rPr lang="en-US" sz="1600" dirty="0">
                <a:solidFill>
                  <a:srgbClr val="000000"/>
                </a:solidFill>
                <a:latin typeface="Calibri Light" panose="020F0302020204030204" pitchFamily="34" charset="0"/>
                <a:cs typeface="Calibri Light" panose="020F0302020204030204" pitchFamily="34" charset="0"/>
              </a:rPr>
              <a:t>LinkedIn: </a:t>
            </a:r>
            <a:r>
              <a:rPr lang="en-CA" sz="1600" b="0" i="0" u="sng" dirty="0">
                <a:solidFill>
                  <a:srgbClr val="544BC2"/>
                </a:solidFill>
                <a:effectLst/>
                <a:latin typeface="-apple-system"/>
                <a:hlinkClick r:id="rId5"/>
              </a:rPr>
              <a:t>linkedin.com/in/</a:t>
            </a:r>
            <a:r>
              <a:rPr lang="en-CA" sz="1600" b="0" i="0" u="sng" dirty="0" err="1">
                <a:solidFill>
                  <a:srgbClr val="544BC2"/>
                </a:solidFill>
                <a:effectLst/>
                <a:latin typeface="-apple-system"/>
                <a:hlinkClick r:id="rId5"/>
              </a:rPr>
              <a:t>tonymlee</a:t>
            </a:r>
            <a:endParaRPr lang="en-US" sz="1600" dirty="0">
              <a:solidFill>
                <a:srgbClr val="000000"/>
              </a:solidFill>
              <a:latin typeface="Calibri Light" panose="020F0302020204030204" pitchFamily="34" charset="0"/>
              <a:cs typeface="Calibri Light" panose="020F0302020204030204" pitchFamily="34" charset="0"/>
            </a:endParaRPr>
          </a:p>
          <a:p>
            <a:pPr algn="just" fontAlgn="base">
              <a:lnSpc>
                <a:spcPct val="150000"/>
              </a:lnSpc>
            </a:pPr>
            <a:r>
              <a:rPr lang="en-US" sz="1600" dirty="0" err="1">
                <a:solidFill>
                  <a:srgbClr val="000000"/>
                </a:solidFill>
                <a:latin typeface="Calibri Light" panose="020F0302020204030204" pitchFamily="34" charset="0"/>
                <a:cs typeface="Calibri Light" panose="020F0302020204030204" pitchFamily="34" charset="0"/>
              </a:rPr>
              <a:t>Github</a:t>
            </a:r>
            <a:r>
              <a:rPr lang="en-US" sz="1600" dirty="0">
                <a:solidFill>
                  <a:srgbClr val="000000"/>
                </a:solidFill>
                <a:latin typeface="Calibri Light" panose="020F0302020204030204" pitchFamily="34" charset="0"/>
                <a:cs typeface="Calibri Light" panose="020F0302020204030204" pitchFamily="34" charset="0"/>
              </a:rPr>
              <a:t>: </a:t>
            </a:r>
            <a:r>
              <a:rPr lang="en-CA" sz="1600" dirty="0">
                <a:hlinkClick r:id="rId6"/>
              </a:rPr>
              <a:t>https://github.com/Powahowa</a:t>
            </a:r>
            <a:endParaRPr lang="en-CA" sz="16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90823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3C61EE6-6D2A-4167-8D2D-64524AF0F7E7}"/>
              </a:ext>
            </a:extLst>
          </p:cNvPr>
          <p:cNvSpPr txBox="1"/>
          <p:nvPr/>
        </p:nvSpPr>
        <p:spPr>
          <a:xfrm>
            <a:off x="6275604" y="778450"/>
            <a:ext cx="5770880" cy="4116768"/>
          </a:xfrm>
          <a:prstGeom prst="rect">
            <a:avLst/>
          </a:prstGeom>
          <a:noFill/>
        </p:spPr>
        <p:txBody>
          <a:bodyPr wrap="square" rtlCol="0">
            <a:spAutoFit/>
          </a:bodyPr>
          <a:lstStyle/>
          <a:p>
            <a:pPr algn="just" fontAlgn="base">
              <a:lnSpc>
                <a:spcPct val="150000"/>
              </a:lnSpc>
            </a:pPr>
            <a:r>
              <a:rPr lang="en-US" sz="1600" b="0" i="0" dirty="0">
                <a:solidFill>
                  <a:srgbClr val="000000"/>
                </a:solidFill>
                <a:effectLst/>
                <a:latin typeface="Calibri Light" panose="020F0302020204030204" pitchFamily="34" charset="0"/>
                <a:cs typeface="Calibri Light" panose="020F0302020204030204" pitchFamily="34" charset="0"/>
              </a:rPr>
              <a:t>Vis is a strategic leader &amp; a </a:t>
            </a:r>
            <a:r>
              <a:rPr lang="en-US" sz="1600" dirty="0">
                <a:solidFill>
                  <a:srgbClr val="000000"/>
                </a:solidFill>
                <a:latin typeface="Calibri Light" panose="020F0302020204030204" pitchFamily="34" charset="0"/>
                <a:cs typeface="Calibri Light" panose="020F0302020204030204" pitchFamily="34" charset="0"/>
              </a:rPr>
              <a:t>management consultant </a:t>
            </a:r>
            <a:r>
              <a:rPr lang="en-US" sz="1600" b="0" i="0" dirty="0">
                <a:solidFill>
                  <a:srgbClr val="000000"/>
                </a:solidFill>
                <a:effectLst/>
                <a:latin typeface="Calibri Light" panose="020F0302020204030204" pitchFamily="34" charset="0"/>
                <a:cs typeface="Calibri Light" panose="020F0302020204030204" pitchFamily="34" charset="0"/>
              </a:rPr>
              <a:t>who works with companies across industries, helping them champion change, save costs and realize extraordinary value. He spent the last 12 years in business process optimization and running high-performance continuous improvement teams.  He has experience across wholesale distribution in scientific supplies, packaging, global shared services and briefly in food processing. </a:t>
            </a:r>
            <a:r>
              <a:rPr lang="en-US" sz="1600" dirty="0">
                <a:solidFill>
                  <a:srgbClr val="000000"/>
                </a:solidFill>
                <a:latin typeface="Calibri Light" panose="020F0302020204030204" pitchFamily="34" charset="0"/>
                <a:cs typeface="Calibri Light" panose="020F0302020204030204" pitchFamily="34" charset="0"/>
              </a:rPr>
              <a:t>Viswesh has a Bachelors in Engineering (Electronics &amp; Communication) from Anna University, he is an ASQ Certified Six Sigma Black Belt and an APICS Certified Supply Chain Professional. He currently runs his consulting firm, Fletch Consulting Inc. </a:t>
            </a:r>
            <a:endParaRPr lang="en-CA" sz="1600" dirty="0">
              <a:latin typeface="Calibri Light" panose="020F0302020204030204" pitchFamily="34" charset="0"/>
              <a:cs typeface="Calibri Light" panose="020F0302020204030204" pitchFamily="34" charset="0"/>
            </a:endParaRPr>
          </a:p>
        </p:txBody>
      </p:sp>
      <p:sp>
        <p:nvSpPr>
          <p:cNvPr id="10" name="TextBox 9">
            <a:extLst>
              <a:ext uri="{FF2B5EF4-FFF2-40B4-BE49-F238E27FC236}">
                <a16:creationId xmlns:a16="http://schemas.microsoft.com/office/drawing/2014/main" id="{C4677A04-3374-4AE4-8B1E-E0149B1DE5B8}"/>
              </a:ext>
            </a:extLst>
          </p:cNvPr>
          <p:cNvSpPr txBox="1"/>
          <p:nvPr/>
        </p:nvSpPr>
        <p:spPr>
          <a:xfrm>
            <a:off x="6275604" y="202556"/>
            <a:ext cx="5770880" cy="584775"/>
          </a:xfrm>
          <a:prstGeom prst="rect">
            <a:avLst/>
          </a:prstGeom>
          <a:noFill/>
        </p:spPr>
        <p:txBody>
          <a:bodyPr wrap="square" rtlCol="0">
            <a:spAutoFit/>
          </a:bodyPr>
          <a:lstStyle/>
          <a:p>
            <a:pPr algn="just" fontAlgn="base"/>
            <a:r>
              <a:rPr lang="en-US" sz="3200" dirty="0">
                <a:solidFill>
                  <a:srgbClr val="000000"/>
                </a:solidFill>
                <a:latin typeface="Calibri Light" panose="020F0302020204030204" pitchFamily="34" charset="0"/>
                <a:cs typeface="Calibri Light" panose="020F0302020204030204" pitchFamily="34" charset="0"/>
              </a:rPr>
              <a:t>VISWESH(VIS) </a:t>
            </a:r>
            <a:r>
              <a:rPr lang="en-US" sz="3200" b="1" i="0" dirty="0">
                <a:solidFill>
                  <a:srgbClr val="000000"/>
                </a:solidFill>
                <a:effectLst/>
                <a:cs typeface="Calibri Light" panose="020F0302020204030204" pitchFamily="34" charset="0"/>
              </a:rPr>
              <a:t>KRISHNAMURTHY</a:t>
            </a:r>
            <a:endParaRPr lang="en-CA" sz="3200" b="1" dirty="0">
              <a:cs typeface="Calibri Light" panose="020F0302020204030204" pitchFamily="34" charset="0"/>
            </a:endParaRPr>
          </a:p>
        </p:txBody>
      </p:sp>
      <p:pic>
        <p:nvPicPr>
          <p:cNvPr id="12" name="Picture 11">
            <a:extLst>
              <a:ext uri="{FF2B5EF4-FFF2-40B4-BE49-F238E27FC236}">
                <a16:creationId xmlns:a16="http://schemas.microsoft.com/office/drawing/2014/main" id="{511986F0-0377-48C1-A9ED-F8029262A6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pic>
        <p:nvPicPr>
          <p:cNvPr id="3" name="Picture 2">
            <a:extLst>
              <a:ext uri="{FF2B5EF4-FFF2-40B4-BE49-F238E27FC236}">
                <a16:creationId xmlns:a16="http://schemas.microsoft.com/office/drawing/2014/main" id="{D8E83313-9612-4BCC-A087-29CFA96CA0D0}"/>
              </a:ext>
            </a:extLst>
          </p:cNvPr>
          <p:cNvPicPr>
            <a:picLocks noChangeAspect="1"/>
          </p:cNvPicPr>
          <p:nvPr/>
        </p:nvPicPr>
        <p:blipFill rotWithShape="1">
          <a:blip r:embed="rId3">
            <a:extLst>
              <a:ext uri="{28A0092B-C50C-407E-A947-70E740481C1C}">
                <a14:useLocalDpi xmlns:a14="http://schemas.microsoft.com/office/drawing/2010/main" val="0"/>
              </a:ext>
            </a:extLst>
          </a:blip>
          <a:srcRect t="15704" r="-424"/>
          <a:stretch/>
        </p:blipFill>
        <p:spPr>
          <a:xfrm>
            <a:off x="-1" y="0"/>
            <a:ext cx="6134837" cy="6858000"/>
          </a:xfrm>
          <a:prstGeom prst="rect">
            <a:avLst/>
          </a:prstGeom>
        </p:spPr>
      </p:pic>
      <p:sp>
        <p:nvSpPr>
          <p:cNvPr id="5" name="TextBox 4">
            <a:extLst>
              <a:ext uri="{FF2B5EF4-FFF2-40B4-BE49-F238E27FC236}">
                <a16:creationId xmlns:a16="http://schemas.microsoft.com/office/drawing/2014/main" id="{FE24A4F8-0030-4F25-8B1D-F1C80D05E3A3}"/>
              </a:ext>
            </a:extLst>
          </p:cNvPr>
          <p:cNvSpPr txBox="1"/>
          <p:nvPr/>
        </p:nvSpPr>
        <p:spPr>
          <a:xfrm>
            <a:off x="6275604" y="4848192"/>
            <a:ext cx="5476240" cy="1531445"/>
          </a:xfrm>
          <a:prstGeom prst="rect">
            <a:avLst/>
          </a:prstGeom>
          <a:noFill/>
        </p:spPr>
        <p:txBody>
          <a:bodyPr wrap="square" rtlCol="0">
            <a:spAutoFit/>
          </a:bodyPr>
          <a:lstStyle/>
          <a:p>
            <a:pPr algn="just" fontAlgn="base">
              <a:lnSpc>
                <a:spcPct val="150000"/>
              </a:lnSpc>
            </a:pPr>
            <a:r>
              <a:rPr lang="en-US" sz="1600" b="1" i="0" dirty="0">
                <a:solidFill>
                  <a:srgbClr val="000000"/>
                </a:solidFill>
                <a:effectLst/>
                <a:latin typeface="Calibri Light" panose="020F0302020204030204" pitchFamily="34" charset="0"/>
                <a:cs typeface="Calibri Light" panose="020F0302020204030204" pitchFamily="34" charset="0"/>
              </a:rPr>
              <a:t>CONTACT</a:t>
            </a:r>
          </a:p>
          <a:p>
            <a:pPr algn="just" fontAlgn="base">
              <a:lnSpc>
                <a:spcPct val="150000"/>
              </a:lnSpc>
            </a:pPr>
            <a:r>
              <a:rPr lang="en-US" sz="1600" dirty="0">
                <a:solidFill>
                  <a:srgbClr val="000000"/>
                </a:solidFill>
                <a:latin typeface="Calibri Light" panose="020F0302020204030204" pitchFamily="34" charset="0"/>
                <a:cs typeface="Calibri Light" panose="020F0302020204030204" pitchFamily="34" charset="0"/>
              </a:rPr>
              <a:t>Email : </a:t>
            </a:r>
            <a:r>
              <a:rPr lang="en-US" sz="1600" b="1" dirty="0">
                <a:solidFill>
                  <a:srgbClr val="000000"/>
                </a:solidFill>
                <a:latin typeface="Calibri Light" panose="020F0302020204030204" pitchFamily="34" charset="0"/>
                <a:cs typeface="Calibri Light" panose="020F0302020204030204" pitchFamily="34" charset="0"/>
                <a:hlinkClick r:id="rId4"/>
              </a:rPr>
              <a:t>viswesh_kris@outlook.com</a:t>
            </a:r>
            <a:r>
              <a:rPr lang="en-US" sz="1600" b="1" dirty="0">
                <a:solidFill>
                  <a:srgbClr val="000000"/>
                </a:solidFill>
                <a:latin typeface="Calibri Light" panose="020F0302020204030204" pitchFamily="34" charset="0"/>
                <a:cs typeface="Calibri Light" panose="020F0302020204030204" pitchFamily="34" charset="0"/>
              </a:rPr>
              <a:t>    </a:t>
            </a:r>
            <a:r>
              <a:rPr lang="en-US" sz="1600" dirty="0">
                <a:solidFill>
                  <a:srgbClr val="000000"/>
                </a:solidFill>
                <a:latin typeface="Calibri Light" panose="020F0302020204030204" pitchFamily="34" charset="0"/>
                <a:cs typeface="Calibri Light" panose="020F0302020204030204" pitchFamily="34" charset="0"/>
              </a:rPr>
              <a:t>Phone :  647-339-0853</a:t>
            </a:r>
          </a:p>
          <a:p>
            <a:pPr algn="just" fontAlgn="base">
              <a:lnSpc>
                <a:spcPct val="150000"/>
              </a:lnSpc>
            </a:pPr>
            <a:r>
              <a:rPr lang="en-US" sz="1600" dirty="0">
                <a:solidFill>
                  <a:srgbClr val="000000"/>
                </a:solidFill>
                <a:latin typeface="Calibri Light" panose="020F0302020204030204" pitchFamily="34" charset="0"/>
                <a:cs typeface="Calibri Light" panose="020F0302020204030204" pitchFamily="34" charset="0"/>
              </a:rPr>
              <a:t>LinkedIn: </a:t>
            </a:r>
            <a:r>
              <a:rPr lang="en-CA" sz="1600" b="0" i="0" u="none" strike="noStrike" dirty="0">
                <a:solidFill>
                  <a:srgbClr val="0073B1"/>
                </a:solidFill>
                <a:effectLst/>
                <a:latin typeface="-apple-system"/>
                <a:hlinkClick r:id="rId5"/>
              </a:rPr>
              <a:t>linkedin.com/in/</a:t>
            </a:r>
            <a:r>
              <a:rPr lang="en-CA" sz="1600" b="0" i="0" u="none" strike="noStrike" dirty="0" err="1">
                <a:solidFill>
                  <a:srgbClr val="0073B1"/>
                </a:solidFill>
                <a:effectLst/>
                <a:latin typeface="-apple-system"/>
                <a:hlinkClick r:id="rId5"/>
              </a:rPr>
              <a:t>visweshkrishnamurthy</a:t>
            </a:r>
            <a:endParaRPr lang="en-US" sz="1600" dirty="0">
              <a:solidFill>
                <a:srgbClr val="000000"/>
              </a:solidFill>
              <a:latin typeface="Calibri Light" panose="020F0302020204030204" pitchFamily="34" charset="0"/>
              <a:cs typeface="Calibri Light" panose="020F0302020204030204" pitchFamily="34" charset="0"/>
            </a:endParaRPr>
          </a:p>
          <a:p>
            <a:pPr algn="just" fontAlgn="base">
              <a:lnSpc>
                <a:spcPct val="150000"/>
              </a:lnSpc>
            </a:pPr>
            <a:r>
              <a:rPr lang="en-US" sz="1600" dirty="0" err="1">
                <a:solidFill>
                  <a:srgbClr val="000000"/>
                </a:solidFill>
                <a:latin typeface="Calibri Light" panose="020F0302020204030204" pitchFamily="34" charset="0"/>
                <a:cs typeface="Calibri Light" panose="020F0302020204030204" pitchFamily="34" charset="0"/>
              </a:rPr>
              <a:t>Github</a:t>
            </a:r>
            <a:r>
              <a:rPr lang="en-US" sz="1600" dirty="0">
                <a:solidFill>
                  <a:srgbClr val="000000"/>
                </a:solidFill>
                <a:latin typeface="Calibri Light" panose="020F0302020204030204" pitchFamily="34" charset="0"/>
                <a:cs typeface="Calibri Light" panose="020F0302020204030204" pitchFamily="34" charset="0"/>
              </a:rPr>
              <a:t>: </a:t>
            </a:r>
            <a:r>
              <a:rPr lang="en-CA" sz="1600" dirty="0">
                <a:hlinkClick r:id="rId6"/>
              </a:rPr>
              <a:t>https://github.com/viswesh-ml</a:t>
            </a:r>
            <a:endParaRPr lang="en-CA" sz="16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550055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3C61EE6-6D2A-4167-8D2D-64524AF0F7E7}"/>
              </a:ext>
            </a:extLst>
          </p:cNvPr>
          <p:cNvSpPr txBox="1"/>
          <p:nvPr/>
        </p:nvSpPr>
        <p:spPr>
          <a:xfrm>
            <a:off x="252196" y="754260"/>
            <a:ext cx="11687608" cy="2352952"/>
          </a:xfrm>
          <a:prstGeom prst="rect">
            <a:avLst/>
          </a:prstGeom>
          <a:noFill/>
        </p:spPr>
        <p:txBody>
          <a:bodyPr wrap="square" rtlCol="0">
            <a:spAutoFit/>
          </a:bodyPr>
          <a:lstStyle/>
          <a:p>
            <a:pPr algn="just" fontAlgn="base">
              <a:lnSpc>
                <a:spcPct val="150000"/>
              </a:lnSpc>
            </a:pPr>
            <a:r>
              <a:rPr lang="en-US" sz="2000" dirty="0">
                <a:solidFill>
                  <a:srgbClr val="000000"/>
                </a:solidFill>
                <a:latin typeface="Calibri Light" panose="020F0302020204030204" pitchFamily="34" charset="0"/>
                <a:cs typeface="Calibri Light" panose="020F0302020204030204" pitchFamily="34" charset="0"/>
              </a:rPr>
              <a:t>So far, “Data Knights” has tackled Machine Learning projects across many disciplines like traffic data analysis, sports analytics, retail recommender systems, NLP, Audio &amp; Image classification. Every member of the team brings a different strength to the table and complements the team well. The different project areas of interest are listed below by team member. Irrespective of the project assigned, the team is confident about exceeding sponsor expectations. </a:t>
            </a:r>
            <a:endParaRPr lang="en-CA" sz="2000" dirty="0">
              <a:latin typeface="Calibri Light" panose="020F0302020204030204" pitchFamily="34" charset="0"/>
              <a:cs typeface="Calibri Light" panose="020F0302020204030204" pitchFamily="34" charset="0"/>
            </a:endParaRPr>
          </a:p>
        </p:txBody>
      </p:sp>
      <p:sp>
        <p:nvSpPr>
          <p:cNvPr id="10" name="TextBox 9">
            <a:extLst>
              <a:ext uri="{FF2B5EF4-FFF2-40B4-BE49-F238E27FC236}">
                <a16:creationId xmlns:a16="http://schemas.microsoft.com/office/drawing/2014/main" id="{C4677A04-3374-4AE4-8B1E-E0149B1DE5B8}"/>
              </a:ext>
            </a:extLst>
          </p:cNvPr>
          <p:cNvSpPr txBox="1"/>
          <p:nvPr/>
        </p:nvSpPr>
        <p:spPr>
          <a:xfrm>
            <a:off x="252196" y="193675"/>
            <a:ext cx="5770880" cy="584775"/>
          </a:xfrm>
          <a:prstGeom prst="rect">
            <a:avLst/>
          </a:prstGeom>
          <a:noFill/>
        </p:spPr>
        <p:txBody>
          <a:bodyPr wrap="square" rtlCol="0">
            <a:spAutoFit/>
          </a:bodyPr>
          <a:lstStyle/>
          <a:p>
            <a:pPr algn="just" fontAlgn="base"/>
            <a:r>
              <a:rPr lang="en-US" sz="3200" dirty="0">
                <a:solidFill>
                  <a:srgbClr val="000000"/>
                </a:solidFill>
                <a:latin typeface="Calibri Light" panose="020F0302020204030204" pitchFamily="34" charset="0"/>
                <a:cs typeface="Calibri Light" panose="020F0302020204030204" pitchFamily="34" charset="0"/>
              </a:rPr>
              <a:t>PROJECT </a:t>
            </a:r>
            <a:r>
              <a:rPr lang="en-US" sz="3200" b="1" i="0" dirty="0">
                <a:solidFill>
                  <a:srgbClr val="000000"/>
                </a:solidFill>
                <a:effectLst/>
                <a:cs typeface="Calibri Light" panose="020F0302020204030204" pitchFamily="34" charset="0"/>
              </a:rPr>
              <a:t>AREAS</a:t>
            </a:r>
            <a:endParaRPr lang="en-CA" sz="3200" b="1" dirty="0">
              <a:cs typeface="Calibri Light" panose="020F0302020204030204" pitchFamily="34" charset="0"/>
            </a:endParaRPr>
          </a:p>
        </p:txBody>
      </p:sp>
      <p:pic>
        <p:nvPicPr>
          <p:cNvPr id="12" name="Picture 11">
            <a:extLst>
              <a:ext uri="{FF2B5EF4-FFF2-40B4-BE49-F238E27FC236}">
                <a16:creationId xmlns:a16="http://schemas.microsoft.com/office/drawing/2014/main" id="{511986F0-0377-48C1-A9ED-F8029262A6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2" name="TextBox 1">
            <a:extLst>
              <a:ext uri="{FF2B5EF4-FFF2-40B4-BE49-F238E27FC236}">
                <a16:creationId xmlns:a16="http://schemas.microsoft.com/office/drawing/2014/main" id="{C67F3994-4BE0-4245-AB25-BDBEDEFD8F6C}"/>
              </a:ext>
            </a:extLst>
          </p:cNvPr>
          <p:cNvSpPr txBox="1"/>
          <p:nvPr/>
        </p:nvSpPr>
        <p:spPr>
          <a:xfrm>
            <a:off x="252196" y="3163092"/>
            <a:ext cx="4084320" cy="3737946"/>
          </a:xfrm>
          <a:prstGeom prst="rect">
            <a:avLst/>
          </a:prstGeom>
          <a:noFill/>
        </p:spPr>
        <p:txBody>
          <a:bodyPr wrap="square" rtlCol="0">
            <a:spAutoFit/>
          </a:bodyPr>
          <a:lstStyle/>
          <a:p>
            <a:pPr algn="just" fontAlgn="base">
              <a:lnSpc>
                <a:spcPct val="150000"/>
              </a:lnSpc>
            </a:pPr>
            <a:r>
              <a:rPr lang="en-US" sz="2000" b="1" i="0" dirty="0">
                <a:solidFill>
                  <a:srgbClr val="000000"/>
                </a:solidFill>
                <a:effectLst/>
                <a:latin typeface="Calibri Light" panose="020F0302020204030204" pitchFamily="34" charset="0"/>
                <a:cs typeface="Calibri Light" panose="020F0302020204030204" pitchFamily="34" charset="0"/>
              </a:rPr>
              <a:t>ALEX</a:t>
            </a:r>
          </a:p>
          <a:p>
            <a:pPr marL="285750" indent="-285750" algn="just" fontAlgn="base">
              <a:lnSpc>
                <a:spcPct val="150000"/>
              </a:lnSpc>
              <a:buFont typeface="Arial" panose="020B0604020202020204" pitchFamily="34" charset="0"/>
              <a:buChar char="•"/>
            </a:pPr>
            <a:r>
              <a:rPr lang="en-US" sz="2000" dirty="0">
                <a:solidFill>
                  <a:srgbClr val="000000"/>
                </a:solidFill>
                <a:latin typeface="Calibri Light" panose="020F0302020204030204" pitchFamily="34" charset="0"/>
                <a:cs typeface="Calibri Light" panose="020F0302020204030204" pitchFamily="34" charset="0"/>
              </a:rPr>
              <a:t>Academic Research</a:t>
            </a:r>
          </a:p>
          <a:p>
            <a:pPr marL="285750" indent="-285750" algn="just" fontAlgn="base">
              <a:lnSpc>
                <a:spcPct val="150000"/>
              </a:lnSpc>
              <a:buFont typeface="Arial" panose="020B0604020202020204" pitchFamily="34" charset="0"/>
              <a:buChar char="•"/>
            </a:pPr>
            <a:r>
              <a:rPr lang="en-US" sz="2000" dirty="0">
                <a:solidFill>
                  <a:srgbClr val="000000"/>
                </a:solidFill>
                <a:latin typeface="Calibri Light" panose="020F0302020204030204" pitchFamily="34" charset="0"/>
                <a:cs typeface="Calibri Light" panose="020F0302020204030204" pitchFamily="34" charset="0"/>
              </a:rPr>
              <a:t>Public data analysis</a:t>
            </a:r>
          </a:p>
          <a:p>
            <a:pPr marL="285750" indent="-285750" algn="just" fontAlgn="base">
              <a:lnSpc>
                <a:spcPct val="150000"/>
              </a:lnSpc>
              <a:buFont typeface="Arial" panose="020B0604020202020204" pitchFamily="34" charset="0"/>
              <a:buChar char="•"/>
            </a:pPr>
            <a:endParaRPr lang="en-US" sz="2000" dirty="0">
              <a:solidFill>
                <a:srgbClr val="000000"/>
              </a:solidFill>
              <a:latin typeface="Calibri Light" panose="020F0302020204030204" pitchFamily="34" charset="0"/>
              <a:cs typeface="Calibri Light" panose="020F0302020204030204" pitchFamily="34" charset="0"/>
            </a:endParaRPr>
          </a:p>
          <a:p>
            <a:pPr algn="just" fontAlgn="base">
              <a:lnSpc>
                <a:spcPct val="150000"/>
              </a:lnSpc>
            </a:pPr>
            <a:r>
              <a:rPr lang="en-US" sz="2000" b="1" dirty="0">
                <a:solidFill>
                  <a:srgbClr val="000000"/>
                </a:solidFill>
                <a:latin typeface="Calibri Light" panose="020F0302020204030204" pitchFamily="34" charset="0"/>
                <a:cs typeface="Calibri Light" panose="020F0302020204030204" pitchFamily="34" charset="0"/>
              </a:rPr>
              <a:t>PATRICK</a:t>
            </a:r>
          </a:p>
          <a:p>
            <a:pPr marL="285750" indent="-285750" algn="just" fontAlgn="base">
              <a:lnSpc>
                <a:spcPct val="150000"/>
              </a:lnSpc>
              <a:buFont typeface="Arial" panose="020B0604020202020204" pitchFamily="34" charset="0"/>
              <a:buChar char="•"/>
            </a:pPr>
            <a:r>
              <a:rPr lang="en-US" sz="2000" dirty="0">
                <a:solidFill>
                  <a:srgbClr val="000000"/>
                </a:solidFill>
                <a:latin typeface="Calibri Light" panose="020F0302020204030204" pitchFamily="34" charset="0"/>
                <a:cs typeface="Calibri Light" panose="020F0302020204030204" pitchFamily="34" charset="0"/>
              </a:rPr>
              <a:t>Workforce / HR analysis</a:t>
            </a:r>
          </a:p>
          <a:p>
            <a:pPr marL="285750" indent="-285750" algn="just" fontAlgn="base">
              <a:lnSpc>
                <a:spcPct val="150000"/>
              </a:lnSpc>
              <a:buFont typeface="Arial" panose="020B0604020202020204" pitchFamily="34" charset="0"/>
              <a:buChar char="•"/>
            </a:pPr>
            <a:r>
              <a:rPr lang="en-US" sz="2000" dirty="0">
                <a:solidFill>
                  <a:srgbClr val="000000"/>
                </a:solidFill>
                <a:latin typeface="Calibri Light" panose="020F0302020204030204" pitchFamily="34" charset="0"/>
                <a:cs typeface="Calibri Light" panose="020F0302020204030204" pitchFamily="34" charset="0"/>
              </a:rPr>
              <a:t>Marketing</a:t>
            </a:r>
          </a:p>
          <a:p>
            <a:pPr marL="285750" indent="-285750" algn="just" fontAlgn="base">
              <a:lnSpc>
                <a:spcPct val="150000"/>
              </a:lnSpc>
              <a:buFont typeface="Arial" panose="020B0604020202020204" pitchFamily="34" charset="0"/>
              <a:buChar char="•"/>
            </a:pPr>
            <a:endParaRPr lang="en-CA" sz="2000" b="1" dirty="0">
              <a:latin typeface="Calibri Light" panose="020F0302020204030204" pitchFamily="34" charset="0"/>
              <a:cs typeface="Calibri Light" panose="020F0302020204030204" pitchFamily="34" charset="0"/>
            </a:endParaRPr>
          </a:p>
        </p:txBody>
      </p:sp>
      <p:sp>
        <p:nvSpPr>
          <p:cNvPr id="4" name="TextBox 3">
            <a:extLst>
              <a:ext uri="{FF2B5EF4-FFF2-40B4-BE49-F238E27FC236}">
                <a16:creationId xmlns:a16="http://schemas.microsoft.com/office/drawing/2014/main" id="{857C4B7C-28FA-41F1-A3F8-F11A4A3C9D43}"/>
              </a:ext>
            </a:extLst>
          </p:cNvPr>
          <p:cNvSpPr txBox="1"/>
          <p:nvPr/>
        </p:nvSpPr>
        <p:spPr>
          <a:xfrm>
            <a:off x="5149316" y="3163092"/>
            <a:ext cx="4084320" cy="3737946"/>
          </a:xfrm>
          <a:prstGeom prst="rect">
            <a:avLst/>
          </a:prstGeom>
          <a:noFill/>
        </p:spPr>
        <p:txBody>
          <a:bodyPr wrap="square" rtlCol="0">
            <a:spAutoFit/>
          </a:bodyPr>
          <a:lstStyle/>
          <a:p>
            <a:pPr algn="just" fontAlgn="base">
              <a:lnSpc>
                <a:spcPct val="150000"/>
              </a:lnSpc>
            </a:pPr>
            <a:r>
              <a:rPr lang="en-US" sz="2000" b="1" i="0" dirty="0">
                <a:solidFill>
                  <a:srgbClr val="000000"/>
                </a:solidFill>
                <a:effectLst/>
                <a:latin typeface="Calibri Light" panose="020F0302020204030204" pitchFamily="34" charset="0"/>
                <a:cs typeface="Calibri Light" panose="020F0302020204030204" pitchFamily="34" charset="0"/>
              </a:rPr>
              <a:t>TONY</a:t>
            </a:r>
          </a:p>
          <a:p>
            <a:pPr marL="285750" indent="-285750" algn="just" fontAlgn="base">
              <a:lnSpc>
                <a:spcPct val="150000"/>
              </a:lnSpc>
              <a:buFont typeface="Arial" panose="020B0604020202020204" pitchFamily="34" charset="0"/>
              <a:buChar char="•"/>
            </a:pPr>
            <a:r>
              <a:rPr lang="en-US" sz="2000" dirty="0">
                <a:solidFill>
                  <a:srgbClr val="000000"/>
                </a:solidFill>
                <a:latin typeface="Calibri Light" panose="020F0302020204030204" pitchFamily="34" charset="0"/>
                <a:cs typeface="Calibri Light" panose="020F0302020204030204" pitchFamily="34" charset="0"/>
              </a:rPr>
              <a:t>FinTech</a:t>
            </a:r>
          </a:p>
          <a:p>
            <a:pPr marL="285750" indent="-285750" algn="just" fontAlgn="base">
              <a:lnSpc>
                <a:spcPct val="150000"/>
              </a:lnSpc>
              <a:buFont typeface="Arial" panose="020B0604020202020204" pitchFamily="34" charset="0"/>
              <a:buChar char="•"/>
            </a:pPr>
            <a:r>
              <a:rPr lang="en-US" sz="2000" dirty="0">
                <a:solidFill>
                  <a:srgbClr val="000000"/>
                </a:solidFill>
                <a:latin typeface="Calibri Light" panose="020F0302020204030204" pitchFamily="34" charset="0"/>
                <a:cs typeface="Calibri Light" panose="020F0302020204030204" pitchFamily="34" charset="0"/>
              </a:rPr>
              <a:t>Edge computing</a:t>
            </a:r>
          </a:p>
          <a:p>
            <a:pPr marL="285750" indent="-285750" algn="just" fontAlgn="base">
              <a:lnSpc>
                <a:spcPct val="150000"/>
              </a:lnSpc>
              <a:buFont typeface="Arial" panose="020B0604020202020204" pitchFamily="34" charset="0"/>
              <a:buChar char="•"/>
            </a:pPr>
            <a:endParaRPr lang="en-US" sz="2000" dirty="0">
              <a:solidFill>
                <a:srgbClr val="000000"/>
              </a:solidFill>
              <a:latin typeface="Calibri Light" panose="020F0302020204030204" pitchFamily="34" charset="0"/>
              <a:cs typeface="Calibri Light" panose="020F0302020204030204" pitchFamily="34" charset="0"/>
            </a:endParaRPr>
          </a:p>
          <a:p>
            <a:pPr algn="just" fontAlgn="base">
              <a:lnSpc>
                <a:spcPct val="150000"/>
              </a:lnSpc>
            </a:pPr>
            <a:r>
              <a:rPr lang="en-US" sz="2000" b="1" dirty="0">
                <a:solidFill>
                  <a:srgbClr val="000000"/>
                </a:solidFill>
                <a:latin typeface="Calibri Light" panose="020F0302020204030204" pitchFamily="34" charset="0"/>
                <a:cs typeface="Calibri Light" panose="020F0302020204030204" pitchFamily="34" charset="0"/>
              </a:rPr>
              <a:t>VISWESH </a:t>
            </a:r>
          </a:p>
          <a:p>
            <a:pPr marL="285750" indent="-285750" algn="just" fontAlgn="base">
              <a:lnSpc>
                <a:spcPct val="150000"/>
              </a:lnSpc>
              <a:buFont typeface="Arial" panose="020B0604020202020204" pitchFamily="34" charset="0"/>
              <a:buChar char="•"/>
            </a:pPr>
            <a:r>
              <a:rPr lang="en-US" sz="2000" dirty="0">
                <a:solidFill>
                  <a:srgbClr val="000000"/>
                </a:solidFill>
                <a:latin typeface="Calibri Light" panose="020F0302020204030204" pitchFamily="34" charset="0"/>
                <a:cs typeface="Calibri Light" panose="020F0302020204030204" pitchFamily="34" charset="0"/>
              </a:rPr>
              <a:t>Manufacturing </a:t>
            </a:r>
          </a:p>
          <a:p>
            <a:pPr marL="285750" indent="-285750" algn="just" fontAlgn="base">
              <a:lnSpc>
                <a:spcPct val="150000"/>
              </a:lnSpc>
              <a:buFont typeface="Arial" panose="020B0604020202020204" pitchFamily="34" charset="0"/>
              <a:buChar char="•"/>
            </a:pPr>
            <a:r>
              <a:rPr lang="en-US" sz="2000" dirty="0">
                <a:solidFill>
                  <a:srgbClr val="000000"/>
                </a:solidFill>
                <a:latin typeface="Calibri Light" panose="020F0302020204030204" pitchFamily="34" charset="0"/>
                <a:cs typeface="Calibri Light" panose="020F0302020204030204" pitchFamily="34" charset="0"/>
              </a:rPr>
              <a:t>Logistics &amp; Supply chain</a:t>
            </a:r>
          </a:p>
          <a:p>
            <a:pPr marL="285750" indent="-285750" algn="just" fontAlgn="base">
              <a:lnSpc>
                <a:spcPct val="150000"/>
              </a:lnSpc>
              <a:buFont typeface="Arial" panose="020B0604020202020204" pitchFamily="34" charset="0"/>
              <a:buChar char="•"/>
            </a:pPr>
            <a:endParaRPr lang="en-CA" sz="2000" b="1"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812992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3C61EE6-6D2A-4167-8D2D-64524AF0F7E7}"/>
              </a:ext>
            </a:extLst>
          </p:cNvPr>
          <p:cNvSpPr txBox="1"/>
          <p:nvPr/>
        </p:nvSpPr>
        <p:spPr>
          <a:xfrm>
            <a:off x="252196" y="754260"/>
            <a:ext cx="11687608" cy="967957"/>
          </a:xfrm>
          <a:prstGeom prst="rect">
            <a:avLst/>
          </a:prstGeom>
          <a:noFill/>
        </p:spPr>
        <p:txBody>
          <a:bodyPr wrap="square" rtlCol="0">
            <a:spAutoFit/>
          </a:bodyPr>
          <a:lstStyle/>
          <a:p>
            <a:pPr algn="just" fontAlgn="base">
              <a:lnSpc>
                <a:spcPct val="150000"/>
              </a:lnSpc>
            </a:pPr>
            <a:r>
              <a:rPr lang="en-US" sz="2000" dirty="0">
                <a:solidFill>
                  <a:srgbClr val="000000"/>
                </a:solidFill>
                <a:latin typeface="Calibri Light" panose="020F0302020204030204" pitchFamily="34" charset="0"/>
                <a:cs typeface="Calibri Light" panose="020F0302020204030204" pitchFamily="34" charset="0"/>
              </a:rPr>
              <a:t>Over the last 6 months, the team has gained knowledge of a wide variety of ML tools. The team has consistently been learning new concepts and adding to their ML toolkit. Seen below, is a shortlist of tools &amp; capabilities.</a:t>
            </a:r>
            <a:endParaRPr lang="en-CA" sz="2000" dirty="0">
              <a:latin typeface="Calibri Light" panose="020F0302020204030204" pitchFamily="34" charset="0"/>
              <a:cs typeface="Calibri Light" panose="020F0302020204030204" pitchFamily="34" charset="0"/>
            </a:endParaRPr>
          </a:p>
        </p:txBody>
      </p:sp>
      <p:sp>
        <p:nvSpPr>
          <p:cNvPr id="10" name="TextBox 9">
            <a:extLst>
              <a:ext uri="{FF2B5EF4-FFF2-40B4-BE49-F238E27FC236}">
                <a16:creationId xmlns:a16="http://schemas.microsoft.com/office/drawing/2014/main" id="{C4677A04-3374-4AE4-8B1E-E0149B1DE5B8}"/>
              </a:ext>
            </a:extLst>
          </p:cNvPr>
          <p:cNvSpPr txBox="1"/>
          <p:nvPr/>
        </p:nvSpPr>
        <p:spPr>
          <a:xfrm>
            <a:off x="252196" y="193675"/>
            <a:ext cx="5770880" cy="584775"/>
          </a:xfrm>
          <a:prstGeom prst="rect">
            <a:avLst/>
          </a:prstGeom>
          <a:noFill/>
        </p:spPr>
        <p:txBody>
          <a:bodyPr wrap="square" rtlCol="0">
            <a:spAutoFit/>
          </a:bodyPr>
          <a:lstStyle/>
          <a:p>
            <a:pPr algn="just" fontAlgn="base"/>
            <a:r>
              <a:rPr lang="en-US" sz="3200" dirty="0">
                <a:solidFill>
                  <a:srgbClr val="000000"/>
                </a:solidFill>
                <a:latin typeface="Calibri Light" panose="020F0302020204030204" pitchFamily="34" charset="0"/>
                <a:cs typeface="Calibri Light" panose="020F0302020204030204" pitchFamily="34" charset="0"/>
              </a:rPr>
              <a:t>ML </a:t>
            </a:r>
            <a:r>
              <a:rPr lang="en-US" sz="3200" b="1" i="0" dirty="0">
                <a:solidFill>
                  <a:srgbClr val="000000"/>
                </a:solidFill>
                <a:effectLst/>
                <a:cs typeface="Calibri Light" panose="020F0302020204030204" pitchFamily="34" charset="0"/>
              </a:rPr>
              <a:t>TOOLKIT</a:t>
            </a:r>
            <a:endParaRPr lang="en-CA" sz="3200" b="1" dirty="0">
              <a:cs typeface="Calibri Light" panose="020F0302020204030204" pitchFamily="34" charset="0"/>
            </a:endParaRPr>
          </a:p>
        </p:txBody>
      </p:sp>
      <p:pic>
        <p:nvPicPr>
          <p:cNvPr id="12" name="Picture 11">
            <a:extLst>
              <a:ext uri="{FF2B5EF4-FFF2-40B4-BE49-F238E27FC236}">
                <a16:creationId xmlns:a16="http://schemas.microsoft.com/office/drawing/2014/main" id="{511986F0-0377-48C1-A9ED-F8029262A6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4" name="TextBox 3">
            <a:extLst>
              <a:ext uri="{FF2B5EF4-FFF2-40B4-BE49-F238E27FC236}">
                <a16:creationId xmlns:a16="http://schemas.microsoft.com/office/drawing/2014/main" id="{857C4B7C-28FA-41F1-A3F8-F11A4A3C9D43}"/>
              </a:ext>
            </a:extLst>
          </p:cNvPr>
          <p:cNvSpPr txBox="1"/>
          <p:nvPr/>
        </p:nvSpPr>
        <p:spPr>
          <a:xfrm>
            <a:off x="252196" y="1920458"/>
            <a:ext cx="10314204" cy="4199611"/>
          </a:xfrm>
          <a:prstGeom prst="rect">
            <a:avLst/>
          </a:prstGeom>
          <a:noFill/>
        </p:spPr>
        <p:txBody>
          <a:bodyPr wrap="square" rtlCol="0">
            <a:spAutoFit/>
          </a:bodyPr>
          <a:lstStyle/>
          <a:p>
            <a:pPr marL="285750" indent="-285750" algn="just" fontAlgn="base">
              <a:lnSpc>
                <a:spcPct val="150000"/>
              </a:lnSpc>
              <a:buFont typeface="Arial" panose="020B0604020202020204" pitchFamily="34" charset="0"/>
              <a:buChar char="•"/>
            </a:pPr>
            <a:r>
              <a:rPr lang="en-US" sz="2000" dirty="0">
                <a:solidFill>
                  <a:srgbClr val="000000"/>
                </a:solidFill>
                <a:latin typeface="Calibri Light" panose="020F0302020204030204" pitchFamily="34" charset="0"/>
                <a:cs typeface="Calibri Light" panose="020F0302020204030204" pitchFamily="34" charset="0"/>
              </a:rPr>
              <a:t>Extensive experience with audio analysis/machine learning numerical/vector and image-based features, Cloud/GPU accelerated</a:t>
            </a:r>
          </a:p>
          <a:p>
            <a:pPr marL="285750" indent="-285750" algn="just" fontAlgn="base">
              <a:lnSpc>
                <a:spcPct val="150000"/>
              </a:lnSpc>
              <a:buFont typeface="Arial" panose="020B0604020202020204" pitchFamily="34" charset="0"/>
              <a:buChar char="•"/>
            </a:pPr>
            <a:r>
              <a:rPr lang="en-US" sz="2000" dirty="0">
                <a:solidFill>
                  <a:srgbClr val="000000"/>
                </a:solidFill>
                <a:latin typeface="Calibri Light" panose="020F0302020204030204" pitchFamily="34" charset="0"/>
                <a:cs typeface="Calibri Light" panose="020F0302020204030204" pitchFamily="34" charset="0"/>
              </a:rPr>
              <a:t>Neural networks for image recognition</a:t>
            </a:r>
          </a:p>
          <a:p>
            <a:pPr marL="285750" indent="-285750" algn="just" fontAlgn="base">
              <a:lnSpc>
                <a:spcPct val="150000"/>
              </a:lnSpc>
              <a:buFont typeface="Arial" panose="020B0604020202020204" pitchFamily="34" charset="0"/>
              <a:buChar char="•"/>
            </a:pPr>
            <a:r>
              <a:rPr lang="en-US" sz="2000" dirty="0">
                <a:solidFill>
                  <a:srgbClr val="000000"/>
                </a:solidFill>
                <a:latin typeface="Calibri Light" panose="020F0302020204030204" pitchFamily="34" charset="0"/>
                <a:cs typeface="Calibri Light" panose="020F0302020204030204" pitchFamily="34" charset="0"/>
              </a:rPr>
              <a:t>Google Cloud services and implementation</a:t>
            </a:r>
          </a:p>
          <a:p>
            <a:pPr marL="285750" indent="-285750" algn="just" fontAlgn="base">
              <a:lnSpc>
                <a:spcPct val="150000"/>
              </a:lnSpc>
              <a:buFont typeface="Arial" panose="020B0604020202020204" pitchFamily="34" charset="0"/>
              <a:buChar char="•"/>
            </a:pPr>
            <a:r>
              <a:rPr lang="en-US" sz="2000" dirty="0">
                <a:solidFill>
                  <a:srgbClr val="000000"/>
                </a:solidFill>
                <a:latin typeface="Calibri Light" panose="020F0302020204030204" pitchFamily="34" charset="0"/>
                <a:cs typeface="Calibri Light" panose="020F0302020204030204" pitchFamily="34" charset="0"/>
              </a:rPr>
              <a:t>Geospatial modelling</a:t>
            </a:r>
          </a:p>
          <a:p>
            <a:pPr marL="285750" indent="-285750" algn="just" fontAlgn="base">
              <a:lnSpc>
                <a:spcPct val="150000"/>
              </a:lnSpc>
              <a:buFont typeface="Arial" panose="020B0604020202020204" pitchFamily="34" charset="0"/>
              <a:buChar char="•"/>
            </a:pPr>
            <a:r>
              <a:rPr lang="en-US" sz="2000" dirty="0">
                <a:solidFill>
                  <a:srgbClr val="000000"/>
                </a:solidFill>
                <a:latin typeface="Calibri Light" panose="020F0302020204030204" pitchFamily="34" charset="0"/>
                <a:cs typeface="Calibri Light" panose="020F0302020204030204" pitchFamily="34" charset="0"/>
              </a:rPr>
              <a:t>UX Design and interactive results presentation/app development</a:t>
            </a:r>
          </a:p>
          <a:p>
            <a:pPr marL="285750" indent="-285750" algn="just" fontAlgn="base">
              <a:lnSpc>
                <a:spcPct val="150000"/>
              </a:lnSpc>
              <a:buFont typeface="Arial" panose="020B0604020202020204" pitchFamily="34" charset="0"/>
              <a:buChar char="•"/>
            </a:pPr>
            <a:r>
              <a:rPr lang="en-US" sz="2000" dirty="0">
                <a:solidFill>
                  <a:srgbClr val="000000"/>
                </a:solidFill>
                <a:latin typeface="Calibri Light" panose="020F0302020204030204" pitchFamily="34" charset="0"/>
                <a:cs typeface="Calibri Light" panose="020F0302020204030204" pitchFamily="34" charset="0"/>
              </a:rPr>
              <a:t>Business and proposal writing/data science in clear language</a:t>
            </a:r>
          </a:p>
          <a:p>
            <a:pPr marL="285750" indent="-285750" algn="just" fontAlgn="base">
              <a:lnSpc>
                <a:spcPct val="150000"/>
              </a:lnSpc>
              <a:buFont typeface="Arial" panose="020B0604020202020204" pitchFamily="34" charset="0"/>
              <a:buChar char="•"/>
            </a:pPr>
            <a:r>
              <a:rPr lang="en-US" sz="2000" dirty="0">
                <a:solidFill>
                  <a:srgbClr val="000000"/>
                </a:solidFill>
                <a:latin typeface="Calibri Light" panose="020F0302020204030204" pitchFamily="34" charset="0"/>
                <a:cs typeface="Calibri Light" panose="020F0302020204030204" pitchFamily="34" charset="0"/>
              </a:rPr>
              <a:t>NLP sentiment analysis</a:t>
            </a:r>
          </a:p>
          <a:p>
            <a:pPr marL="285750" indent="-285750" algn="just" fontAlgn="base">
              <a:lnSpc>
                <a:spcPct val="150000"/>
              </a:lnSpc>
              <a:buFont typeface="Arial" panose="020B0604020202020204" pitchFamily="34" charset="0"/>
              <a:buChar char="•"/>
            </a:pPr>
            <a:r>
              <a:rPr lang="en-US" sz="2000" dirty="0">
                <a:solidFill>
                  <a:srgbClr val="000000"/>
                </a:solidFill>
                <a:latin typeface="Calibri Light" panose="020F0302020204030204" pitchFamily="34" charset="0"/>
                <a:cs typeface="Calibri Light" panose="020F0302020204030204" pitchFamily="34" charset="0"/>
              </a:rPr>
              <a:t>NLP text classification</a:t>
            </a:r>
          </a:p>
        </p:txBody>
      </p:sp>
    </p:spTree>
    <p:extLst>
      <p:ext uri="{BB962C8B-B14F-4D97-AF65-F5344CB8AC3E}">
        <p14:creationId xmlns:p14="http://schemas.microsoft.com/office/powerpoint/2010/main" val="291623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3C61EE6-6D2A-4167-8D2D-64524AF0F7E7}"/>
              </a:ext>
            </a:extLst>
          </p:cNvPr>
          <p:cNvSpPr txBox="1"/>
          <p:nvPr/>
        </p:nvSpPr>
        <p:spPr>
          <a:xfrm>
            <a:off x="252196" y="754260"/>
            <a:ext cx="11687608" cy="2814617"/>
          </a:xfrm>
          <a:prstGeom prst="rect">
            <a:avLst/>
          </a:prstGeom>
          <a:noFill/>
        </p:spPr>
        <p:txBody>
          <a:bodyPr wrap="square" rtlCol="0">
            <a:spAutoFit/>
          </a:bodyPr>
          <a:lstStyle/>
          <a:p>
            <a:pPr algn="just" fontAlgn="base">
              <a:lnSpc>
                <a:spcPct val="150000"/>
              </a:lnSpc>
            </a:pPr>
            <a:r>
              <a:rPr lang="en-US" sz="2000" dirty="0">
                <a:solidFill>
                  <a:srgbClr val="000000"/>
                </a:solidFill>
                <a:latin typeface="Calibri Light" panose="020F0302020204030204" pitchFamily="34" charset="0"/>
                <a:cs typeface="Calibri Light" panose="020F0302020204030204" pitchFamily="34" charset="0"/>
              </a:rPr>
              <a:t>Every member of the team is equally available for meetings with the course instructor and project sponsors. However, Patrick &amp; Viswesh will act as team coordinators and be each other’s backup. We’re flexible about meeting schedules, however, our preferred cadence is bi-weekly. </a:t>
            </a:r>
          </a:p>
          <a:p>
            <a:pPr algn="just" fontAlgn="base">
              <a:lnSpc>
                <a:spcPct val="150000"/>
              </a:lnSpc>
            </a:pPr>
            <a:r>
              <a:rPr lang="en-US" sz="2000" b="1" dirty="0">
                <a:solidFill>
                  <a:srgbClr val="000000"/>
                </a:solidFill>
                <a:latin typeface="Calibri Light" panose="020F0302020204030204" pitchFamily="34" charset="0"/>
                <a:cs typeface="Calibri Light" panose="020F0302020204030204" pitchFamily="34" charset="0"/>
              </a:rPr>
              <a:t>CONTACTS:</a:t>
            </a:r>
          </a:p>
          <a:p>
            <a:pPr algn="just" fontAlgn="base">
              <a:lnSpc>
                <a:spcPct val="150000"/>
              </a:lnSpc>
            </a:pPr>
            <a:r>
              <a:rPr lang="en-US" sz="2000" dirty="0">
                <a:solidFill>
                  <a:srgbClr val="000000"/>
                </a:solidFill>
                <a:latin typeface="Calibri Light" panose="020F0302020204030204" pitchFamily="34" charset="0"/>
                <a:cs typeface="Calibri Light" panose="020F0302020204030204" pitchFamily="34" charset="0"/>
              </a:rPr>
              <a:t>Patrick Osborne – Ph: 416-912-9390      Email: </a:t>
            </a:r>
            <a:r>
              <a:rPr lang="en-US" sz="2000" b="1" dirty="0">
                <a:solidFill>
                  <a:srgbClr val="000000"/>
                </a:solidFill>
                <a:latin typeface="Calibri Light" panose="020F0302020204030204" pitchFamily="34" charset="0"/>
                <a:cs typeface="Calibri Light" panose="020F0302020204030204" pitchFamily="34" charset="0"/>
                <a:hlinkClick r:id="rId2"/>
              </a:rPr>
              <a:t>pmr.osborne@gmail.com</a:t>
            </a:r>
            <a:r>
              <a:rPr lang="en-US" sz="2000" b="1" dirty="0">
                <a:solidFill>
                  <a:srgbClr val="000000"/>
                </a:solidFill>
                <a:latin typeface="Calibri Light" panose="020F0302020204030204" pitchFamily="34" charset="0"/>
                <a:cs typeface="Calibri Light" panose="020F0302020204030204" pitchFamily="34" charset="0"/>
              </a:rPr>
              <a:t> </a:t>
            </a:r>
            <a:endParaRPr lang="en-US" sz="2000" dirty="0">
              <a:solidFill>
                <a:srgbClr val="000000"/>
              </a:solidFill>
              <a:latin typeface="Calibri Light" panose="020F0302020204030204" pitchFamily="34" charset="0"/>
              <a:cs typeface="Calibri Light" panose="020F0302020204030204" pitchFamily="34" charset="0"/>
            </a:endParaRPr>
          </a:p>
          <a:p>
            <a:pPr algn="just" fontAlgn="base">
              <a:lnSpc>
                <a:spcPct val="150000"/>
              </a:lnSpc>
            </a:pPr>
            <a:r>
              <a:rPr lang="en-US" sz="2000" dirty="0">
                <a:solidFill>
                  <a:srgbClr val="000000"/>
                </a:solidFill>
                <a:latin typeface="Calibri Light" panose="020F0302020204030204" pitchFamily="34" charset="0"/>
                <a:cs typeface="Calibri Light" panose="020F0302020204030204" pitchFamily="34" charset="0"/>
              </a:rPr>
              <a:t>Vis Krishnamurthy – Ph: 647-339-0853 	Email: </a:t>
            </a:r>
            <a:r>
              <a:rPr lang="en-US" sz="2000" b="1" dirty="0">
                <a:solidFill>
                  <a:srgbClr val="000000"/>
                </a:solidFill>
                <a:latin typeface="Calibri Light" panose="020F0302020204030204" pitchFamily="34" charset="0"/>
                <a:cs typeface="Calibri Light" panose="020F0302020204030204" pitchFamily="34" charset="0"/>
                <a:hlinkClick r:id="rId3"/>
              </a:rPr>
              <a:t>viswesh_kris@outlook.com</a:t>
            </a:r>
            <a:endParaRPr lang="en-CA" sz="2000" b="1" dirty="0">
              <a:latin typeface="Calibri Light" panose="020F0302020204030204" pitchFamily="34" charset="0"/>
              <a:cs typeface="Calibri Light" panose="020F0302020204030204" pitchFamily="34" charset="0"/>
            </a:endParaRPr>
          </a:p>
        </p:txBody>
      </p:sp>
      <p:sp>
        <p:nvSpPr>
          <p:cNvPr id="10" name="TextBox 9">
            <a:extLst>
              <a:ext uri="{FF2B5EF4-FFF2-40B4-BE49-F238E27FC236}">
                <a16:creationId xmlns:a16="http://schemas.microsoft.com/office/drawing/2014/main" id="{C4677A04-3374-4AE4-8B1E-E0149B1DE5B8}"/>
              </a:ext>
            </a:extLst>
          </p:cNvPr>
          <p:cNvSpPr txBox="1"/>
          <p:nvPr/>
        </p:nvSpPr>
        <p:spPr>
          <a:xfrm>
            <a:off x="252196" y="193675"/>
            <a:ext cx="5770880" cy="584775"/>
          </a:xfrm>
          <a:prstGeom prst="rect">
            <a:avLst/>
          </a:prstGeom>
          <a:noFill/>
        </p:spPr>
        <p:txBody>
          <a:bodyPr wrap="square" rtlCol="0">
            <a:spAutoFit/>
          </a:bodyPr>
          <a:lstStyle/>
          <a:p>
            <a:pPr algn="just" fontAlgn="base"/>
            <a:r>
              <a:rPr lang="en-US" sz="3200" dirty="0">
                <a:solidFill>
                  <a:srgbClr val="000000"/>
                </a:solidFill>
                <a:latin typeface="Calibri Light" panose="020F0302020204030204" pitchFamily="34" charset="0"/>
                <a:cs typeface="Calibri Light" panose="020F0302020204030204" pitchFamily="34" charset="0"/>
              </a:rPr>
              <a:t>TEAM </a:t>
            </a:r>
            <a:r>
              <a:rPr lang="en-US" sz="3200" b="1" i="0" dirty="0">
                <a:solidFill>
                  <a:srgbClr val="000000"/>
                </a:solidFill>
                <a:effectLst/>
                <a:cs typeface="Calibri Light" panose="020F0302020204030204" pitchFamily="34" charset="0"/>
              </a:rPr>
              <a:t>COMMUNICATIONS</a:t>
            </a:r>
            <a:endParaRPr lang="en-CA" sz="3200" b="1" dirty="0">
              <a:cs typeface="Calibri Light" panose="020F0302020204030204" pitchFamily="34" charset="0"/>
            </a:endParaRPr>
          </a:p>
        </p:txBody>
      </p:sp>
      <p:pic>
        <p:nvPicPr>
          <p:cNvPr id="12" name="Picture 11">
            <a:extLst>
              <a:ext uri="{FF2B5EF4-FFF2-40B4-BE49-F238E27FC236}">
                <a16:creationId xmlns:a16="http://schemas.microsoft.com/office/drawing/2014/main" id="{511986F0-0377-48C1-A9ED-F8029262A6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34428" y="5901274"/>
            <a:ext cx="2657572" cy="956726"/>
          </a:xfrm>
          <a:prstGeom prst="rect">
            <a:avLst/>
          </a:prstGeom>
        </p:spPr>
      </p:pic>
      <p:sp>
        <p:nvSpPr>
          <p:cNvPr id="2" name="TextBox 1">
            <a:extLst>
              <a:ext uri="{FF2B5EF4-FFF2-40B4-BE49-F238E27FC236}">
                <a16:creationId xmlns:a16="http://schemas.microsoft.com/office/drawing/2014/main" id="{DE144171-3364-4D55-940A-C3E7C53D00F7}"/>
              </a:ext>
            </a:extLst>
          </p:cNvPr>
          <p:cNvSpPr txBox="1"/>
          <p:nvPr/>
        </p:nvSpPr>
        <p:spPr>
          <a:xfrm>
            <a:off x="252196" y="4062844"/>
            <a:ext cx="11687608" cy="2352952"/>
          </a:xfrm>
          <a:prstGeom prst="rect">
            <a:avLst/>
          </a:prstGeom>
          <a:noFill/>
        </p:spPr>
        <p:txBody>
          <a:bodyPr wrap="square" rtlCol="0">
            <a:spAutoFit/>
          </a:bodyPr>
          <a:lstStyle/>
          <a:p>
            <a:pPr algn="just" fontAlgn="base">
              <a:lnSpc>
                <a:spcPct val="150000"/>
              </a:lnSpc>
            </a:pPr>
            <a:r>
              <a:rPr lang="en-US" sz="2000" b="1" dirty="0">
                <a:solidFill>
                  <a:srgbClr val="000000"/>
                </a:solidFill>
                <a:latin typeface="Calibri Light" panose="020F0302020204030204" pitchFamily="34" charset="0"/>
                <a:cs typeface="Calibri Light" panose="020F0302020204030204" pitchFamily="34" charset="0"/>
              </a:rPr>
              <a:t>HIRING AVAILABILITY</a:t>
            </a:r>
          </a:p>
          <a:p>
            <a:pPr marL="342900" indent="-342900" algn="just" fontAlgn="base">
              <a:lnSpc>
                <a:spcPct val="150000"/>
              </a:lnSpc>
              <a:buFont typeface="Arial" panose="020B0604020202020204" pitchFamily="34" charset="0"/>
              <a:buChar char="•"/>
            </a:pPr>
            <a:r>
              <a:rPr lang="en-US" sz="2000" dirty="0">
                <a:solidFill>
                  <a:srgbClr val="000000"/>
                </a:solidFill>
                <a:latin typeface="Calibri Light" panose="020F0302020204030204" pitchFamily="34" charset="0"/>
                <a:cs typeface="Calibri Light" panose="020F0302020204030204" pitchFamily="34" charset="0"/>
              </a:rPr>
              <a:t>Alex – Open to full time opportunities </a:t>
            </a:r>
          </a:p>
          <a:p>
            <a:pPr marL="342900" indent="-342900" algn="just" fontAlgn="base">
              <a:lnSpc>
                <a:spcPct val="150000"/>
              </a:lnSpc>
              <a:buFont typeface="Arial" panose="020B0604020202020204" pitchFamily="34" charset="0"/>
              <a:buChar char="•"/>
            </a:pPr>
            <a:r>
              <a:rPr lang="en-US" sz="2000" dirty="0">
                <a:solidFill>
                  <a:srgbClr val="000000"/>
                </a:solidFill>
                <a:latin typeface="Calibri Light" panose="020F0302020204030204" pitchFamily="34" charset="0"/>
                <a:cs typeface="Calibri Light" panose="020F0302020204030204" pitchFamily="34" charset="0"/>
              </a:rPr>
              <a:t>Patrick – Open to volunteer, consulting &amp; part-time opportunities</a:t>
            </a:r>
          </a:p>
          <a:p>
            <a:pPr marL="342900" indent="-342900" algn="just" fontAlgn="base">
              <a:lnSpc>
                <a:spcPct val="150000"/>
              </a:lnSpc>
              <a:buFont typeface="Arial" panose="020B0604020202020204" pitchFamily="34" charset="0"/>
              <a:buChar char="•"/>
            </a:pPr>
            <a:r>
              <a:rPr lang="en-US" sz="2000" dirty="0">
                <a:solidFill>
                  <a:srgbClr val="000000"/>
                </a:solidFill>
                <a:latin typeface="Calibri Light" panose="020F0302020204030204" pitchFamily="34" charset="0"/>
                <a:cs typeface="Calibri Light" panose="020F0302020204030204" pitchFamily="34" charset="0"/>
              </a:rPr>
              <a:t>Tony – Open to full time opportunities </a:t>
            </a:r>
          </a:p>
          <a:p>
            <a:pPr marL="342900" indent="-342900" algn="just" fontAlgn="base">
              <a:lnSpc>
                <a:spcPct val="150000"/>
              </a:lnSpc>
              <a:buFont typeface="Arial" panose="020B0604020202020204" pitchFamily="34" charset="0"/>
              <a:buChar char="•"/>
            </a:pPr>
            <a:r>
              <a:rPr lang="en-US" sz="2000" dirty="0">
                <a:solidFill>
                  <a:srgbClr val="000000"/>
                </a:solidFill>
                <a:latin typeface="Calibri Light" panose="020F0302020204030204" pitchFamily="34" charset="0"/>
                <a:cs typeface="Calibri Light" panose="020F0302020204030204" pitchFamily="34" charset="0"/>
              </a:rPr>
              <a:t>Viswesh – Open to consulting and / or contract opportunities</a:t>
            </a:r>
            <a:endParaRPr lang="en-CA"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1193014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864</Words>
  <Application>Microsoft Office PowerPoint</Application>
  <PresentationFormat>Widescreen</PresentationFormat>
  <Paragraphs>62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-apple-system</vt:lpstr>
      <vt:lpstr>Arial</vt:lpstr>
      <vt:lpstr>Calibri</vt:lpstr>
      <vt:lpstr>Calibri Light</vt:lpstr>
      <vt:lpstr>Office Theme</vt:lpstr>
      <vt:lpstr>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THEMED NAME HERE</dc:title>
  <dc:creator>Viswesh Krishnamurthy</dc:creator>
  <cp:lastModifiedBy>Viswesh Krishnamurthy</cp:lastModifiedBy>
  <cp:revision>56</cp:revision>
  <dcterms:created xsi:type="dcterms:W3CDTF">2020-07-15T23:50:26Z</dcterms:created>
  <dcterms:modified xsi:type="dcterms:W3CDTF">2020-07-16T03:28:43Z</dcterms:modified>
</cp:coreProperties>
</file>