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3"/>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snapToGrid="0">
      <p:cViewPr>
        <p:scale>
          <a:sx n="75" d="100"/>
          <a:sy n="75" d="100"/>
        </p:scale>
        <p:origin x="854"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2020-05-05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2020-05-05</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2020-05-05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2020-05-05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2020-05-05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2020-05-05</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2020-05-05</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2 – 5</a:t>
            </a:r>
            <a:r>
              <a:rPr lang="en-CA" baseline="30000" dirty="0">
                <a:latin typeface="Tw Cen MT" panose="020B0602020104020603" pitchFamily="34" charset="0"/>
              </a:rPr>
              <a:t>th</a:t>
            </a:r>
            <a:r>
              <a:rPr lang="en-CA" dirty="0">
                <a:latin typeface="Tw Cen MT" panose="020B0602020104020603" pitchFamily="34" charset="0"/>
              </a:rPr>
              <a:t> May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40</a:t>
            </a:fld>
            <a:endParaRPr lang="en-CA"/>
          </a:p>
        </p:txBody>
      </p:sp>
    </p:spTree>
    <p:extLst>
      <p:ext uri="{BB962C8B-B14F-4D97-AF65-F5344CB8AC3E}">
        <p14:creationId xmlns:p14="http://schemas.microsoft.com/office/powerpoint/2010/main" val="2613143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16789" y="1178351"/>
            <a:ext cx="8917757" cy="2982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With the previous SVM model as the baseline, the following models were built, </a:t>
            </a:r>
          </a:p>
          <a:p>
            <a:pPr lvl="1"/>
            <a:r>
              <a:rPr lang="en-CA" sz="2200" dirty="0">
                <a:latin typeface="Tw Cen MT" panose="020B0602020104020603" pitchFamily="34" charset="0"/>
              </a:rPr>
              <a:t>Logistic Regression</a:t>
            </a:r>
          </a:p>
          <a:p>
            <a:pPr lvl="1"/>
            <a:r>
              <a:rPr lang="en-CA" sz="2200" dirty="0">
                <a:latin typeface="Tw Cen MT" panose="020B0602020104020603" pitchFamily="34" charset="0"/>
              </a:rPr>
              <a:t>Naïve Bayes</a:t>
            </a:r>
          </a:p>
          <a:p>
            <a:pPr lvl="1"/>
            <a:r>
              <a:rPr lang="en-CA" sz="2200" dirty="0">
                <a:latin typeface="Tw Cen MT" panose="020B0602020104020603" pitchFamily="34" charset="0"/>
              </a:rPr>
              <a:t>Decision Trees</a:t>
            </a:r>
          </a:p>
          <a:p>
            <a:pPr marL="457200" lvl="1" indent="0">
              <a:buNone/>
            </a:pPr>
            <a:r>
              <a:rPr lang="en-CA" sz="2200" dirty="0">
                <a:latin typeface="Tw Cen MT" panose="020B0602020104020603" pitchFamily="34" charset="0"/>
              </a:rPr>
              <a:t>All the models were built using Word2Vec embedding. The embedding was trained using the 120,000 instances, the entire training set </a:t>
            </a:r>
          </a:p>
          <a:p>
            <a:pPr marL="457200" lvl="1" indent="0">
              <a:buNone/>
            </a:pPr>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4010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a:t>
            </a:r>
          </a:p>
        </p:txBody>
      </p:sp>
      <p:pic>
        <p:nvPicPr>
          <p:cNvPr id="7" name="Picture 6">
            <a:extLst>
              <a:ext uri="{FF2B5EF4-FFF2-40B4-BE49-F238E27FC236}">
                <a16:creationId xmlns:a16="http://schemas.microsoft.com/office/drawing/2014/main" id="{6E4CB774-1C52-4369-8A10-8A7594BBD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1" y="734297"/>
            <a:ext cx="3946353" cy="5040000"/>
          </a:xfrm>
          <a:prstGeom prst="rect">
            <a:avLst/>
          </a:prstGeom>
        </p:spPr>
      </p:pic>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3118"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Logistic Regression</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spTree>
    <p:extLst>
      <p:ext uri="{BB962C8B-B14F-4D97-AF65-F5344CB8AC3E}">
        <p14:creationId xmlns:p14="http://schemas.microsoft.com/office/powerpoint/2010/main" val="416154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32484"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Naïve Bayes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9" name="Picture 8">
            <a:extLst>
              <a:ext uri="{FF2B5EF4-FFF2-40B4-BE49-F238E27FC236}">
                <a16:creationId xmlns:a16="http://schemas.microsoft.com/office/drawing/2014/main" id="{2ADE85BB-D40A-4EC9-A702-80A09B39E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220" y="734297"/>
            <a:ext cx="3946353" cy="5040000"/>
          </a:xfrm>
          <a:prstGeom prst="rect">
            <a:avLst/>
          </a:prstGeom>
        </p:spPr>
      </p:pic>
    </p:spTree>
    <p:extLst>
      <p:ext uri="{BB962C8B-B14F-4D97-AF65-F5344CB8AC3E}">
        <p14:creationId xmlns:p14="http://schemas.microsoft.com/office/powerpoint/2010/main" val="1572254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9643"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Decision Trees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6" name="Picture 5">
            <a:extLst>
              <a:ext uri="{FF2B5EF4-FFF2-40B4-BE49-F238E27FC236}">
                <a16:creationId xmlns:a16="http://schemas.microsoft.com/office/drawing/2014/main" id="{DA6B28C7-CE2D-423D-96D8-1F1EE4F49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379" y="734297"/>
            <a:ext cx="3946353" cy="5040000"/>
          </a:xfrm>
          <a:prstGeom prst="rect">
            <a:avLst/>
          </a:prstGeom>
        </p:spPr>
      </p:pic>
    </p:spTree>
    <p:extLst>
      <p:ext uri="{BB962C8B-B14F-4D97-AF65-F5344CB8AC3E}">
        <p14:creationId xmlns:p14="http://schemas.microsoft.com/office/powerpoint/2010/main" val="1339429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a 5 fold cross validation on the training dataset and re-ran all the models</a:t>
            </a:r>
          </a:p>
          <a:p>
            <a:endParaRPr lang="en-CA" sz="2400" dirty="0">
              <a:latin typeface="Tw Cen MT" panose="020B0602020104020603" pitchFamily="34" charset="0"/>
            </a:endParaRPr>
          </a:p>
          <a:p>
            <a:r>
              <a:rPr lang="en-CA" sz="2400" dirty="0">
                <a:latin typeface="Tw Cen MT" panose="020B0602020104020603" pitchFamily="34" charset="0"/>
              </a:rPr>
              <a:t>The models on the “solo” runs were trained on the 120,000 instance training set and tested on a separate 7600 instance test set</a:t>
            </a:r>
          </a:p>
          <a:p>
            <a:endParaRPr lang="en-CA" sz="2400" dirty="0">
              <a:latin typeface="Tw Cen MT" panose="020B0602020104020603" pitchFamily="34" charset="0"/>
            </a:endParaRPr>
          </a:p>
          <a:p>
            <a:r>
              <a:rPr lang="en-CA" sz="2400" dirty="0">
                <a:latin typeface="Tw Cen MT" panose="020B0602020104020603" pitchFamily="34" charset="0"/>
              </a:rPr>
              <a:t>The results of cross validation closely follow the previous “solo” runs</a:t>
            </a:r>
          </a:p>
          <a:p>
            <a:endParaRPr lang="en-CA" sz="2400" dirty="0">
              <a:latin typeface="Tw Cen MT" panose="020B0602020104020603" pitchFamily="34" charset="0"/>
            </a:endParaRPr>
          </a:p>
          <a:p>
            <a:r>
              <a:rPr lang="en-CA" sz="2400" dirty="0">
                <a:latin typeface="Tw Cen MT" panose="020B0602020104020603" pitchFamily="34" charset="0"/>
              </a:rPr>
              <a:t>Logistic Regression &amp; SVM compare very closely in terms of the metrics. However, SVM was very resource intensive</a:t>
            </a:r>
          </a:p>
          <a:p>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425286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3" name="Picture 22">
            <a:extLst>
              <a:ext uri="{FF2B5EF4-FFF2-40B4-BE49-F238E27FC236}">
                <a16:creationId xmlns:a16="http://schemas.microsoft.com/office/drawing/2014/main" id="{10024447-810C-4CD8-AD58-513DFD063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6" y="1924579"/>
            <a:ext cx="5760000" cy="2880000"/>
          </a:xfrm>
          <a:prstGeom prst="rect">
            <a:avLst/>
          </a:prstGeom>
        </p:spPr>
      </p:pic>
      <p:pic>
        <p:nvPicPr>
          <p:cNvPr id="27" name="Picture 26">
            <a:extLst>
              <a:ext uri="{FF2B5EF4-FFF2-40B4-BE49-F238E27FC236}">
                <a16:creationId xmlns:a16="http://schemas.microsoft.com/office/drawing/2014/main" id="{9FBE1C44-BD5E-407C-9813-DFD7239BEA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121" y="1924579"/>
            <a:ext cx="5821934" cy="2880000"/>
          </a:xfrm>
          <a:prstGeom prst="rect">
            <a:avLst/>
          </a:prstGeom>
        </p:spPr>
      </p:pic>
    </p:spTree>
    <p:extLst>
      <p:ext uri="{BB962C8B-B14F-4D97-AF65-F5344CB8AC3E}">
        <p14:creationId xmlns:p14="http://schemas.microsoft.com/office/powerpoint/2010/main" val="408105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1" name="Picture 20">
            <a:extLst>
              <a:ext uri="{FF2B5EF4-FFF2-40B4-BE49-F238E27FC236}">
                <a16:creationId xmlns:a16="http://schemas.microsoft.com/office/drawing/2014/main" id="{B21051FE-88FA-4459-85D8-BD99C92C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24579"/>
            <a:ext cx="5760000" cy="2880000"/>
          </a:xfrm>
          <a:prstGeom prst="rect">
            <a:avLst/>
          </a:prstGeom>
        </p:spPr>
      </p:pic>
      <p:pic>
        <p:nvPicPr>
          <p:cNvPr id="25" name="Picture 24">
            <a:extLst>
              <a:ext uri="{FF2B5EF4-FFF2-40B4-BE49-F238E27FC236}">
                <a16:creationId xmlns:a16="http://schemas.microsoft.com/office/drawing/2014/main" id="{CC6F6611-78F5-4950-B449-9500D4055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1924579"/>
            <a:ext cx="5760000" cy="2880000"/>
          </a:xfrm>
          <a:prstGeom prst="rect">
            <a:avLst/>
          </a:prstGeom>
        </p:spPr>
      </p:pic>
    </p:spTree>
    <p:extLst>
      <p:ext uri="{BB962C8B-B14F-4D97-AF65-F5344CB8AC3E}">
        <p14:creationId xmlns:p14="http://schemas.microsoft.com/office/powerpoint/2010/main" val="344575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9" name="Picture 28">
            <a:extLst>
              <a:ext uri="{FF2B5EF4-FFF2-40B4-BE49-F238E27FC236}">
                <a16:creationId xmlns:a16="http://schemas.microsoft.com/office/drawing/2014/main" id="{AE3BC691-30FC-4546-9F55-CA3E69FB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6" y="1204040"/>
            <a:ext cx="5721289" cy="2880000"/>
          </a:xfrm>
          <a:prstGeom prst="rect">
            <a:avLst/>
          </a:prstGeom>
        </p:spPr>
      </p:pic>
      <p:sp>
        <p:nvSpPr>
          <p:cNvPr id="10" name="Content Placeholder 2">
            <a:extLst>
              <a:ext uri="{FF2B5EF4-FFF2-40B4-BE49-F238E27FC236}">
                <a16:creationId xmlns:a16="http://schemas.microsoft.com/office/drawing/2014/main" id="{50335F1F-B41B-4322-A793-FD2352B72F1A}"/>
              </a:ext>
            </a:extLst>
          </p:cNvPr>
          <p:cNvSpPr txBox="1">
            <a:spLocks/>
          </p:cNvSpPr>
          <p:nvPr/>
        </p:nvSpPr>
        <p:spPr>
          <a:xfrm>
            <a:off x="616671" y="4264693"/>
            <a:ext cx="9055649" cy="7543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Based on the previous metrics and comparison, Logistic Regression emerges as the model of choice </a:t>
            </a:r>
          </a:p>
          <a:p>
            <a:endParaRPr lang="en-CA" sz="2000" dirty="0">
              <a:latin typeface="Tw Cen MT" panose="020B0602020104020603" pitchFamily="34" charset="0"/>
            </a:endParaRPr>
          </a:p>
          <a:p>
            <a:pPr marL="0" indent="0">
              <a:buFont typeface="Wingdings 3" charset="2"/>
              <a:buNone/>
            </a:pPr>
            <a:endParaRPr lang="en-US" sz="2000" dirty="0">
              <a:latin typeface="Tw Cen MT" panose="020B0602020104020603" pitchFamily="34" charset="0"/>
            </a:endParaRPr>
          </a:p>
          <a:p>
            <a:endParaRPr lang="en-US" sz="2000" dirty="0">
              <a:latin typeface="Tw Cen MT" panose="020B0602020104020603" pitchFamily="34" charset="0"/>
            </a:endParaRPr>
          </a:p>
        </p:txBody>
      </p:sp>
    </p:spTree>
    <p:extLst>
      <p:ext uri="{BB962C8B-B14F-4D97-AF65-F5344CB8AC3E}">
        <p14:creationId xmlns:p14="http://schemas.microsoft.com/office/powerpoint/2010/main" val="13063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The following ensemble methods were used</a:t>
            </a:r>
          </a:p>
          <a:p>
            <a:endParaRPr lang="en-CA" sz="2400" dirty="0">
              <a:latin typeface="Tw Cen MT" panose="020B0602020104020603" pitchFamily="34" charset="0"/>
            </a:endParaRPr>
          </a:p>
          <a:p>
            <a:pPr lvl="1"/>
            <a:r>
              <a:rPr lang="en-CA" sz="2200" dirty="0">
                <a:latin typeface="Tw Cen MT" panose="020B0602020104020603" pitchFamily="34" charset="0"/>
              </a:rPr>
              <a:t>Bagging</a:t>
            </a:r>
          </a:p>
          <a:p>
            <a:pPr lvl="2"/>
            <a:r>
              <a:rPr lang="en-CA" sz="2000" dirty="0">
                <a:latin typeface="Tw Cen MT" panose="020B0602020104020603" pitchFamily="34" charset="0"/>
              </a:rPr>
              <a:t>The base estimator was chosen to be Logistic Regression</a:t>
            </a:r>
          </a:p>
          <a:p>
            <a:pPr lvl="1"/>
            <a:endParaRPr lang="en-CA" sz="2200" dirty="0">
              <a:latin typeface="Tw Cen MT" panose="020B0602020104020603" pitchFamily="34" charset="0"/>
            </a:endParaRPr>
          </a:p>
          <a:p>
            <a:pPr lvl="1"/>
            <a:endParaRPr lang="en-CA" sz="2200" dirty="0">
              <a:latin typeface="Tw Cen MT" panose="020B0602020104020603" pitchFamily="34" charset="0"/>
            </a:endParaRPr>
          </a:p>
          <a:p>
            <a:pPr lvl="1"/>
            <a:r>
              <a:rPr lang="en-CA" sz="2200" dirty="0">
                <a:latin typeface="Tw Cen MT" panose="020B0602020104020603" pitchFamily="34" charset="0"/>
              </a:rPr>
              <a:t>Stacking</a:t>
            </a:r>
          </a:p>
          <a:p>
            <a:pPr lvl="2"/>
            <a:r>
              <a:rPr lang="en-CA" sz="2000" dirty="0">
                <a:latin typeface="Tw Cen MT" panose="020B0602020104020603" pitchFamily="34" charset="0"/>
              </a:rPr>
              <a:t>The initial estimators in stacking were chosen to be Naïve </a:t>
            </a:r>
            <a:r>
              <a:rPr lang="en-CA" sz="2000" dirty="0" err="1">
                <a:latin typeface="Tw Cen MT" panose="020B0602020104020603" pitchFamily="34" charset="0"/>
              </a:rPr>
              <a:t>bayes</a:t>
            </a:r>
            <a:r>
              <a:rPr lang="en-CA" sz="2000" dirty="0">
                <a:latin typeface="Tw Cen MT" panose="020B0602020104020603" pitchFamily="34" charset="0"/>
              </a:rPr>
              <a:t> and SVM. The meta learner was Logistic Regression</a:t>
            </a:r>
          </a:p>
          <a:p>
            <a:endParaRPr lang="en-CA"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6551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 name="Picture 1">
            <a:extLst>
              <a:ext uri="{FF2B5EF4-FFF2-40B4-BE49-F238E27FC236}">
                <a16:creationId xmlns:a16="http://schemas.microsoft.com/office/drawing/2014/main" id="{A7268257-C456-4D6F-A14B-DD51B9E83321}"/>
              </a:ext>
            </a:extLst>
          </p:cNvPr>
          <p:cNvPicPr>
            <a:picLocks noChangeAspect="1"/>
          </p:cNvPicPr>
          <p:nvPr/>
        </p:nvPicPr>
        <p:blipFill>
          <a:blip r:embed="rId3"/>
          <a:stretch>
            <a:fillRect/>
          </a:stretch>
        </p:blipFill>
        <p:spPr>
          <a:xfrm>
            <a:off x="2657648" y="1221195"/>
            <a:ext cx="5236672" cy="5027205"/>
          </a:xfrm>
          <a:prstGeom prst="rect">
            <a:avLst/>
          </a:prstGeom>
        </p:spPr>
      </p:pic>
    </p:spTree>
    <p:extLst>
      <p:ext uri="{BB962C8B-B14F-4D97-AF65-F5344CB8AC3E}">
        <p14:creationId xmlns:p14="http://schemas.microsoft.com/office/powerpoint/2010/main" val="181439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 name="Picture 1">
            <a:extLst>
              <a:ext uri="{FF2B5EF4-FFF2-40B4-BE49-F238E27FC236}">
                <a16:creationId xmlns:a16="http://schemas.microsoft.com/office/drawing/2014/main" id="{A7268257-C456-4D6F-A14B-DD51B9E83321}"/>
              </a:ext>
            </a:extLst>
          </p:cNvPr>
          <p:cNvPicPr>
            <a:picLocks noChangeAspect="1"/>
          </p:cNvPicPr>
          <p:nvPr/>
        </p:nvPicPr>
        <p:blipFill>
          <a:blip r:embed="rId3"/>
          <a:stretch>
            <a:fillRect/>
          </a:stretch>
        </p:blipFill>
        <p:spPr>
          <a:xfrm>
            <a:off x="2657648" y="1221195"/>
            <a:ext cx="5236672" cy="5027205"/>
          </a:xfrm>
          <a:prstGeom prst="rect">
            <a:avLst/>
          </a:prstGeom>
        </p:spPr>
      </p:pic>
    </p:spTree>
    <p:extLst>
      <p:ext uri="{BB962C8B-B14F-4D97-AF65-F5344CB8AC3E}">
        <p14:creationId xmlns:p14="http://schemas.microsoft.com/office/powerpoint/2010/main" val="355904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818</TotalTime>
  <Words>3839</Words>
  <Application>Microsoft Office PowerPoint</Application>
  <PresentationFormat>Widescreen</PresentationFormat>
  <Paragraphs>502</Paragraphs>
  <Slides>51</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lpstr>PROJECT MILESTONE 2 – 5th May 2020</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110</cp:revision>
  <dcterms:created xsi:type="dcterms:W3CDTF">2020-03-27T02:40:16Z</dcterms:created>
  <dcterms:modified xsi:type="dcterms:W3CDTF">2020-05-06T02:32:15Z</dcterms:modified>
</cp:coreProperties>
</file>