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59"/>
  </p:notesMasterIdLst>
  <p:sldIdLst>
    <p:sldId id="256" r:id="rId2"/>
    <p:sldId id="257" r:id="rId3"/>
    <p:sldId id="258" r:id="rId4"/>
    <p:sldId id="267" r:id="rId5"/>
    <p:sldId id="260" r:id="rId6"/>
    <p:sldId id="261" r:id="rId7"/>
    <p:sldId id="262" r:id="rId8"/>
    <p:sldId id="263" r:id="rId9"/>
    <p:sldId id="264" r:id="rId10"/>
    <p:sldId id="265" r:id="rId11"/>
    <p:sldId id="266" r:id="rId12"/>
    <p:sldId id="259"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90" r:id="rId32"/>
    <p:sldId id="291" r:id="rId33"/>
    <p:sldId id="288" r:id="rId34"/>
    <p:sldId id="289"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10" r:id="rId50"/>
    <p:sldId id="311" r:id="rId51"/>
    <p:sldId id="306" r:id="rId52"/>
    <p:sldId id="307" r:id="rId53"/>
    <p:sldId id="308" r:id="rId54"/>
    <p:sldId id="309" r:id="rId55"/>
    <p:sldId id="312" r:id="rId56"/>
    <p:sldId id="313" r:id="rId57"/>
    <p:sldId id="31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D8"/>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4660"/>
  </p:normalViewPr>
  <p:slideViewPr>
    <p:cSldViewPr snapToGrid="0">
      <p:cViewPr varScale="1">
        <p:scale>
          <a:sx n="81" d="100"/>
          <a:sy n="81" d="100"/>
        </p:scale>
        <p:origin x="6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DE7F0-AE7F-4578-8460-8A4D1D5C07D1}" type="datetimeFigureOut">
              <a:rPr lang="en-CA" smtClean="0"/>
              <a:t>2020-05-22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3652F-0084-4A69-9A53-A81F50663F7E}" type="slidenum">
              <a:rPr lang="en-CA" smtClean="0"/>
              <a:t>‹#›</a:t>
            </a:fld>
            <a:endParaRPr lang="en-CA"/>
          </a:p>
        </p:txBody>
      </p:sp>
    </p:spTree>
    <p:extLst>
      <p:ext uri="{BB962C8B-B14F-4D97-AF65-F5344CB8AC3E}">
        <p14:creationId xmlns:p14="http://schemas.microsoft.com/office/powerpoint/2010/main" val="39257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73EE9-91A7-4958-93D0-37A53DFBBE96}"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259154" y="6392519"/>
            <a:ext cx="415006" cy="365125"/>
          </a:xfrm>
          <a:ln>
            <a:solidFill>
              <a:schemeClr val="tx1"/>
            </a:solidFill>
          </a:ln>
        </p:spPr>
        <p:txBody>
          <a:bodyPr/>
          <a:lstStyle>
            <a:lvl1pPr>
              <a:defRPr sz="1200" b="1">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13612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C94A3-977C-44D0-A555-1EDC4CEC8DC6}"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609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F5F5-F52E-41B0-9592-B433E56CDC27}"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75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ADB20-F4C4-415E-B2EE-B1658CEF21B8}"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2083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B65F3-A6BD-45D6-8ADF-C571A880EA13}"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67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AA9A4-3466-473A-B575-599BA286318F}"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1567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4A4B-00E7-45A4-B459-25C9DAC8EDFB}"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84126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8F087-A3E1-4D35-A658-2061BD73A05B}"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4801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1D1914-67D4-4970-9E88-CD492A4E97E9}"/>
              </a:ext>
            </a:extLst>
          </p:cNvPr>
          <p:cNvSpPr>
            <a:spLocks noGrp="1"/>
          </p:cNvSpPr>
          <p:nvPr>
            <p:ph type="dt" sz="half" idx="10"/>
          </p:nvPr>
        </p:nvSpPr>
        <p:spPr/>
        <p:txBody>
          <a:bodyPr/>
          <a:lstStyle/>
          <a:p>
            <a:fld id="{472D3EFD-47C4-42E0-938A-5576AF368778}" type="datetime1">
              <a:rPr lang="en-CA" smtClean="0"/>
              <a:t>2020-05-22</a:t>
            </a:fld>
            <a:endParaRPr lang="en-CA"/>
          </a:p>
        </p:txBody>
      </p:sp>
      <p:sp>
        <p:nvSpPr>
          <p:cNvPr id="8" name="Footer Placeholder 7">
            <a:extLst>
              <a:ext uri="{FF2B5EF4-FFF2-40B4-BE49-F238E27FC236}">
                <a16:creationId xmlns:a16="http://schemas.microsoft.com/office/drawing/2014/main" id="{22D9C076-6931-4350-B0FB-8FA342BC74A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DA535D-1EAA-4177-AA1C-7C2D7636E77C}"/>
              </a:ext>
            </a:extLst>
          </p:cNvPr>
          <p:cNvSpPr>
            <a:spLocks noGrp="1"/>
          </p:cNvSpPr>
          <p:nvPr>
            <p:ph type="sldNum" sz="quarter" idx="12"/>
          </p:nvPr>
        </p:nvSpPr>
        <p:spPr>
          <a:xfrm>
            <a:off x="447147" y="6406487"/>
            <a:ext cx="396915" cy="365125"/>
          </a:xfrm>
          <a:ln>
            <a:solidFill>
              <a:schemeClr val="tx1"/>
            </a:solidFill>
          </a:ln>
        </p:spPr>
        <p:txBody>
          <a:bodyPr/>
          <a:lstStyle>
            <a:lvl1pPr algn="ctr">
              <a:defRPr sz="1200">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623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650D-1E34-4C51-8FEE-6C62E9763540}"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D4DF9-54F4-4B1F-883E-7DA5F4E55976}" type="datetime1">
              <a:rPr lang="en-CA" smtClean="0"/>
              <a:t>2020-05-22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1555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8FCC9-7617-4900-BE5A-E28D68814A76}" type="datetime1">
              <a:rPr lang="en-CA" smtClean="0"/>
              <a:t>2020-05-22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9889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BB6D-FFD4-448E-988A-00D606BC18D1}" type="datetime1">
              <a:rPr lang="en-CA" smtClean="0"/>
              <a:t>2020-05-22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76319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60082-4D84-4F6B-80E4-6E9242F55194}" type="datetime1">
              <a:rPr lang="en-CA" smtClean="0"/>
              <a:t>2020-05-22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4780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DAC70-F10C-4F2C-88E2-897E0B50CA10}" type="datetime1">
              <a:rPr lang="en-CA" smtClean="0"/>
              <a:t>2020-05-22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219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
        <p:nvSpPr>
          <p:cNvPr id="5" name="Date Placeholder 4"/>
          <p:cNvSpPr>
            <a:spLocks noGrp="1"/>
          </p:cNvSpPr>
          <p:nvPr>
            <p:ph type="dt" sz="half" idx="10"/>
          </p:nvPr>
        </p:nvSpPr>
        <p:spPr/>
        <p:txBody>
          <a:bodyPr/>
          <a:lstStyle/>
          <a:p>
            <a:fld id="{15300159-0FDF-4A0D-A9FF-EFBD2FB35418}" type="datetime1">
              <a:rPr lang="en-CA" smtClean="0"/>
              <a:t>2020-05-22</a:t>
            </a:fld>
            <a:endParaRPr lang="en-CA"/>
          </a:p>
        </p:txBody>
      </p:sp>
    </p:spTree>
    <p:extLst>
      <p:ext uri="{BB962C8B-B14F-4D97-AF65-F5344CB8AC3E}">
        <p14:creationId xmlns:p14="http://schemas.microsoft.com/office/powerpoint/2010/main" val="32341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AC4B2A-ADF1-4AA0-B601-CA7BC98B188E}" type="datetime1">
              <a:rPr lang="en-CA" smtClean="0"/>
              <a:t>2020-05-22</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47147" y="6406487"/>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29263378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sets.quantumsta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1507066" y="2733772"/>
            <a:ext cx="9069807" cy="1317063"/>
          </a:xfrm>
        </p:spPr>
        <p:txBody>
          <a:bodyPr/>
          <a:lstStyle/>
          <a:p>
            <a:pPr algn="l"/>
            <a:r>
              <a:rPr lang="en-US" dirty="0">
                <a:latin typeface="Tw Cen MT" panose="020B0602020104020603" pitchFamily="34" charset="0"/>
              </a:rPr>
              <a:t>AG News Topic Classification</a:t>
            </a:r>
            <a:endParaRPr lang="en-CA" dirty="0">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2591150" y="3956565"/>
            <a:ext cx="7766936" cy="1096899"/>
          </a:xfrm>
        </p:spPr>
        <p:txBody>
          <a:bodyPr>
            <a:normAutofit/>
          </a:bodyPr>
          <a:lstStyle/>
          <a:p>
            <a:r>
              <a:rPr lang="en-CA" sz="2400" dirty="0">
                <a:latin typeface="Tw Cen MT" panose="020B0602020104020603" pitchFamily="34" charset="0"/>
              </a:rPr>
              <a:t>CSML 1010 - Winter 2020 - Group 20 </a:t>
            </a:r>
          </a:p>
          <a:p>
            <a:r>
              <a:rPr lang="en-CA" sz="2400" dirty="0">
                <a:latin typeface="Tw Cen MT" panose="020B0602020104020603" pitchFamily="34" charset="0"/>
              </a:rPr>
              <a:t>Tony Lee, Viswesh Krishnamurthy</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also produced a word cloud of the headlines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8" name="Picture 7">
            <a:extLst>
              <a:ext uri="{FF2B5EF4-FFF2-40B4-BE49-F238E27FC236}">
                <a16:creationId xmlns:a16="http://schemas.microsoft.com/office/drawing/2014/main" id="{62681488-E0F8-48E8-841F-44E22172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58" y="1818187"/>
            <a:ext cx="7119040" cy="3697012"/>
          </a:xfrm>
          <a:prstGeom prst="rect">
            <a:avLst/>
          </a:prstGeom>
        </p:spPr>
      </p:pic>
      <p:pic>
        <p:nvPicPr>
          <p:cNvPr id="5" name="Picture 4">
            <a:extLst>
              <a:ext uri="{FF2B5EF4-FFF2-40B4-BE49-F238E27FC236}">
                <a16:creationId xmlns:a16="http://schemas.microsoft.com/office/drawing/2014/main" id="{DFFC3E5F-A640-428F-8ADE-16FA1B34C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2958099B-0F24-4B33-986B-415C61523E47}"/>
              </a:ext>
            </a:extLst>
          </p:cNvPr>
          <p:cNvSpPr>
            <a:spLocks noGrp="1"/>
          </p:cNvSpPr>
          <p:nvPr>
            <p:ph type="sldNum" sz="quarter" idx="12"/>
          </p:nvPr>
        </p:nvSpPr>
        <p:spPr/>
        <p:txBody>
          <a:bodyPr/>
          <a:lstStyle/>
          <a:p>
            <a:fld id="{0540F40C-19D0-4AE1-B3AF-4A4F01D6E71D}" type="slidenum">
              <a:rPr lang="en-CA" smtClean="0"/>
              <a:pPr/>
              <a:t>10</a:t>
            </a:fld>
            <a:endParaRPr lang="en-CA"/>
          </a:p>
        </p:txBody>
      </p:sp>
    </p:spTree>
    <p:extLst>
      <p:ext uri="{BB962C8B-B14F-4D97-AF65-F5344CB8AC3E}">
        <p14:creationId xmlns:p14="http://schemas.microsoft.com/office/powerpoint/2010/main" val="301572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8F712-A4BE-4D53-9969-6568A789666C}"/>
              </a:ext>
            </a:extLst>
          </p:cNvPr>
          <p:cNvSpPr>
            <a:spLocks noGrp="1"/>
          </p:cNvSpPr>
          <p:nvPr>
            <p:ph type="title"/>
          </p:nvPr>
        </p:nvSpPr>
        <p:spPr/>
        <p:txBody>
          <a:bodyPr/>
          <a:lstStyle/>
          <a:p>
            <a:r>
              <a:rPr lang="en-CA" dirty="0"/>
              <a:t>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952109" y="2309567"/>
            <a:ext cx="8917757" cy="1782713"/>
          </a:xfrm>
        </p:spPr>
        <p:txBody>
          <a:bodyPr>
            <a:noAutofit/>
          </a:bodyPr>
          <a:lstStyle/>
          <a:p>
            <a:pPr marL="0" indent="0" algn="just">
              <a:buNone/>
            </a:pPr>
            <a:r>
              <a:rPr lang="en-CA" sz="2800" dirty="0">
                <a:latin typeface="Tw Cen MT" panose="020B0602020104020603" pitchFamily="34" charset="0"/>
              </a:rPr>
              <a:t>This marks the initial proposal stage of the project. As we progress, we will iterate through the ML lifecycle and the feature engineering and data exploration steps may accordingly change</a:t>
            </a:r>
          </a:p>
          <a:p>
            <a:pPr marL="0" indent="0" algn="just">
              <a:buNone/>
            </a:pPr>
            <a:endParaRPr lang="en-CA" sz="2800" dirty="0">
              <a:latin typeface="Tw Cen MT" panose="020B0602020104020603" pitchFamily="34" charset="0"/>
            </a:endParaRPr>
          </a:p>
          <a:p>
            <a:pPr marL="0" indent="0" algn="just">
              <a:buNone/>
            </a:pPr>
            <a:endParaRPr lang="en-CA" sz="2800" dirty="0">
              <a:latin typeface="Tw Cen MT" panose="020B0602020104020603" pitchFamily="34" charset="0"/>
            </a:endParaRPr>
          </a:p>
          <a:p>
            <a:pPr marL="0" indent="0" algn="just">
              <a:buNone/>
            </a:pPr>
            <a:r>
              <a:rPr lang="en-CA" sz="2800" dirty="0">
                <a:latin typeface="Tw Cen MT" panose="020B0602020104020603" pitchFamily="34" charset="0"/>
              </a:rPr>
              <a:t> </a:t>
            </a:r>
          </a:p>
          <a:p>
            <a:pPr marL="0" indent="0" algn="just">
              <a:buNone/>
            </a:pPr>
            <a:endParaRPr lang="en-US" sz="2800" dirty="0">
              <a:latin typeface="Tw Cen MT" panose="020B0602020104020603" pitchFamily="34" charset="0"/>
            </a:endParaRPr>
          </a:p>
          <a:p>
            <a:pPr algn="just"/>
            <a:endParaRPr lang="en-US" sz="2800" dirty="0">
              <a:latin typeface="Tw Cen MT" panose="020B0602020104020603" pitchFamily="34" charset="0"/>
            </a:endParaRPr>
          </a:p>
        </p:txBody>
      </p:sp>
      <p:pic>
        <p:nvPicPr>
          <p:cNvPr id="4" name="Picture 3">
            <a:extLst>
              <a:ext uri="{FF2B5EF4-FFF2-40B4-BE49-F238E27FC236}">
                <a16:creationId xmlns:a16="http://schemas.microsoft.com/office/drawing/2014/main" id="{D0AB7B3E-9D94-4684-9AB5-15A9FC2DB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B323550E-4B45-46C2-BFC9-E19FB197483E}"/>
              </a:ext>
            </a:extLst>
          </p:cNvPr>
          <p:cNvSpPr>
            <a:spLocks noGrp="1"/>
          </p:cNvSpPr>
          <p:nvPr>
            <p:ph type="sldNum" sz="quarter" idx="12"/>
          </p:nvPr>
        </p:nvSpPr>
        <p:spPr/>
        <p:txBody>
          <a:bodyPr/>
          <a:lstStyle/>
          <a:p>
            <a:fld id="{0540F40C-19D0-4AE1-B3AF-4A4F01D6E71D}" type="slidenum">
              <a:rPr lang="en-CA" smtClean="0"/>
              <a:pPr/>
              <a:t>11</a:t>
            </a:fld>
            <a:endParaRPr lang="en-CA"/>
          </a:p>
        </p:txBody>
      </p:sp>
    </p:spTree>
    <p:extLst>
      <p:ext uri="{BB962C8B-B14F-4D97-AF65-F5344CB8AC3E}">
        <p14:creationId xmlns:p14="http://schemas.microsoft.com/office/powerpoint/2010/main" val="11170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1 – 18</a:t>
            </a:r>
            <a:r>
              <a:rPr lang="en-CA" baseline="30000" dirty="0">
                <a:latin typeface="Tw Cen MT" panose="020B0602020104020603" pitchFamily="34" charset="0"/>
              </a:rPr>
              <a:t>th</a:t>
            </a:r>
            <a:r>
              <a:rPr lang="en-CA" dirty="0">
                <a:latin typeface="Tw Cen MT" panose="020B0602020104020603" pitchFamily="34" charset="0"/>
              </a:rPr>
              <a:t> Apr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12</a:t>
            </a:fld>
            <a:endParaRPr lang="en-CA"/>
          </a:p>
        </p:txBody>
      </p:sp>
    </p:spTree>
    <p:extLst>
      <p:ext uri="{BB962C8B-B14F-4D97-AF65-F5344CB8AC3E}">
        <p14:creationId xmlns:p14="http://schemas.microsoft.com/office/powerpoint/2010/main" val="38589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have performed feature engineering using the following methods</a:t>
            </a:r>
          </a:p>
          <a:p>
            <a:pPr lvl="1"/>
            <a:r>
              <a:rPr lang="en-CA" sz="2400" dirty="0">
                <a:latin typeface="Tw Cen MT" panose="020B0602020104020603" pitchFamily="34" charset="0"/>
              </a:rPr>
              <a:t>Bag of words, Bag of n-grams, Bag of characters</a:t>
            </a:r>
          </a:p>
          <a:p>
            <a:pPr lvl="1"/>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Unigrams,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N-grams,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Characters</a:t>
            </a:r>
          </a:p>
          <a:p>
            <a:pPr lvl="1"/>
            <a:r>
              <a:rPr lang="en-CA" sz="2400" dirty="0">
                <a:latin typeface="Tw Cen MT" panose="020B0602020104020603" pitchFamily="34" charset="0"/>
              </a:rPr>
              <a:t>Word2Vec</a:t>
            </a:r>
          </a:p>
          <a:p>
            <a:pPr lvl="1"/>
            <a:endParaRPr lang="en-CA" sz="2400" dirty="0">
              <a:latin typeface="Tw Cen MT" panose="020B0602020104020603" pitchFamily="34" charset="0"/>
            </a:endParaRPr>
          </a:p>
          <a:p>
            <a:r>
              <a:rPr lang="en-CA" sz="2400" dirty="0">
                <a:latin typeface="Tw Cen MT" panose="020B0602020104020603" pitchFamily="34" charset="0"/>
              </a:rPr>
              <a:t>We built the first model with SVM with a sample data of 4000 rows</a:t>
            </a:r>
          </a:p>
          <a:p>
            <a:endParaRPr lang="en-CA" sz="2400" dirty="0">
              <a:latin typeface="Tw Cen MT" panose="020B0602020104020603" pitchFamily="34" charset="0"/>
            </a:endParaRPr>
          </a:p>
          <a:p>
            <a:r>
              <a:rPr lang="en-CA" sz="2400" dirty="0">
                <a:latin typeface="Tw Cen MT" panose="020B0602020104020603" pitchFamily="34" charset="0"/>
              </a:rPr>
              <a:t>We will continue to build more models as seen below, </a:t>
            </a:r>
          </a:p>
          <a:p>
            <a:pPr lvl="1"/>
            <a:r>
              <a:rPr lang="en-CA" sz="2400" dirty="0">
                <a:latin typeface="Tw Cen MT" panose="020B0602020104020603" pitchFamily="34" charset="0"/>
              </a:rPr>
              <a:t>Naive Bayes</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GBM (Gradient Boosting)</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13</a:t>
            </a:fld>
            <a:endParaRPr lang="en-CA"/>
          </a:p>
        </p:txBody>
      </p:sp>
    </p:spTree>
    <p:extLst>
      <p:ext uri="{BB962C8B-B14F-4D97-AF65-F5344CB8AC3E}">
        <p14:creationId xmlns:p14="http://schemas.microsoft.com/office/powerpoint/2010/main" val="64739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words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bow_vocab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x_test_bagofwords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x_train_bagofwords.head</a:t>
            </a:r>
            <a:r>
              <a:rPr lang="en-CA" sz="2000" dirty="0">
                <a:latin typeface="Tw Cen MT" panose="020B0602020104020603" pitchFamily="34" charset="0"/>
              </a:rPr>
              <a:t>()</a:t>
            </a:r>
          </a:p>
        </p:txBody>
      </p:sp>
    </p:spTree>
    <p:extLst>
      <p:ext uri="{BB962C8B-B14F-4D97-AF65-F5344CB8AC3E}">
        <p14:creationId xmlns:p14="http://schemas.microsoft.com/office/powerpoint/2010/main" val="71629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15</a:t>
            </a:fld>
            <a:endParaRPr lang="en-CA"/>
          </a:p>
        </p:txBody>
      </p:sp>
      <p:pic>
        <p:nvPicPr>
          <p:cNvPr id="8" name="Picture 7">
            <a:extLst>
              <a:ext uri="{FF2B5EF4-FFF2-40B4-BE49-F238E27FC236}">
                <a16:creationId xmlns:a16="http://schemas.microsoft.com/office/drawing/2014/main" id="{0392F7D9-EE7F-473A-A2D6-EBA1230C0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70" y="1194704"/>
            <a:ext cx="8874547" cy="5176819"/>
          </a:xfrm>
          <a:prstGeom prst="rect">
            <a:avLst/>
          </a:prstGeom>
        </p:spPr>
      </p:pic>
    </p:spTree>
    <p:extLst>
      <p:ext uri="{BB962C8B-B14F-4D97-AF65-F5344CB8AC3E}">
        <p14:creationId xmlns:p14="http://schemas.microsoft.com/office/powerpoint/2010/main" val="88385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n-grams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ngram_vocab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x_test_bagofngrams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x_train_bagofngrams.head</a:t>
            </a:r>
            <a:r>
              <a:rPr lang="en-CA" sz="2000" dirty="0">
                <a:latin typeface="Tw Cen MT" panose="020B0602020104020603" pitchFamily="34" charset="0"/>
              </a:rPr>
              <a:t>()</a:t>
            </a:r>
          </a:p>
        </p:txBody>
      </p:sp>
    </p:spTree>
    <p:extLst>
      <p:ext uri="{BB962C8B-B14F-4D97-AF65-F5344CB8AC3E}">
        <p14:creationId xmlns:p14="http://schemas.microsoft.com/office/powerpoint/2010/main" val="348311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17</a:t>
            </a:fld>
            <a:endParaRPr lang="en-CA"/>
          </a:p>
        </p:txBody>
      </p:sp>
      <p:pic>
        <p:nvPicPr>
          <p:cNvPr id="9" name="Picture 8">
            <a:extLst>
              <a:ext uri="{FF2B5EF4-FFF2-40B4-BE49-F238E27FC236}">
                <a16:creationId xmlns:a16="http://schemas.microsoft.com/office/drawing/2014/main" id="{C40E5F1C-D35B-452B-BE8C-D7F1315FB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1" y="1203391"/>
            <a:ext cx="8838316" cy="5678672"/>
          </a:xfrm>
          <a:prstGeom prst="rect">
            <a:avLst/>
          </a:prstGeom>
        </p:spPr>
      </p:pic>
    </p:spTree>
    <p:extLst>
      <p:ext uri="{BB962C8B-B14F-4D97-AF65-F5344CB8AC3E}">
        <p14:creationId xmlns:p14="http://schemas.microsoft.com/office/powerpoint/2010/main" val="256724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chars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analyzer='char'</a:t>
            </a:r>
            <a:r>
              <a:rPr lang="en-CA" sz="2000" dirty="0">
                <a:latin typeface="Tw Cen MT" panose="020B0602020104020603" pitchFamily="34" charset="0"/>
              </a:rPr>
              <a:t>,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cv_char_vocab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 = </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x_test_cv_char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x_train_cv_char.head</a:t>
            </a:r>
            <a:r>
              <a:rPr lang="en-CA" sz="2000" dirty="0">
                <a:latin typeface="Tw Cen MT" panose="020B0602020104020603" pitchFamily="34" charset="0"/>
              </a:rPr>
              <a:t>()</a:t>
            </a:r>
          </a:p>
        </p:txBody>
      </p:sp>
    </p:spTree>
    <p:extLst>
      <p:ext uri="{BB962C8B-B14F-4D97-AF65-F5344CB8AC3E}">
        <p14:creationId xmlns:p14="http://schemas.microsoft.com/office/powerpoint/2010/main" val="355631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19</a:t>
            </a:fld>
            <a:endParaRPr lang="en-CA"/>
          </a:p>
        </p:txBody>
      </p:sp>
      <p:pic>
        <p:nvPicPr>
          <p:cNvPr id="9" name="Picture 8">
            <a:extLst>
              <a:ext uri="{FF2B5EF4-FFF2-40B4-BE49-F238E27FC236}">
                <a16:creationId xmlns:a16="http://schemas.microsoft.com/office/drawing/2014/main" id="{584A988F-AA1B-43A4-9D7D-502F48364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8" y="1203391"/>
            <a:ext cx="9038729" cy="4718055"/>
          </a:xfrm>
          <a:prstGeom prst="rect">
            <a:avLst/>
          </a:prstGeom>
        </p:spPr>
      </p:pic>
    </p:spTree>
    <p:extLst>
      <p:ext uri="{BB962C8B-B14F-4D97-AF65-F5344CB8AC3E}">
        <p14:creationId xmlns:p14="http://schemas.microsoft.com/office/powerpoint/2010/main" val="235920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US" sz="2000" dirty="0">
                <a:latin typeface="Tw Cen MT" panose="020B0602020104020603" pitchFamily="34" charset="0"/>
              </a:rPr>
              <a:t>A text classification problem was chosen from the website </a:t>
            </a:r>
            <a:r>
              <a:rPr lang="en-CA" sz="2000" dirty="0">
                <a:latin typeface="Tw Cen MT" panose="020B0602020104020603" pitchFamily="34" charset="0"/>
                <a:hlinkClick r:id="rId2"/>
              </a:rPr>
              <a:t>https://datasets.quantumstat.com/</a:t>
            </a:r>
            <a:r>
              <a:rPr lang="en-CA" sz="2000" dirty="0">
                <a:latin typeface="Tw Cen MT" panose="020B0602020104020603" pitchFamily="34" charset="0"/>
              </a:rPr>
              <a:t>. We chose the AG News corpus dataset</a:t>
            </a:r>
          </a:p>
          <a:p>
            <a:endParaRPr lang="en-CA" sz="2000" dirty="0">
              <a:latin typeface="Tw Cen MT" panose="020B0602020104020603" pitchFamily="34" charset="0"/>
            </a:endParaRPr>
          </a:p>
          <a:p>
            <a:r>
              <a:rPr lang="en-CA" sz="2000" dirty="0">
                <a:latin typeface="Tw Cen MT" panose="020B0602020104020603" pitchFamily="34" charset="0"/>
              </a:rPr>
              <a:t>The goal of this project is to develop a text classifier model that can accept a news ‘headline’ and ‘content’ of the news to classify the news article into one of the 4 following categories</a:t>
            </a:r>
          </a:p>
          <a:p>
            <a:pPr lvl="1"/>
            <a:r>
              <a:rPr lang="en-CA" sz="2000" dirty="0">
                <a:latin typeface="Tw Cen MT" panose="020B0602020104020603" pitchFamily="34" charset="0"/>
              </a:rPr>
              <a:t>World (coded as 1)</a:t>
            </a:r>
          </a:p>
          <a:p>
            <a:pPr lvl="1"/>
            <a:r>
              <a:rPr lang="en-CA" sz="2000" dirty="0">
                <a:latin typeface="Tw Cen MT" panose="020B0602020104020603" pitchFamily="34" charset="0"/>
              </a:rPr>
              <a:t>Sports (2)</a:t>
            </a:r>
          </a:p>
          <a:p>
            <a:pPr lvl="1"/>
            <a:r>
              <a:rPr lang="en-CA" sz="2000" dirty="0">
                <a:latin typeface="Tw Cen MT" panose="020B0602020104020603" pitchFamily="34" charset="0"/>
              </a:rPr>
              <a:t>Business (3)</a:t>
            </a:r>
          </a:p>
          <a:p>
            <a:pPr lvl="1"/>
            <a:r>
              <a:rPr lang="en-CA" sz="2000" dirty="0">
                <a:latin typeface="Tw Cen MT" panose="020B0602020104020603" pitchFamily="34" charset="0"/>
              </a:rPr>
              <a:t>Sci/Tech (4)</a:t>
            </a:r>
          </a:p>
          <a:p>
            <a:endParaRPr lang="en-CA" sz="2000" dirty="0">
              <a:latin typeface="Tw Cen MT" panose="020B0602020104020603" pitchFamily="34" charset="0"/>
            </a:endParaRPr>
          </a:p>
          <a:p>
            <a:pPr marL="0" indent="0">
              <a:buNone/>
            </a:pPr>
            <a:endParaRPr lang="en-US" sz="2000" dirty="0">
              <a:latin typeface="Tw Cen MT" panose="020B0602020104020603" pitchFamily="34" charset="0"/>
            </a:endParaRP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A95AEFD7-4E6F-43F8-9C8C-FF7823258953}"/>
              </a:ext>
            </a:extLst>
          </p:cNvPr>
          <p:cNvSpPr>
            <a:spLocks noGrp="1"/>
          </p:cNvSpPr>
          <p:nvPr>
            <p:ph type="sldNum" sz="quarter" idx="12"/>
          </p:nvPr>
        </p:nvSpPr>
        <p:spPr/>
        <p:txBody>
          <a:bodyPr/>
          <a:lstStyle/>
          <a:p>
            <a:fld id="{0540F40C-19D0-4AE1-B3AF-4A4F01D6E71D}" type="slidenum">
              <a:rPr lang="en-CA" smtClean="0"/>
              <a:pPr/>
              <a:t>2</a:t>
            </a:fld>
            <a:endParaRPr lang="en-CA"/>
          </a:p>
        </p:txBody>
      </p:sp>
    </p:spTree>
    <p:extLst>
      <p:ext uri="{BB962C8B-B14F-4D97-AF65-F5344CB8AC3E}">
        <p14:creationId xmlns:p14="http://schemas.microsoft.com/office/powerpoint/2010/main" val="68576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UNIGRAMS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20</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unigrams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x_train_tfidf_unigram.head</a:t>
            </a:r>
            <a:r>
              <a:rPr lang="en-CA" sz="2000" dirty="0">
                <a:latin typeface="Tw Cen MT" panose="020B0602020104020603" pitchFamily="34" charset="0"/>
              </a:rPr>
              <a:t>()</a:t>
            </a:r>
          </a:p>
        </p:txBody>
      </p:sp>
    </p:spTree>
    <p:extLst>
      <p:ext uri="{BB962C8B-B14F-4D97-AF65-F5344CB8AC3E}">
        <p14:creationId xmlns:p14="http://schemas.microsoft.com/office/powerpoint/2010/main" val="181672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21</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n-grams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x_train_tfidf_ngram.head</a:t>
            </a:r>
            <a:r>
              <a:rPr lang="en-CA" sz="2000" dirty="0">
                <a:latin typeface="Tw Cen MT" panose="020B0602020104020603" pitchFamily="34" charset="0"/>
              </a:rPr>
              <a:t>()</a:t>
            </a:r>
          </a:p>
        </p:txBody>
      </p:sp>
    </p:spTree>
    <p:extLst>
      <p:ext uri="{BB962C8B-B14F-4D97-AF65-F5344CB8AC3E}">
        <p14:creationId xmlns:p14="http://schemas.microsoft.com/office/powerpoint/2010/main" val="404355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22</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01658" y="794617"/>
            <a:ext cx="10369483" cy="532453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chars </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 = 'char'</a:t>
            </a:r>
            <a:r>
              <a:rPr lang="en-CA" sz="2000" dirty="0">
                <a:latin typeface="Tw Cen MT" panose="020B0602020104020603" pitchFamily="34" charset="0"/>
              </a:rPr>
              <a:t>, </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p>
          <a:p>
            <a:r>
              <a:rPr lang="en-CA" sz="2000" dirty="0">
                <a:latin typeface="Tw Cen MT" panose="020B0602020104020603" pitchFamily="34" charset="0"/>
              </a:rPr>
              <a:t>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char_vocab</a:t>
            </a:r>
            <a:r>
              <a:rPr lang="en-CA" sz="2000" dirty="0">
                <a:latin typeface="Tw Cen MT" panose="020B0602020104020603" pitchFamily="34" charset="0"/>
              </a:rPr>
              <a:t>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x_train_tfidf_char.head</a:t>
            </a:r>
            <a:r>
              <a:rPr lang="en-CA" sz="2000" dirty="0">
                <a:latin typeface="Tw Cen MT" panose="020B0602020104020603" pitchFamily="34" charset="0"/>
              </a:rPr>
              <a:t>()</a:t>
            </a:r>
          </a:p>
        </p:txBody>
      </p:sp>
    </p:spTree>
    <p:extLst>
      <p:ext uri="{BB962C8B-B14F-4D97-AF65-F5344CB8AC3E}">
        <p14:creationId xmlns:p14="http://schemas.microsoft.com/office/powerpoint/2010/main" val="97048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23</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94008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Using </a:t>
            </a:r>
            <a:r>
              <a:rPr lang="en-CA" sz="2000" b="1" dirty="0" err="1">
                <a:latin typeface="Tw Cen MT" panose="020B0602020104020603" pitchFamily="34" charset="0"/>
              </a:rPr>
              <a:t>gensim</a:t>
            </a:r>
            <a:r>
              <a:rPr lang="en-CA" sz="2000" b="1" dirty="0">
                <a:latin typeface="Tw Cen MT" panose="020B0602020104020603" pitchFamily="34" charset="0"/>
              </a:rPr>
              <a:t> to build Word2Vec</a:t>
            </a:r>
          </a:p>
          <a:p>
            <a:endParaRPr lang="en-CA" sz="2000" b="1" dirty="0">
              <a:latin typeface="Tw Cen MT" panose="020B0602020104020603" pitchFamily="34" charset="0"/>
            </a:endParaRPr>
          </a:p>
          <a:p>
            <a:r>
              <a:rPr lang="en-CA" sz="2000" dirty="0">
                <a:latin typeface="Tw Cen MT" panose="020B0602020104020603" pitchFamily="34" charset="0"/>
              </a:rPr>
              <a:t>from </a:t>
            </a:r>
            <a:r>
              <a:rPr lang="en-CA" sz="2000" dirty="0" err="1">
                <a:latin typeface="Tw Cen MT" panose="020B0602020104020603" pitchFamily="34" charset="0"/>
              </a:rPr>
              <a:t>gensim.models</a:t>
            </a:r>
            <a:r>
              <a:rPr lang="en-CA" sz="2000" dirty="0">
                <a:latin typeface="Tw Cen MT" panose="020B0602020104020603" pitchFamily="34" charset="0"/>
              </a:rPr>
              <a:t> import word2vec</a:t>
            </a:r>
          </a:p>
          <a:p>
            <a:endParaRPr lang="en-CA" sz="2000" b="1" dirty="0">
              <a:latin typeface="Tw Cen MT" panose="020B0602020104020603" pitchFamily="34" charset="0"/>
            </a:endParaRPr>
          </a:p>
          <a:p>
            <a:r>
              <a:rPr lang="en-CA" sz="2000" b="1" dirty="0">
                <a:latin typeface="Tw Cen MT" panose="020B0602020104020603" pitchFamily="34" charset="0"/>
              </a:rPr>
              <a:t># tokenize sentences in corpus</a:t>
            </a:r>
          </a:p>
          <a:p>
            <a:r>
              <a:rPr lang="en-CA" sz="2000" dirty="0" err="1">
                <a:latin typeface="Tw Cen MT" panose="020B0602020104020603" pitchFamily="34" charset="0"/>
              </a:rPr>
              <a:t>wpt</a:t>
            </a:r>
            <a:r>
              <a:rPr lang="en-CA" sz="2000" dirty="0">
                <a:latin typeface="Tw Cen MT" panose="020B0602020104020603" pitchFamily="34" charset="0"/>
              </a:rPr>
              <a:t> = </a:t>
            </a:r>
            <a:r>
              <a:rPr lang="en-CA" sz="2000" dirty="0" err="1">
                <a:latin typeface="Tw Cen MT" panose="020B0602020104020603" pitchFamily="34" charset="0"/>
              </a:rPr>
              <a:t>nltk.WordPunctTokenizer</a:t>
            </a:r>
            <a:r>
              <a:rPr lang="en-CA" sz="2000" dirty="0">
                <a:latin typeface="Tw Cen MT" panose="020B0602020104020603" pitchFamily="34" charset="0"/>
              </a:rPr>
              <a:t>()</a:t>
            </a:r>
          </a:p>
          <a:p>
            <a:r>
              <a:rPr lang="en-CA" sz="2000" dirty="0" err="1">
                <a:latin typeface="Tw Cen MT" panose="020B0602020104020603" pitchFamily="34" charset="0"/>
              </a:rPr>
              <a:t>tokenized_corpus</a:t>
            </a:r>
            <a:r>
              <a:rPr lang="en-CA" sz="2000" dirty="0">
                <a:latin typeface="Tw Cen MT" panose="020B0602020104020603" pitchFamily="34" charset="0"/>
              </a:rPr>
              <a:t> = [</a:t>
            </a:r>
            <a:r>
              <a:rPr lang="en-CA" sz="2000" dirty="0" err="1">
                <a:latin typeface="Tw Cen MT" panose="020B0602020104020603" pitchFamily="34" charset="0"/>
              </a:rPr>
              <a:t>wpt.tokenize</a:t>
            </a:r>
            <a:r>
              <a:rPr lang="en-CA" sz="2000" dirty="0">
                <a:latin typeface="Tw Cen MT" panose="020B0602020104020603" pitchFamily="34" charset="0"/>
              </a:rPr>
              <a:t>(document) for document in </a:t>
            </a:r>
            <a:r>
              <a:rPr lang="en-CA" sz="2000" dirty="0" err="1">
                <a:latin typeface="Tw Cen MT" panose="020B0602020104020603" pitchFamily="34" charset="0"/>
              </a:rPr>
              <a:t>x_train</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Set values for various parameters</a:t>
            </a:r>
          </a:p>
          <a:p>
            <a:r>
              <a:rPr lang="en-CA" sz="2000" dirty="0" err="1">
                <a:latin typeface="Tw Cen MT" panose="020B0602020104020603" pitchFamily="34" charset="0"/>
              </a:rPr>
              <a:t>feature_size</a:t>
            </a:r>
            <a:r>
              <a:rPr lang="en-CA" sz="2000" dirty="0">
                <a:latin typeface="Tw Cen MT" panose="020B0602020104020603" pitchFamily="34" charset="0"/>
              </a:rPr>
              <a:t> = 100    # Word vector dimensionality  </a:t>
            </a:r>
          </a:p>
          <a:p>
            <a:r>
              <a:rPr lang="en-CA" sz="2000" dirty="0" err="1">
                <a:latin typeface="Tw Cen MT" panose="020B0602020104020603" pitchFamily="34" charset="0"/>
              </a:rPr>
              <a:t>window_context</a:t>
            </a:r>
            <a:r>
              <a:rPr lang="en-CA" sz="2000" dirty="0">
                <a:latin typeface="Tw Cen MT" panose="020B0602020104020603" pitchFamily="34" charset="0"/>
              </a:rPr>
              <a:t> = 20          # Context window size      </a:t>
            </a:r>
          </a:p>
          <a:p>
            <a:r>
              <a:rPr lang="en-CA" sz="2000" dirty="0">
                <a:latin typeface="Tw Cen MT" panose="020B0602020104020603" pitchFamily="34" charset="0"/>
              </a:rPr>
              <a:t>workers = 10                                                                              </a:t>
            </a:r>
          </a:p>
          <a:p>
            <a:r>
              <a:rPr lang="en-CA" sz="2000" dirty="0" err="1">
                <a:latin typeface="Tw Cen MT" panose="020B0602020104020603" pitchFamily="34" charset="0"/>
              </a:rPr>
              <a:t>min_word_count</a:t>
            </a:r>
            <a:r>
              <a:rPr lang="en-CA" sz="2000" dirty="0">
                <a:latin typeface="Tw Cen MT" panose="020B0602020104020603" pitchFamily="34" charset="0"/>
              </a:rPr>
              <a:t> = 5   # Minimum word count                        </a:t>
            </a:r>
          </a:p>
          <a:p>
            <a:r>
              <a:rPr lang="en-CA" sz="2000" dirty="0">
                <a:latin typeface="Tw Cen MT" panose="020B0602020104020603" pitchFamily="34" charset="0"/>
              </a:rPr>
              <a:t>sample = 1e-3   # </a:t>
            </a:r>
            <a:r>
              <a:rPr lang="en-CA" sz="2000" dirty="0" err="1">
                <a:latin typeface="Tw Cen MT" panose="020B0602020104020603" pitchFamily="34" charset="0"/>
              </a:rPr>
              <a:t>Downsample</a:t>
            </a:r>
            <a:r>
              <a:rPr lang="en-CA" sz="2000" dirty="0">
                <a:latin typeface="Tw Cen MT" panose="020B0602020104020603" pitchFamily="34" charset="0"/>
              </a:rPr>
              <a:t> setting for frequent words</a:t>
            </a:r>
          </a:p>
          <a:p>
            <a:endParaRPr lang="en-CA" sz="2000" dirty="0">
              <a:latin typeface="Tw Cen MT" panose="020B0602020104020603" pitchFamily="34" charset="0"/>
            </a:endParaRPr>
          </a:p>
          <a:p>
            <a:r>
              <a:rPr lang="en-CA" sz="2000" dirty="0">
                <a:latin typeface="Tw Cen MT" panose="020B0602020104020603" pitchFamily="34" charset="0"/>
              </a:rPr>
              <a:t>w2v_model = word2vec.Word2Vec(</a:t>
            </a:r>
            <a:r>
              <a:rPr lang="en-CA" sz="2000" dirty="0" err="1">
                <a:latin typeface="Tw Cen MT" panose="020B0602020104020603" pitchFamily="34" charset="0"/>
              </a:rPr>
              <a:t>tokenized_corpus</a:t>
            </a:r>
            <a:r>
              <a:rPr lang="en-CA" sz="2000" dirty="0">
                <a:latin typeface="Tw Cen MT" panose="020B0602020104020603" pitchFamily="34" charset="0"/>
              </a:rPr>
              <a:t>, size=</a:t>
            </a:r>
            <a:r>
              <a:rPr lang="en-CA" sz="2000" dirty="0" err="1">
                <a:latin typeface="Tw Cen MT" panose="020B0602020104020603" pitchFamily="34" charset="0"/>
              </a:rPr>
              <a:t>feature_size</a:t>
            </a:r>
            <a:r>
              <a:rPr lang="en-CA" sz="2000" dirty="0">
                <a:latin typeface="Tw Cen MT" panose="020B0602020104020603" pitchFamily="34" charset="0"/>
              </a:rPr>
              <a:t>, </a:t>
            </a:r>
          </a:p>
          <a:p>
            <a:r>
              <a:rPr lang="en-CA" sz="2000" dirty="0">
                <a:latin typeface="Tw Cen MT" panose="020B0602020104020603" pitchFamily="34" charset="0"/>
              </a:rPr>
              <a:t>                          window=</a:t>
            </a:r>
            <a:r>
              <a:rPr lang="en-CA" sz="2000" dirty="0" err="1">
                <a:latin typeface="Tw Cen MT" panose="020B0602020104020603" pitchFamily="34" charset="0"/>
              </a:rPr>
              <a:t>window_context</a:t>
            </a:r>
            <a:r>
              <a:rPr lang="en-CA" sz="2000" dirty="0">
                <a:latin typeface="Tw Cen MT" panose="020B0602020104020603" pitchFamily="34" charset="0"/>
              </a:rPr>
              <a:t>, </a:t>
            </a:r>
            <a:r>
              <a:rPr lang="en-CA" sz="2000" dirty="0" err="1">
                <a:latin typeface="Tw Cen MT" panose="020B0602020104020603" pitchFamily="34" charset="0"/>
              </a:rPr>
              <a:t>min_count</a:t>
            </a:r>
            <a:r>
              <a:rPr lang="en-CA" sz="2000" dirty="0">
                <a:latin typeface="Tw Cen MT" panose="020B0602020104020603" pitchFamily="34" charset="0"/>
              </a:rPr>
              <a:t>=</a:t>
            </a:r>
            <a:r>
              <a:rPr lang="en-CA" sz="2000" dirty="0" err="1">
                <a:latin typeface="Tw Cen MT" panose="020B0602020104020603" pitchFamily="34" charset="0"/>
              </a:rPr>
              <a:t>min_word_count</a:t>
            </a:r>
            <a:r>
              <a:rPr lang="en-CA" sz="2000" dirty="0">
                <a:latin typeface="Tw Cen MT" panose="020B0602020104020603" pitchFamily="34" charset="0"/>
              </a:rPr>
              <a:t>,</a:t>
            </a:r>
          </a:p>
          <a:p>
            <a:r>
              <a:rPr lang="en-CA" sz="2000" dirty="0">
                <a:latin typeface="Tw Cen MT" panose="020B0602020104020603" pitchFamily="34" charset="0"/>
              </a:rPr>
              <a:t>                          sample=sample, </a:t>
            </a:r>
            <a:r>
              <a:rPr lang="en-CA" sz="2000" dirty="0" err="1">
                <a:latin typeface="Tw Cen MT" panose="020B0602020104020603" pitchFamily="34" charset="0"/>
              </a:rPr>
              <a:t>iter</a:t>
            </a:r>
            <a:r>
              <a:rPr lang="en-CA" sz="2000" dirty="0">
                <a:latin typeface="Tw Cen MT" panose="020B0602020104020603" pitchFamily="34" charset="0"/>
              </a:rPr>
              <a:t>=500)</a:t>
            </a:r>
          </a:p>
          <a:p>
            <a:endParaRPr lang="en-CA" sz="2000" dirty="0">
              <a:latin typeface="Tw Cen MT" panose="020B0602020104020603" pitchFamily="34" charset="0"/>
            </a:endParaRPr>
          </a:p>
        </p:txBody>
      </p:sp>
    </p:spTree>
    <p:extLst>
      <p:ext uri="{BB962C8B-B14F-4D97-AF65-F5344CB8AC3E}">
        <p14:creationId xmlns:p14="http://schemas.microsoft.com/office/powerpoint/2010/main" val="12525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1158353"/>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Visualize Word Embedding</a:t>
            </a:r>
          </a:p>
          <a:p>
            <a:endParaRPr lang="en-CA" sz="2000" b="1" dirty="0">
              <a:latin typeface="Tw Cen MT" panose="020B0602020104020603" pitchFamily="34" charset="0"/>
            </a:endParaRPr>
          </a:p>
          <a:p>
            <a:r>
              <a:rPr lang="en-CA" sz="2000" b="1" dirty="0">
                <a:latin typeface="Tw Cen MT" panose="020B0602020104020603" pitchFamily="34" charset="0"/>
              </a:rPr>
              <a:t># %%</a:t>
            </a:r>
          </a:p>
          <a:p>
            <a:r>
              <a:rPr lang="en-CA" sz="2000" dirty="0">
                <a:latin typeface="Tw Cen MT" panose="020B0602020104020603" pitchFamily="34" charset="0"/>
              </a:rPr>
              <a:t>from </a:t>
            </a:r>
            <a:r>
              <a:rPr lang="en-CA" sz="2000" dirty="0" err="1">
                <a:latin typeface="Tw Cen MT" panose="020B0602020104020603" pitchFamily="34" charset="0"/>
              </a:rPr>
              <a:t>sklearn.manifold</a:t>
            </a:r>
            <a:r>
              <a:rPr lang="en-CA" sz="2000" dirty="0">
                <a:latin typeface="Tw Cen MT" panose="020B0602020104020603" pitchFamily="34" charset="0"/>
              </a:rPr>
              <a:t> import TSNE</a:t>
            </a:r>
          </a:p>
          <a:p>
            <a:r>
              <a:rPr lang="en-CA" sz="2000" dirty="0">
                <a:latin typeface="Tw Cen MT" panose="020B0602020104020603" pitchFamily="34" charset="0"/>
              </a:rPr>
              <a:t>words = w2v_model.wv.index2word</a:t>
            </a:r>
          </a:p>
          <a:p>
            <a:r>
              <a:rPr lang="en-CA" sz="2000" dirty="0" err="1">
                <a:latin typeface="Tw Cen MT" panose="020B0602020104020603" pitchFamily="34" charset="0"/>
              </a:rPr>
              <a:t>wvs</a:t>
            </a:r>
            <a:r>
              <a:rPr lang="en-CA" sz="2000" dirty="0">
                <a:latin typeface="Tw Cen MT" panose="020B0602020104020603" pitchFamily="34" charset="0"/>
              </a:rPr>
              <a:t> = w2v_model.wv[words]</a:t>
            </a:r>
          </a:p>
          <a:p>
            <a:r>
              <a:rPr lang="en-CA" sz="2000" dirty="0" err="1">
                <a:latin typeface="Tw Cen MT" panose="020B0602020104020603" pitchFamily="34" charset="0"/>
              </a:rPr>
              <a:t>tsne</a:t>
            </a:r>
            <a:r>
              <a:rPr lang="en-CA" sz="2000" dirty="0">
                <a:latin typeface="Tw Cen MT" panose="020B0602020104020603" pitchFamily="34" charset="0"/>
              </a:rPr>
              <a:t> = TSNE(</a:t>
            </a:r>
            <a:r>
              <a:rPr lang="en-CA" sz="2000" dirty="0" err="1">
                <a:latin typeface="Tw Cen MT" panose="020B0602020104020603" pitchFamily="34" charset="0"/>
              </a:rPr>
              <a:t>n_components</a:t>
            </a:r>
            <a:r>
              <a:rPr lang="en-CA" sz="2000" dirty="0">
                <a:latin typeface="Tw Cen MT" panose="020B0602020104020603" pitchFamily="34" charset="0"/>
              </a:rPr>
              <a:t>=2, </a:t>
            </a:r>
            <a:r>
              <a:rPr lang="en-CA" sz="2000" dirty="0" err="1">
                <a:latin typeface="Tw Cen MT" panose="020B0602020104020603" pitchFamily="34" charset="0"/>
              </a:rPr>
              <a:t>random_state</a:t>
            </a:r>
            <a:r>
              <a:rPr lang="en-CA" sz="2000" dirty="0">
                <a:latin typeface="Tw Cen MT" panose="020B0602020104020603" pitchFamily="34" charset="0"/>
              </a:rPr>
              <a:t>=0, </a:t>
            </a:r>
            <a:r>
              <a:rPr lang="en-CA" sz="2000" dirty="0" err="1">
                <a:latin typeface="Tw Cen MT" panose="020B0602020104020603" pitchFamily="34" charset="0"/>
              </a:rPr>
              <a:t>n_iter</a:t>
            </a:r>
            <a:r>
              <a:rPr lang="en-CA" sz="2000" dirty="0">
                <a:latin typeface="Tw Cen MT" panose="020B0602020104020603" pitchFamily="34" charset="0"/>
              </a:rPr>
              <a:t>=500, perplexity=2)</a:t>
            </a:r>
          </a:p>
          <a:p>
            <a:r>
              <a:rPr lang="en-CA" sz="2000" dirty="0" err="1">
                <a:latin typeface="Tw Cen MT" panose="020B0602020104020603" pitchFamily="34" charset="0"/>
              </a:rPr>
              <a:t>numpy.set_printoptions</a:t>
            </a:r>
            <a:r>
              <a:rPr lang="en-CA" sz="2000" dirty="0">
                <a:latin typeface="Tw Cen MT" panose="020B0602020104020603" pitchFamily="34" charset="0"/>
              </a:rPr>
              <a:t>(suppress=True)</a:t>
            </a:r>
          </a:p>
          <a:p>
            <a:r>
              <a:rPr lang="en-CA" sz="2000" dirty="0">
                <a:latin typeface="Tw Cen MT" panose="020B0602020104020603" pitchFamily="34" charset="0"/>
              </a:rPr>
              <a:t>T = </a:t>
            </a:r>
            <a:r>
              <a:rPr lang="en-CA" sz="2000" dirty="0" err="1">
                <a:latin typeface="Tw Cen MT" panose="020B0602020104020603" pitchFamily="34" charset="0"/>
              </a:rPr>
              <a:t>tsne.fit_transform</a:t>
            </a:r>
            <a:r>
              <a:rPr lang="en-CA" sz="2000" dirty="0">
                <a:latin typeface="Tw Cen MT" panose="020B0602020104020603" pitchFamily="34" charset="0"/>
              </a:rPr>
              <a:t>(</a:t>
            </a:r>
            <a:r>
              <a:rPr lang="en-CA" sz="2000" dirty="0" err="1">
                <a:latin typeface="Tw Cen MT" panose="020B0602020104020603" pitchFamily="34" charset="0"/>
              </a:rPr>
              <a:t>wvs</a:t>
            </a:r>
            <a:r>
              <a:rPr lang="en-CA" sz="2000" dirty="0">
                <a:latin typeface="Tw Cen MT" panose="020B0602020104020603" pitchFamily="34" charset="0"/>
              </a:rPr>
              <a:t>)</a:t>
            </a:r>
          </a:p>
          <a:p>
            <a:r>
              <a:rPr lang="en-CA" sz="2000" dirty="0">
                <a:latin typeface="Tw Cen MT" panose="020B0602020104020603" pitchFamily="34" charset="0"/>
              </a:rPr>
              <a:t>labels = words</a:t>
            </a:r>
          </a:p>
          <a:p>
            <a:r>
              <a:rPr lang="en-CA" sz="2000" dirty="0" err="1">
                <a:latin typeface="Tw Cen MT" panose="020B0602020104020603" pitchFamily="34" charset="0"/>
              </a:rPr>
              <a:t>plt.figure</a:t>
            </a:r>
            <a:r>
              <a:rPr lang="en-CA" sz="2000" dirty="0">
                <a:latin typeface="Tw Cen MT" panose="020B0602020104020603" pitchFamily="34" charset="0"/>
              </a:rPr>
              <a:t>(</a:t>
            </a:r>
            <a:r>
              <a:rPr lang="en-CA" sz="2000" dirty="0" err="1">
                <a:latin typeface="Tw Cen MT" panose="020B0602020104020603" pitchFamily="34" charset="0"/>
              </a:rPr>
              <a:t>figsize</a:t>
            </a:r>
            <a:r>
              <a:rPr lang="en-CA" sz="2000" dirty="0">
                <a:latin typeface="Tw Cen MT" panose="020B0602020104020603" pitchFamily="34" charset="0"/>
              </a:rPr>
              <a:t>=(12, 6))</a:t>
            </a:r>
          </a:p>
          <a:p>
            <a:r>
              <a:rPr lang="en-CA" sz="2000" dirty="0" err="1">
                <a:latin typeface="Tw Cen MT" panose="020B0602020104020603" pitchFamily="34" charset="0"/>
              </a:rPr>
              <a:t>plt.scatter</a:t>
            </a:r>
            <a:r>
              <a:rPr lang="en-CA" sz="2000" dirty="0">
                <a:latin typeface="Tw Cen MT" panose="020B0602020104020603" pitchFamily="34" charset="0"/>
              </a:rPr>
              <a:t>(T[:, 0], T[:, 1], c='orange', </a:t>
            </a:r>
            <a:r>
              <a:rPr lang="en-CA" sz="2000" dirty="0" err="1">
                <a:latin typeface="Tw Cen MT" panose="020B0602020104020603" pitchFamily="34" charset="0"/>
              </a:rPr>
              <a:t>edgecolors</a:t>
            </a:r>
            <a:r>
              <a:rPr lang="en-CA" sz="2000" dirty="0">
                <a:latin typeface="Tw Cen MT" panose="020B0602020104020603" pitchFamily="34" charset="0"/>
              </a:rPr>
              <a:t>='r')</a:t>
            </a:r>
          </a:p>
          <a:p>
            <a:r>
              <a:rPr lang="en-CA" sz="2000" dirty="0">
                <a:latin typeface="Tw Cen MT" panose="020B0602020104020603" pitchFamily="34" charset="0"/>
              </a:rPr>
              <a:t>for label, x, y in zip(labels, T[:, 0], T[:, 1]):</a:t>
            </a:r>
          </a:p>
          <a:p>
            <a:r>
              <a:rPr lang="en-CA" sz="2000" dirty="0">
                <a:latin typeface="Tw Cen MT" panose="020B0602020104020603" pitchFamily="34" charset="0"/>
              </a:rPr>
              <a:t> </a:t>
            </a:r>
            <a:r>
              <a:rPr lang="en-CA" sz="2000" dirty="0" err="1">
                <a:latin typeface="Tw Cen MT" panose="020B0602020104020603" pitchFamily="34" charset="0"/>
              </a:rPr>
              <a:t>plt.annotate</a:t>
            </a:r>
            <a:r>
              <a:rPr lang="en-CA" sz="2000" dirty="0">
                <a:latin typeface="Tw Cen MT" panose="020B0602020104020603" pitchFamily="34" charset="0"/>
              </a:rPr>
              <a:t>(label, </a:t>
            </a:r>
            <a:r>
              <a:rPr lang="en-CA" sz="2000" dirty="0" err="1">
                <a:latin typeface="Tw Cen MT" panose="020B0602020104020603" pitchFamily="34" charset="0"/>
              </a:rPr>
              <a:t>xy</a:t>
            </a:r>
            <a:r>
              <a:rPr lang="en-CA" sz="2000" dirty="0">
                <a:latin typeface="Tw Cen MT" panose="020B0602020104020603" pitchFamily="34" charset="0"/>
              </a:rPr>
              <a:t>=(x+1, y+1), </a:t>
            </a:r>
            <a:r>
              <a:rPr lang="en-CA" sz="2000" dirty="0" err="1">
                <a:latin typeface="Tw Cen MT" panose="020B0602020104020603" pitchFamily="34" charset="0"/>
              </a:rPr>
              <a:t>xytext</a:t>
            </a:r>
            <a:r>
              <a:rPr lang="en-CA" sz="2000" dirty="0">
                <a:latin typeface="Tw Cen MT" panose="020B0602020104020603" pitchFamily="34" charset="0"/>
              </a:rPr>
              <a:t>=(0, 0), </a:t>
            </a:r>
            <a:r>
              <a:rPr lang="en-CA" sz="2000" dirty="0" err="1">
                <a:latin typeface="Tw Cen MT" panose="020B0602020104020603" pitchFamily="34" charset="0"/>
              </a:rPr>
              <a:t>textcoords</a:t>
            </a:r>
            <a:r>
              <a:rPr lang="en-CA" sz="2000" dirty="0">
                <a:latin typeface="Tw Cen MT" panose="020B0602020104020603" pitchFamily="34" charset="0"/>
              </a:rPr>
              <a:t>='offset points')</a:t>
            </a:r>
          </a:p>
        </p:txBody>
      </p:sp>
    </p:spTree>
    <p:extLst>
      <p:ext uri="{BB962C8B-B14F-4D97-AF65-F5344CB8AC3E}">
        <p14:creationId xmlns:p14="http://schemas.microsoft.com/office/powerpoint/2010/main" val="174807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E08EC-633C-4E18-934B-13439ACD6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1" y="1251453"/>
            <a:ext cx="9444647" cy="4649821"/>
          </a:xfrm>
          <a:prstGeom prst="rect">
            <a:avLst/>
          </a:prstGeom>
        </p:spPr>
      </p:pic>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25</a:t>
            </a:fld>
            <a:endParaRPr lang="en-CA"/>
          </a:p>
        </p:txBody>
      </p:sp>
    </p:spTree>
    <p:extLst>
      <p:ext uri="{BB962C8B-B14F-4D97-AF65-F5344CB8AC3E}">
        <p14:creationId xmlns:p14="http://schemas.microsoft.com/office/powerpoint/2010/main" val="410350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544764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Functions to get document level embeddings</a:t>
            </a:r>
            <a:endParaRPr lang="en-CA" sz="2000" b="1"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average_word_vectors</a:t>
            </a:r>
            <a:r>
              <a:rPr lang="en-CA" sz="1600" dirty="0">
                <a:latin typeface="Tw Cen MT" panose="020B0602020104020603" pitchFamily="34" charset="0"/>
              </a:rPr>
              <a:t>(words,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numpy.zeros</a:t>
            </a:r>
            <a:r>
              <a:rPr lang="en-CA" sz="1600" dirty="0">
                <a:latin typeface="Tw Cen MT" panose="020B0602020104020603" pitchFamily="34" charset="0"/>
              </a:rPr>
              <a:t>((</a:t>
            </a:r>
            <a:r>
              <a:rPr lang="en-CA" sz="1600" dirty="0" err="1">
                <a:latin typeface="Tw Cen MT" panose="020B0602020104020603" pitchFamily="34" charset="0"/>
              </a:rPr>
              <a:t>num_features</a:t>
            </a:r>
            <a:r>
              <a:rPr lang="en-CA" sz="1600" dirty="0">
                <a:latin typeface="Tw Cen MT" panose="020B0602020104020603" pitchFamily="34" charset="0"/>
              </a:rPr>
              <a:t>,),</a:t>
            </a:r>
            <a:r>
              <a:rPr lang="en-CA" sz="1600" dirty="0" err="1">
                <a:latin typeface="Tw Cen MT" panose="020B0602020104020603" pitchFamily="34" charset="0"/>
              </a:rPr>
              <a:t>dtype</a:t>
            </a:r>
            <a:r>
              <a:rPr lang="en-CA" sz="1600" dirty="0">
                <a:latin typeface="Tw Cen MT" panose="020B0602020104020603" pitchFamily="34" charset="0"/>
              </a:rPr>
              <a:t>="float64")</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0.</a:t>
            </a:r>
          </a:p>
          <a:p>
            <a:endParaRPr lang="en-CA" sz="1600" dirty="0">
              <a:latin typeface="Tw Cen MT" panose="020B0602020104020603" pitchFamily="34" charset="0"/>
            </a:endParaRPr>
          </a:p>
          <a:p>
            <a:r>
              <a:rPr lang="en-CA" sz="1600" dirty="0">
                <a:latin typeface="Tw Cen MT" panose="020B0602020104020603" pitchFamily="34" charset="0"/>
              </a:rPr>
              <a:t> for word in words:</a:t>
            </a:r>
          </a:p>
          <a:p>
            <a:r>
              <a:rPr lang="en-CA" sz="1600" dirty="0">
                <a:latin typeface="Tw Cen MT" panose="020B0602020104020603" pitchFamily="34" charset="0"/>
              </a:rPr>
              <a:t>    if word in vocabulary:</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a:t>
            </a:r>
            <a:r>
              <a:rPr lang="en-CA" sz="1600" dirty="0" err="1">
                <a:latin typeface="Tw Cen MT" panose="020B0602020104020603" pitchFamily="34" charset="0"/>
              </a:rPr>
              <a:t>nwords</a:t>
            </a:r>
            <a:r>
              <a:rPr lang="en-CA" sz="1600" dirty="0">
                <a:latin typeface="Tw Cen MT" panose="020B0602020104020603" pitchFamily="34" charset="0"/>
              </a:rPr>
              <a:t> + 1.</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numpy.add</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model[word])</a:t>
            </a:r>
          </a:p>
          <a:p>
            <a:endParaRPr lang="en-CA" sz="1600" dirty="0">
              <a:latin typeface="Tw Cen MT" panose="020B0602020104020603" pitchFamily="34" charset="0"/>
            </a:endParaRPr>
          </a:p>
          <a:p>
            <a:r>
              <a:rPr lang="en-CA" sz="1600" dirty="0">
                <a:latin typeface="Tw Cen MT" panose="020B0602020104020603" pitchFamily="34" charset="0"/>
              </a:rPr>
              <a:t> if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numpy.divide</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return </a:t>
            </a:r>
            <a:r>
              <a:rPr lang="en-CA" sz="1600" dirty="0" err="1">
                <a:latin typeface="Tw Cen MT" panose="020B0602020104020603" pitchFamily="34" charset="0"/>
              </a:rPr>
              <a:t>feature_vector</a:t>
            </a:r>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averaged_word_vectorizer</a:t>
            </a:r>
            <a:r>
              <a:rPr lang="en-CA" sz="1600" dirty="0">
                <a:latin typeface="Tw Cen MT" panose="020B0602020104020603" pitchFamily="34" charset="0"/>
              </a:rPr>
              <a:t>(corpus, model,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vocabulary = set(model.wv.index2word)</a:t>
            </a:r>
          </a:p>
          <a:p>
            <a:r>
              <a:rPr lang="en-CA" sz="1600" dirty="0">
                <a:latin typeface="Tw Cen MT" panose="020B0602020104020603" pitchFamily="34" charset="0"/>
              </a:rPr>
              <a:t> features = [</a:t>
            </a:r>
            <a:r>
              <a:rPr lang="en-CA" sz="1600" dirty="0" err="1">
                <a:latin typeface="Tw Cen MT" panose="020B0602020104020603" pitchFamily="34" charset="0"/>
              </a:rPr>
              <a:t>average_word_vectors</a:t>
            </a:r>
            <a:r>
              <a:rPr lang="en-CA" sz="1600" dirty="0">
                <a:latin typeface="Tw Cen MT" panose="020B0602020104020603" pitchFamily="34" charset="0"/>
              </a:rPr>
              <a:t>(</a:t>
            </a:r>
            <a:r>
              <a:rPr lang="en-CA" sz="1600" dirty="0" err="1">
                <a:latin typeface="Tw Cen MT" panose="020B0602020104020603" pitchFamily="34" charset="0"/>
              </a:rPr>
              <a:t>tokenized_sentence</a:t>
            </a:r>
            <a:r>
              <a:rPr lang="en-CA" sz="1600" dirty="0">
                <a:latin typeface="Tw Cen MT" panose="020B0602020104020603" pitchFamily="34" charset="0"/>
              </a:rPr>
              <a:t>,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for </a:t>
            </a:r>
            <a:r>
              <a:rPr lang="en-CA" sz="1600" dirty="0" err="1">
                <a:latin typeface="Tw Cen MT" panose="020B0602020104020603" pitchFamily="34" charset="0"/>
              </a:rPr>
              <a:t>tokenized_sentence</a:t>
            </a:r>
            <a:r>
              <a:rPr lang="en-CA" sz="1600" dirty="0">
                <a:latin typeface="Tw Cen MT" panose="020B0602020104020603" pitchFamily="34" charset="0"/>
              </a:rPr>
              <a:t> in corpus]</a:t>
            </a:r>
          </a:p>
          <a:p>
            <a:r>
              <a:rPr lang="en-CA" sz="1600" dirty="0">
                <a:latin typeface="Tw Cen MT" panose="020B0602020104020603" pitchFamily="34" charset="0"/>
              </a:rPr>
              <a:t> return </a:t>
            </a:r>
            <a:r>
              <a:rPr lang="en-CA" sz="1600" dirty="0" err="1">
                <a:latin typeface="Tw Cen MT" panose="020B0602020104020603" pitchFamily="34" charset="0"/>
              </a:rPr>
              <a:t>numpy.array</a:t>
            </a:r>
            <a:r>
              <a:rPr lang="en-CA" sz="1600" dirty="0">
                <a:latin typeface="Tw Cen MT" panose="020B0602020104020603" pitchFamily="34" charset="0"/>
              </a:rPr>
              <a:t>(features)</a:t>
            </a:r>
            <a:endParaRPr lang="en-CA" sz="2000" dirty="0">
              <a:latin typeface="Tw Cen MT" panose="020B0602020104020603" pitchFamily="34" charset="0"/>
            </a:endParaRPr>
          </a:p>
        </p:txBody>
      </p:sp>
    </p:spTree>
    <p:extLst>
      <p:ext uri="{BB962C8B-B14F-4D97-AF65-F5344CB8AC3E}">
        <p14:creationId xmlns:p14="http://schemas.microsoft.com/office/powerpoint/2010/main" val="145719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27</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Obtain document level embeddings</a:t>
            </a:r>
            <a:endParaRPr lang="en-CA" sz="2000" b="1" dirty="0">
              <a:latin typeface="Tw Cen MT" panose="020B0602020104020603" pitchFamily="34" charset="0"/>
            </a:endParaRPr>
          </a:p>
          <a:p>
            <a:endParaRPr lang="en-CA" sz="2000" dirty="0">
              <a:latin typeface="Tw Cen MT" panose="020B0602020104020603" pitchFamily="34" charset="0"/>
            </a:endParaRPr>
          </a:p>
          <a:p>
            <a:r>
              <a:rPr lang="en-US" sz="2000" dirty="0">
                <a:latin typeface="Tw Cen MT" panose="020B0602020104020603" pitchFamily="34" charset="0"/>
              </a:rPr>
              <a:t>w2v_feature_array = </a:t>
            </a:r>
            <a:r>
              <a:rPr lang="en-US" sz="2000" dirty="0" err="1">
                <a:latin typeface="Tw Cen MT" panose="020B0602020104020603" pitchFamily="34" charset="0"/>
              </a:rPr>
              <a:t>averaged_word_vectorizer</a:t>
            </a:r>
            <a:r>
              <a:rPr lang="en-US" sz="2000" dirty="0">
                <a:latin typeface="Tw Cen MT" panose="020B0602020104020603" pitchFamily="34" charset="0"/>
              </a:rPr>
              <a:t>(corpus=</a:t>
            </a:r>
            <a:r>
              <a:rPr lang="en-US" sz="2000" dirty="0" err="1">
                <a:latin typeface="Tw Cen MT" panose="020B0602020104020603" pitchFamily="34" charset="0"/>
              </a:rPr>
              <a:t>tokenized_corpus</a:t>
            </a:r>
            <a:r>
              <a:rPr lang="en-US" sz="2000" dirty="0">
                <a:latin typeface="Tw Cen MT" panose="020B0602020104020603" pitchFamily="34" charset="0"/>
              </a:rPr>
              <a:t>, model=w2v_model,</a:t>
            </a:r>
          </a:p>
          <a:p>
            <a:r>
              <a:rPr lang="en-US" sz="2000" dirty="0">
                <a:latin typeface="Tw Cen MT" panose="020B0602020104020603" pitchFamily="34" charset="0"/>
              </a:rPr>
              <a:t>                                            </a:t>
            </a:r>
            <a:r>
              <a:rPr lang="en-US" sz="2000" dirty="0" err="1">
                <a:latin typeface="Tw Cen MT" panose="020B0602020104020603" pitchFamily="34" charset="0"/>
              </a:rPr>
              <a:t>num_features</a:t>
            </a:r>
            <a:r>
              <a:rPr lang="en-US" sz="2000" dirty="0">
                <a:latin typeface="Tw Cen MT" panose="020B0602020104020603" pitchFamily="34" charset="0"/>
              </a:rPr>
              <a:t>=</a:t>
            </a:r>
            <a:r>
              <a:rPr lang="en-US" sz="2000" dirty="0" err="1">
                <a:latin typeface="Tw Cen MT" panose="020B0602020104020603" pitchFamily="34" charset="0"/>
              </a:rPr>
              <a:t>feature_size</a:t>
            </a:r>
            <a:r>
              <a:rPr lang="en-US" sz="2000" dirty="0">
                <a:latin typeface="Tw Cen MT" panose="020B0602020104020603" pitchFamily="34" charset="0"/>
              </a:rPr>
              <a:t>)</a:t>
            </a:r>
          </a:p>
          <a:p>
            <a:r>
              <a:rPr lang="en-US" sz="2000" dirty="0" err="1">
                <a:latin typeface="Tw Cen MT" panose="020B0602020104020603" pitchFamily="34" charset="0"/>
              </a:rPr>
              <a:t>pandas.DataFrame</a:t>
            </a:r>
            <a:r>
              <a:rPr lang="en-US" sz="2000" dirty="0">
                <a:latin typeface="Tw Cen MT" panose="020B0602020104020603" pitchFamily="34" charset="0"/>
              </a:rPr>
              <a:t>(w2v_feature_array)</a:t>
            </a:r>
          </a:p>
          <a:p>
            <a:endParaRPr lang="en-CA" sz="2000" dirty="0">
              <a:latin typeface="Tw Cen MT" panose="020B0602020104020603" pitchFamily="34" charset="0"/>
            </a:endParaRPr>
          </a:p>
          <a:p>
            <a:r>
              <a:rPr lang="en-CA" sz="2000" dirty="0" err="1">
                <a:latin typeface="Tw Cen MT" panose="020B0602020104020603" pitchFamily="34" charset="0"/>
              </a:rPr>
              <a:t>word_freq_df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x_train_bagofwords.toarray</a:t>
            </a:r>
            <a:r>
              <a:rPr lang="en-CA" sz="2000" dirty="0">
                <a:latin typeface="Tw Cen MT" panose="020B0602020104020603" pitchFamily="34" charset="0"/>
              </a:rPr>
              <a:t>(), columns=</a:t>
            </a:r>
            <a:r>
              <a:rPr lang="en-CA" sz="2000" dirty="0" err="1">
                <a:latin typeface="Tw Cen MT" panose="020B0602020104020603" pitchFamily="34" charset="0"/>
              </a:rPr>
              <a:t>cv.get_feature_names</a:t>
            </a:r>
            <a:r>
              <a:rPr lang="en-CA" sz="2000" dirty="0">
                <a:latin typeface="Tw Cen MT" panose="020B0602020104020603" pitchFamily="34" charset="0"/>
              </a:rPr>
              <a:t>())</a:t>
            </a:r>
          </a:p>
          <a:p>
            <a:r>
              <a:rPr lang="en-CA" sz="2000" dirty="0" err="1">
                <a:latin typeface="Tw Cen MT" panose="020B0602020104020603" pitchFamily="34" charset="0"/>
              </a:rPr>
              <a:t>top_words_df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word_freq_df.sum</a:t>
            </a:r>
            <a:r>
              <a:rPr lang="en-CA" sz="2000" dirty="0">
                <a:latin typeface="Tw Cen MT" panose="020B0602020104020603" pitchFamily="34" charset="0"/>
              </a:rPr>
              <a:t>()).</a:t>
            </a:r>
            <a:r>
              <a:rPr lang="en-CA" sz="2000" dirty="0" err="1">
                <a:latin typeface="Tw Cen MT" panose="020B0602020104020603" pitchFamily="34" charset="0"/>
              </a:rPr>
              <a:t>sort_values</a:t>
            </a:r>
            <a:r>
              <a:rPr lang="en-CA" sz="2000" dirty="0">
                <a:latin typeface="Tw Cen MT" panose="020B0602020104020603" pitchFamily="34" charset="0"/>
              </a:rPr>
              <a:t>(0, ascending=False)</a:t>
            </a:r>
          </a:p>
          <a:p>
            <a:r>
              <a:rPr lang="en-CA" sz="2000" dirty="0" err="1">
                <a:latin typeface="Tw Cen MT" panose="020B0602020104020603" pitchFamily="34" charset="0"/>
              </a:rPr>
              <a:t>word_freq_df.head</a:t>
            </a:r>
            <a:r>
              <a:rPr lang="en-CA" sz="2000" dirty="0">
                <a:latin typeface="Tw Cen MT" panose="020B0602020104020603" pitchFamily="34" charset="0"/>
              </a:rPr>
              <a:t>(20)</a:t>
            </a:r>
          </a:p>
          <a:p>
            <a:endParaRPr lang="en-CA" sz="2000" dirty="0">
              <a:latin typeface="Tw Cen MT" panose="020B0602020104020603" pitchFamily="34" charset="0"/>
            </a:endParaRPr>
          </a:p>
          <a:p>
            <a:r>
              <a:rPr lang="en-US" sz="2000" dirty="0" err="1">
                <a:latin typeface="Tw Cen MT" panose="020B0602020104020603" pitchFamily="34" charset="0"/>
              </a:rPr>
              <a:t>top_words_df.head</a:t>
            </a:r>
            <a:r>
              <a:rPr lang="en-US" sz="2000" dirty="0">
                <a:latin typeface="Tw Cen MT" panose="020B0602020104020603" pitchFamily="34" charset="0"/>
              </a:rPr>
              <a:t>(20)</a:t>
            </a:r>
            <a:endParaRPr lang="en-CA" sz="2000" dirty="0">
              <a:latin typeface="Tw Cen MT" panose="020B0602020104020603" pitchFamily="34" charset="0"/>
            </a:endParaRPr>
          </a:p>
        </p:txBody>
      </p:sp>
    </p:spTree>
    <p:extLst>
      <p:ext uri="{BB962C8B-B14F-4D97-AF65-F5344CB8AC3E}">
        <p14:creationId xmlns:p14="http://schemas.microsoft.com/office/powerpoint/2010/main" val="109105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937570"/>
            <a:ext cx="8917757" cy="563231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Run classifier</a:t>
            </a:r>
          </a:p>
          <a:p>
            <a:endParaRPr lang="en-CA" b="1" dirty="0">
              <a:latin typeface="Tw Cen MT" panose="020B0602020104020603" pitchFamily="34" charset="0"/>
            </a:endParaRPr>
          </a:p>
          <a:p>
            <a:r>
              <a:rPr lang="en-CA" dirty="0">
                <a:latin typeface="Tw Cen MT" panose="020B0602020104020603" pitchFamily="34" charset="0"/>
              </a:rPr>
              <a:t>classifier = </a:t>
            </a:r>
            <a:r>
              <a:rPr lang="en-CA" dirty="0" err="1">
                <a:latin typeface="Tw Cen MT" panose="020B0602020104020603" pitchFamily="34" charset="0"/>
              </a:rPr>
              <a:t>OneVsRestClassifier</a:t>
            </a:r>
            <a:r>
              <a:rPr lang="en-CA" dirty="0">
                <a:latin typeface="Tw Cen MT" panose="020B0602020104020603" pitchFamily="34" charset="0"/>
              </a:rPr>
              <a:t>(</a:t>
            </a:r>
            <a:r>
              <a:rPr lang="en-CA" dirty="0" err="1">
                <a:latin typeface="Tw Cen MT" panose="020B0602020104020603" pitchFamily="34" charset="0"/>
              </a:rPr>
              <a:t>svm.LinearSVC</a:t>
            </a:r>
            <a:r>
              <a:rPr lang="en-CA" dirty="0">
                <a:latin typeface="Tw Cen MT" panose="020B0602020104020603" pitchFamily="34" charset="0"/>
              </a:rPr>
              <a:t>(</a:t>
            </a:r>
            <a:r>
              <a:rPr lang="en-CA" dirty="0" err="1">
                <a:latin typeface="Tw Cen MT" panose="020B0602020104020603" pitchFamily="34" charset="0"/>
              </a:rPr>
              <a:t>random_state</a:t>
            </a:r>
            <a:r>
              <a:rPr lang="en-CA" dirty="0">
                <a:latin typeface="Tw Cen MT" panose="020B0602020104020603" pitchFamily="34" charset="0"/>
              </a:rPr>
              <a:t>=1))</a:t>
            </a:r>
          </a:p>
          <a:p>
            <a:r>
              <a:rPr lang="en-CA" dirty="0" err="1">
                <a:latin typeface="Tw Cen MT" panose="020B0602020104020603" pitchFamily="34" charset="0"/>
              </a:rPr>
              <a:t>classifier.fit</a:t>
            </a:r>
            <a:r>
              <a:rPr lang="en-CA" dirty="0">
                <a:latin typeface="Tw Cen MT" panose="020B0602020104020603" pitchFamily="34" charset="0"/>
              </a:rPr>
              <a:t>(</a:t>
            </a:r>
            <a:r>
              <a:rPr lang="en-CA" dirty="0" err="1">
                <a:latin typeface="Tw Cen MT" panose="020B0602020104020603" pitchFamily="34" charset="0"/>
              </a:rPr>
              <a:t>x_train_bagofwords</a:t>
            </a:r>
            <a:r>
              <a:rPr lang="en-CA" dirty="0">
                <a:latin typeface="Tw Cen MT" panose="020B0602020104020603" pitchFamily="34" charset="0"/>
              </a:rPr>
              <a:t>, </a:t>
            </a:r>
            <a:r>
              <a:rPr lang="en-CA" dirty="0" err="1">
                <a:latin typeface="Tw Cen MT" panose="020B0602020104020603" pitchFamily="34" charset="0"/>
              </a:rPr>
              <a:t>y_train</a:t>
            </a:r>
            <a:r>
              <a:rPr lang="en-CA" dirty="0">
                <a:latin typeface="Tw Cen MT" panose="020B0602020104020603" pitchFamily="34" charset="0"/>
              </a:rPr>
              <a:t>)</a:t>
            </a:r>
          </a:p>
          <a:p>
            <a:r>
              <a:rPr lang="en-CA" dirty="0" err="1">
                <a:latin typeface="Tw Cen MT" panose="020B0602020104020603" pitchFamily="34" charset="0"/>
              </a:rPr>
              <a:t>y_score</a:t>
            </a:r>
            <a:r>
              <a:rPr lang="en-CA" dirty="0">
                <a:latin typeface="Tw Cen MT" panose="020B0602020104020603" pitchFamily="34" charset="0"/>
              </a:rPr>
              <a:t> = </a:t>
            </a:r>
            <a:r>
              <a:rPr lang="en-CA" dirty="0" err="1">
                <a:latin typeface="Tw Cen MT" panose="020B0602020104020603" pitchFamily="34" charset="0"/>
              </a:rPr>
              <a:t>classifier.decision_function</a:t>
            </a:r>
            <a:r>
              <a:rPr lang="en-CA" dirty="0">
                <a:latin typeface="Tw Cen MT" panose="020B0602020104020603" pitchFamily="34" charset="0"/>
              </a:rPr>
              <a:t>(</a:t>
            </a:r>
            <a:r>
              <a:rPr lang="en-CA" dirty="0" err="1">
                <a:latin typeface="Tw Cen MT" panose="020B0602020104020603" pitchFamily="34" charset="0"/>
              </a:rPr>
              <a:t>x_test_bagofwords</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The average precision score in multi-label settings</a:t>
            </a:r>
          </a:p>
          <a:p>
            <a:r>
              <a:rPr lang="en-CA" b="1" dirty="0">
                <a:latin typeface="Tw Cen MT" panose="020B0602020104020603" pitchFamily="34" charset="0"/>
              </a:rPr>
              <a:t># For each class</a:t>
            </a:r>
          </a:p>
          <a:p>
            <a:r>
              <a:rPr lang="en-CA" dirty="0">
                <a:latin typeface="Tw Cen MT" panose="020B0602020104020603" pitchFamily="34" charset="0"/>
              </a:rPr>
              <a:t>precision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recall = </a:t>
            </a:r>
            <a:r>
              <a:rPr lang="en-CA" dirty="0" err="1">
                <a:latin typeface="Tw Cen MT" panose="020B0602020104020603" pitchFamily="34" charset="0"/>
              </a:rPr>
              <a:t>dict</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for </a:t>
            </a:r>
            <a:r>
              <a:rPr lang="en-CA" dirty="0" err="1">
                <a:latin typeface="Tw Cen MT" panose="020B0602020104020603" pitchFamily="34" charset="0"/>
              </a:rPr>
              <a:t>i</a:t>
            </a:r>
            <a:r>
              <a:rPr lang="en-CA" dirty="0">
                <a:latin typeface="Tw Cen MT" panose="020B0602020104020603" pitchFamily="34" charset="0"/>
              </a:rPr>
              <a:t> in range(</a:t>
            </a:r>
            <a:r>
              <a:rPr lang="en-CA" dirty="0" err="1">
                <a:latin typeface="Tw Cen MT" panose="020B0602020104020603" pitchFamily="34" charset="0"/>
              </a:rPr>
              <a:t>n_classes</a:t>
            </a:r>
            <a:r>
              <a:rPr lang="en-CA" dirty="0">
                <a:latin typeface="Tw Cen MT" panose="020B0602020104020603" pitchFamily="34" charset="0"/>
              </a:rPr>
              <a:t>):</a:t>
            </a:r>
          </a:p>
          <a:p>
            <a:r>
              <a:rPr lang="en-CA" dirty="0">
                <a:latin typeface="Tw Cen MT" panose="020B0602020104020603" pitchFamily="34" charset="0"/>
              </a:rPr>
              <a:t>    precision[</a:t>
            </a:r>
            <a:r>
              <a:rPr lang="en-CA" dirty="0" err="1">
                <a:latin typeface="Tw Cen MT" panose="020B0602020104020603" pitchFamily="34" charset="0"/>
              </a:rPr>
              <a:t>i</a:t>
            </a:r>
            <a:r>
              <a:rPr lang="en-CA" dirty="0">
                <a:latin typeface="Tw Cen MT" panose="020B0602020104020603" pitchFamily="34" charset="0"/>
              </a:rPr>
              <a:t>], recall[</a:t>
            </a:r>
            <a:r>
              <a:rPr lang="en-CA" dirty="0" err="1">
                <a:latin typeface="Tw Cen MT" panose="020B0602020104020603" pitchFamily="34" charset="0"/>
              </a:rPr>
              <a:t>i</a:t>
            </a:r>
            <a:r>
              <a:rPr lang="en-CA" dirty="0">
                <a:latin typeface="Tw Cen MT" panose="020B0602020104020603" pitchFamily="34" charset="0"/>
              </a:rPr>
              <a:t>],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p>
          <a:p>
            <a:r>
              <a:rPr lang="en-CA" dirty="0">
                <a:latin typeface="Tw Cen MT" panose="020B0602020104020603" pitchFamily="34" charset="0"/>
              </a:rPr>
              <a:t>    </a:t>
            </a:r>
            <a:r>
              <a:rPr lang="en-CA" dirty="0" err="1">
                <a:latin typeface="Tw Cen MT" panose="020B0602020104020603" pitchFamily="34" charset="0"/>
              </a:rPr>
              <a:t>average_precision</a:t>
            </a:r>
            <a:r>
              <a:rPr lang="en-CA" dirty="0">
                <a:latin typeface="Tw Cen MT" panose="020B0602020104020603" pitchFamily="34" charset="0"/>
              </a:rPr>
              <a:t>[</a:t>
            </a:r>
            <a:r>
              <a:rPr lang="en-CA" dirty="0" err="1">
                <a:latin typeface="Tw Cen MT" panose="020B0602020104020603" pitchFamily="34" charset="0"/>
              </a:rPr>
              <a:t>i</a:t>
            </a:r>
            <a:r>
              <a:rPr lang="en-CA" dirty="0">
                <a:latin typeface="Tw Cen MT" panose="020B0602020104020603" pitchFamily="34" charset="0"/>
              </a:rPr>
              <a:t>]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A "micro-average": quantifying score on all classes jointly</a:t>
            </a:r>
          </a:p>
          <a:p>
            <a:r>
              <a:rPr lang="en-CA" dirty="0">
                <a:latin typeface="Tw Cen MT" panose="020B0602020104020603" pitchFamily="34" charset="0"/>
              </a:rPr>
              <a:t>precision["micro"], recall["micro"],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y_test.ravel</a:t>
            </a:r>
            <a:r>
              <a:rPr lang="en-CA" dirty="0">
                <a:latin typeface="Tw Cen MT" panose="020B0602020104020603" pitchFamily="34" charset="0"/>
              </a:rPr>
              <a:t>(), </a:t>
            </a:r>
            <a:r>
              <a:rPr lang="en-CA" dirty="0" err="1">
                <a:latin typeface="Tw Cen MT" panose="020B0602020104020603" pitchFamily="34" charset="0"/>
              </a:rPr>
              <a:t>y_score.ravel</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["micro"]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average="micro")</a:t>
            </a:r>
          </a:p>
          <a:p>
            <a:r>
              <a:rPr lang="en-CA" dirty="0">
                <a:latin typeface="Tw Cen MT" panose="020B0602020104020603" pitchFamily="34" charset="0"/>
              </a:rPr>
              <a:t>print('Average precision score, micro-averaged over all classes: {0:0.2f}'</a:t>
            </a:r>
          </a:p>
          <a:p>
            <a:r>
              <a:rPr lang="en-CA" dirty="0">
                <a:latin typeface="Tw Cen MT" panose="020B0602020104020603" pitchFamily="34" charset="0"/>
              </a:rPr>
              <a:t>      .format(</a:t>
            </a:r>
            <a:r>
              <a:rPr lang="en-CA" dirty="0" err="1">
                <a:latin typeface="Tw Cen MT" panose="020B0602020104020603" pitchFamily="34" charset="0"/>
              </a:rPr>
              <a:t>average_precision</a:t>
            </a:r>
            <a:r>
              <a:rPr lang="en-CA" dirty="0">
                <a:latin typeface="Tw Cen MT" panose="020B0602020104020603" pitchFamily="34" charset="0"/>
              </a:rPr>
              <a:t>["micro"]))</a:t>
            </a:r>
          </a:p>
        </p:txBody>
      </p:sp>
    </p:spTree>
    <p:extLst>
      <p:ext uri="{BB962C8B-B14F-4D97-AF65-F5344CB8AC3E}">
        <p14:creationId xmlns:p14="http://schemas.microsoft.com/office/powerpoint/2010/main" val="2434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29</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385389"/>
            <a:ext cx="8917757" cy="3785652"/>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Plot the micro-averaged Precision-Recall curve</a:t>
            </a:r>
          </a:p>
          <a:p>
            <a:endParaRPr lang="en-CA" sz="2000" dirty="0">
              <a:latin typeface="Tw Cen MT" panose="020B0602020104020603" pitchFamily="34" charset="0"/>
            </a:endParaRPr>
          </a:p>
          <a:p>
            <a:r>
              <a:rPr lang="en-CA" sz="2000" dirty="0" err="1">
                <a:latin typeface="Tw Cen MT" panose="020B0602020104020603" pitchFamily="34" charset="0"/>
              </a:rPr>
              <a:t>plt.figure</a:t>
            </a:r>
            <a:r>
              <a:rPr lang="en-CA" sz="2000" dirty="0">
                <a:latin typeface="Tw Cen MT" panose="020B0602020104020603" pitchFamily="34" charset="0"/>
              </a:rPr>
              <a:t>()</a:t>
            </a:r>
          </a:p>
          <a:p>
            <a:r>
              <a:rPr lang="en-CA" sz="2000" dirty="0" err="1">
                <a:latin typeface="Tw Cen MT" panose="020B0602020104020603" pitchFamily="34" charset="0"/>
              </a:rPr>
              <a:t>plt.step</a:t>
            </a:r>
            <a:r>
              <a:rPr lang="en-CA" sz="2000" dirty="0">
                <a:latin typeface="Tw Cen MT" panose="020B0602020104020603" pitchFamily="34" charset="0"/>
              </a:rPr>
              <a:t>(recall['micro'], precision['micro'], where='post')</a:t>
            </a:r>
          </a:p>
          <a:p>
            <a:endParaRPr lang="en-CA" sz="2000" dirty="0">
              <a:latin typeface="Tw Cen MT" panose="020B0602020104020603" pitchFamily="34" charset="0"/>
            </a:endParaRPr>
          </a:p>
          <a:p>
            <a:r>
              <a:rPr lang="en-CA" sz="2000" dirty="0" err="1">
                <a:latin typeface="Tw Cen MT" panose="020B0602020104020603" pitchFamily="34" charset="0"/>
              </a:rPr>
              <a:t>plt.xlabel</a:t>
            </a:r>
            <a:r>
              <a:rPr lang="en-CA" sz="2000" dirty="0">
                <a:latin typeface="Tw Cen MT" panose="020B0602020104020603" pitchFamily="34" charset="0"/>
              </a:rPr>
              <a:t>('Recall')</a:t>
            </a:r>
          </a:p>
          <a:p>
            <a:r>
              <a:rPr lang="en-CA" sz="2000" dirty="0" err="1">
                <a:latin typeface="Tw Cen MT" panose="020B0602020104020603" pitchFamily="34" charset="0"/>
              </a:rPr>
              <a:t>plt.ylabel</a:t>
            </a:r>
            <a:r>
              <a:rPr lang="en-CA" sz="2000" dirty="0">
                <a:latin typeface="Tw Cen MT" panose="020B0602020104020603" pitchFamily="34" charset="0"/>
              </a:rPr>
              <a:t>('Precision')</a:t>
            </a:r>
          </a:p>
          <a:p>
            <a:r>
              <a:rPr lang="en-CA" sz="2000" dirty="0" err="1">
                <a:latin typeface="Tw Cen MT" panose="020B0602020104020603" pitchFamily="34" charset="0"/>
              </a:rPr>
              <a:t>plt.ylim</a:t>
            </a:r>
            <a:r>
              <a:rPr lang="en-CA" sz="2000" dirty="0">
                <a:latin typeface="Tw Cen MT" panose="020B0602020104020603" pitchFamily="34" charset="0"/>
              </a:rPr>
              <a:t>([0.0, 1.05])</a:t>
            </a:r>
          </a:p>
          <a:p>
            <a:r>
              <a:rPr lang="en-CA" sz="2000" dirty="0" err="1">
                <a:latin typeface="Tw Cen MT" panose="020B0602020104020603" pitchFamily="34" charset="0"/>
              </a:rPr>
              <a:t>plt.xlim</a:t>
            </a:r>
            <a:r>
              <a:rPr lang="en-CA" sz="2000" dirty="0">
                <a:latin typeface="Tw Cen MT" panose="020B0602020104020603" pitchFamily="34" charset="0"/>
              </a:rPr>
              <a:t>([0.0, 1.0])</a:t>
            </a:r>
          </a:p>
          <a:p>
            <a:r>
              <a:rPr lang="en-CA" sz="2000" dirty="0" err="1">
                <a:latin typeface="Tw Cen MT" panose="020B0602020104020603" pitchFamily="34" charset="0"/>
              </a:rPr>
              <a:t>plt.title</a:t>
            </a:r>
            <a:r>
              <a:rPr lang="en-CA" sz="2000" dirty="0">
                <a:latin typeface="Tw Cen MT" panose="020B0602020104020603" pitchFamily="34" charset="0"/>
              </a:rPr>
              <a:t>(</a:t>
            </a:r>
          </a:p>
          <a:p>
            <a:r>
              <a:rPr lang="en-CA" sz="2000" dirty="0">
                <a:latin typeface="Tw Cen MT" panose="020B0602020104020603" pitchFamily="34" charset="0"/>
              </a:rPr>
              <a:t>    'Average precision score, micro-averaged over all classes: AP={0:0.2f}'</a:t>
            </a:r>
          </a:p>
          <a:p>
            <a:r>
              <a:rPr lang="en-CA" sz="2000" dirty="0">
                <a:latin typeface="Tw Cen MT" panose="020B0602020104020603" pitchFamily="34" charset="0"/>
              </a:rPr>
              <a:t>    .format(</a:t>
            </a:r>
            <a:r>
              <a:rPr lang="en-CA" sz="2000" dirty="0" err="1">
                <a:latin typeface="Tw Cen MT" panose="020B0602020104020603" pitchFamily="34" charset="0"/>
              </a:rPr>
              <a:t>average_precision</a:t>
            </a:r>
            <a:r>
              <a:rPr lang="en-CA" sz="2000" dirty="0">
                <a:latin typeface="Tw Cen MT" panose="020B0602020104020603" pitchFamily="34" charset="0"/>
              </a:rPr>
              <a:t>["micro"]))</a:t>
            </a:r>
          </a:p>
        </p:txBody>
      </p:sp>
    </p:spTree>
    <p:extLst>
      <p:ext uri="{BB962C8B-B14F-4D97-AF65-F5344CB8AC3E}">
        <p14:creationId xmlns:p14="http://schemas.microsoft.com/office/powerpoint/2010/main" val="241516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677334" y="1046375"/>
            <a:ext cx="8466666" cy="4994987"/>
          </a:xfrm>
        </p:spPr>
        <p:txBody>
          <a:bodyPr/>
          <a:lstStyle/>
          <a:p>
            <a:r>
              <a:rPr lang="en-US" dirty="0">
                <a:latin typeface="Tw Cen MT" panose="020B0602020104020603" pitchFamily="34" charset="0"/>
              </a:rPr>
              <a:t>AG is a collection of more than 1 million news articles. News articles have been gathered from more than 2000  news sources by ComeToMyHead in more than 1 year of activity. ComeToMyHead is an academic news search engine which has been running since July, 2004. The dataset is provided by the academic community for research purposes in data mining (clustering, classification, </a:t>
            </a:r>
            <a:r>
              <a:rPr lang="en-US" dirty="0" err="1">
                <a:latin typeface="Tw Cen MT" panose="020B0602020104020603" pitchFamily="34" charset="0"/>
              </a:rPr>
              <a:t>etc</a:t>
            </a:r>
            <a:r>
              <a:rPr lang="en-US" dirty="0">
                <a:latin typeface="Tw Cen MT" panose="020B0602020104020603" pitchFamily="34" charset="0"/>
              </a:rPr>
              <a:t>), information retrieval (ranking, search, </a:t>
            </a:r>
            <a:r>
              <a:rPr lang="en-US" dirty="0" err="1">
                <a:latin typeface="Tw Cen MT" panose="020B0602020104020603" pitchFamily="34" charset="0"/>
              </a:rPr>
              <a:t>etc</a:t>
            </a:r>
            <a:r>
              <a:rPr lang="en-US" dirty="0">
                <a:latin typeface="Tw Cen MT" panose="020B0602020104020603" pitchFamily="34" charset="0"/>
              </a:rPr>
              <a:t>), xml, data compression, data streaming, and any other non-commercial activity. For more information, please refer to the link http://www.di.unipi.it/~gulli/AG_corpus_of_news_articles.html</a:t>
            </a:r>
          </a:p>
          <a:p>
            <a:endParaRPr lang="en-US" dirty="0">
              <a:latin typeface="Tw Cen MT" panose="020B0602020104020603" pitchFamily="34" charset="0"/>
            </a:endParaRPr>
          </a:p>
          <a:p>
            <a:r>
              <a:rPr lang="en-US" dirty="0">
                <a:latin typeface="Tw Cen MT" panose="020B0602020104020603" pitchFamily="34" charset="0"/>
              </a:rPr>
              <a:t>The AG's news topic classification dataset is constructed by Xiang Zhang (xiang.zhang@nyu.edu) from the dataset above. It is used as a text classification benchmark in the following paper: Xiang Zhang, </a:t>
            </a:r>
            <a:r>
              <a:rPr lang="en-US" dirty="0" err="1">
                <a:latin typeface="Tw Cen MT" panose="020B0602020104020603" pitchFamily="34" charset="0"/>
              </a:rPr>
              <a:t>Junbo</a:t>
            </a:r>
            <a:r>
              <a:rPr lang="en-US" dirty="0">
                <a:latin typeface="Tw Cen MT" panose="020B0602020104020603" pitchFamily="34" charset="0"/>
              </a:rPr>
              <a:t> Zhao, Yann </a:t>
            </a:r>
            <a:r>
              <a:rPr lang="en-US" dirty="0" err="1">
                <a:latin typeface="Tw Cen MT" panose="020B0602020104020603" pitchFamily="34" charset="0"/>
              </a:rPr>
              <a:t>LeCun</a:t>
            </a:r>
            <a:r>
              <a:rPr lang="en-US" dirty="0">
                <a:latin typeface="Tw Cen MT" panose="020B0602020104020603" pitchFamily="34" charset="0"/>
              </a:rPr>
              <a:t>. Character-level Convolutional Networks for Text Classification. Advances in Neural Information Processing Systems 28 (NIPS 2015).</a:t>
            </a:r>
          </a:p>
          <a:p>
            <a:endParaRPr lang="en-US" dirty="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2D99866C-E851-429B-B432-9296932C84E1}"/>
              </a:ext>
            </a:extLst>
          </p:cNvPr>
          <p:cNvSpPr>
            <a:spLocks noGrp="1"/>
          </p:cNvSpPr>
          <p:nvPr>
            <p:ph type="sldNum" sz="quarter" idx="12"/>
          </p:nvPr>
        </p:nvSpPr>
        <p:spPr/>
        <p:txBody>
          <a:bodyPr/>
          <a:lstStyle/>
          <a:p>
            <a:fld id="{0540F40C-19D0-4AE1-B3AF-4A4F01D6E71D}" type="slidenum">
              <a:rPr lang="en-CA" smtClean="0"/>
              <a:pPr/>
              <a:t>3</a:t>
            </a:fld>
            <a:endParaRPr lang="en-CA"/>
          </a:p>
        </p:txBody>
      </p:sp>
    </p:spTree>
    <p:extLst>
      <p:ext uri="{BB962C8B-B14F-4D97-AF65-F5344CB8AC3E}">
        <p14:creationId xmlns:p14="http://schemas.microsoft.com/office/powerpoint/2010/main" val="1895010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30</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Unigrams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Unigrams</a:t>
            </a:r>
          </a:p>
        </p:txBody>
      </p:sp>
      <p:pic>
        <p:nvPicPr>
          <p:cNvPr id="11" name="Picture 10">
            <a:extLst>
              <a:ext uri="{FF2B5EF4-FFF2-40B4-BE49-F238E27FC236}">
                <a16:creationId xmlns:a16="http://schemas.microsoft.com/office/drawing/2014/main" id="{1EF15744-6F85-4302-B9F7-0389119D8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75" y="1252079"/>
            <a:ext cx="4195376" cy="5358034"/>
          </a:xfrm>
          <a:prstGeom prst="rect">
            <a:avLst/>
          </a:prstGeom>
        </p:spPr>
      </p:pic>
      <p:pic>
        <p:nvPicPr>
          <p:cNvPr id="13" name="Picture 12">
            <a:extLst>
              <a:ext uri="{FF2B5EF4-FFF2-40B4-BE49-F238E27FC236}">
                <a16:creationId xmlns:a16="http://schemas.microsoft.com/office/drawing/2014/main" id="{E3AEE028-0FB0-437E-A000-B1A4E985A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941" y="1226417"/>
            <a:ext cx="4198976" cy="5362632"/>
          </a:xfrm>
          <a:prstGeom prst="rect">
            <a:avLst/>
          </a:prstGeom>
        </p:spPr>
      </p:pic>
    </p:spTree>
    <p:extLst>
      <p:ext uri="{BB962C8B-B14F-4D97-AF65-F5344CB8AC3E}">
        <p14:creationId xmlns:p14="http://schemas.microsoft.com/office/powerpoint/2010/main" val="155087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31</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N-grams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N-grams</a:t>
            </a:r>
          </a:p>
        </p:txBody>
      </p:sp>
      <p:pic>
        <p:nvPicPr>
          <p:cNvPr id="7" name="Picture 6">
            <a:extLst>
              <a:ext uri="{FF2B5EF4-FFF2-40B4-BE49-F238E27FC236}">
                <a16:creationId xmlns:a16="http://schemas.microsoft.com/office/drawing/2014/main" id="{B93C2296-0ED9-4A45-9821-B18AEEBFC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7305"/>
            <a:ext cx="4195377" cy="5358035"/>
          </a:xfrm>
          <a:prstGeom prst="rect">
            <a:avLst/>
          </a:prstGeom>
        </p:spPr>
      </p:pic>
      <p:pic>
        <p:nvPicPr>
          <p:cNvPr id="9" name="Picture 8">
            <a:extLst>
              <a:ext uri="{FF2B5EF4-FFF2-40B4-BE49-F238E27FC236}">
                <a16:creationId xmlns:a16="http://schemas.microsoft.com/office/drawing/2014/main" id="{E9F05EFE-2F2A-4BB5-9E32-EF1582EEA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266" y="1228451"/>
            <a:ext cx="4195377" cy="5358035"/>
          </a:xfrm>
          <a:prstGeom prst="rect">
            <a:avLst/>
          </a:prstGeom>
        </p:spPr>
      </p:pic>
    </p:spTree>
    <p:extLst>
      <p:ext uri="{BB962C8B-B14F-4D97-AF65-F5344CB8AC3E}">
        <p14:creationId xmlns:p14="http://schemas.microsoft.com/office/powerpoint/2010/main" val="379256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32</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Chars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Chars</a:t>
            </a:r>
          </a:p>
        </p:txBody>
      </p:sp>
      <p:pic>
        <p:nvPicPr>
          <p:cNvPr id="8" name="Picture 7">
            <a:extLst>
              <a:ext uri="{FF2B5EF4-FFF2-40B4-BE49-F238E27FC236}">
                <a16:creationId xmlns:a16="http://schemas.microsoft.com/office/drawing/2014/main" id="{1F1928E4-4165-4B32-A1EE-AAA792256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2651"/>
            <a:ext cx="4195377" cy="5358036"/>
          </a:xfrm>
          <a:prstGeom prst="rect">
            <a:avLst/>
          </a:prstGeom>
        </p:spPr>
      </p:pic>
      <p:pic>
        <p:nvPicPr>
          <p:cNvPr id="11" name="Picture 10">
            <a:extLst>
              <a:ext uri="{FF2B5EF4-FFF2-40B4-BE49-F238E27FC236}">
                <a16:creationId xmlns:a16="http://schemas.microsoft.com/office/drawing/2014/main" id="{658258A0-0511-4C02-8689-9DE73D046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048" y="1233224"/>
            <a:ext cx="4195377" cy="5358036"/>
          </a:xfrm>
          <a:prstGeom prst="rect">
            <a:avLst/>
          </a:prstGeom>
        </p:spPr>
      </p:pic>
    </p:spTree>
    <p:extLst>
      <p:ext uri="{BB962C8B-B14F-4D97-AF65-F5344CB8AC3E}">
        <p14:creationId xmlns:p14="http://schemas.microsoft.com/office/powerpoint/2010/main" val="3504670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33</a:t>
            </a:fld>
            <a:endParaRPr lang="en-CA"/>
          </a:p>
        </p:txBody>
      </p:sp>
      <p:grpSp>
        <p:nvGrpSpPr>
          <p:cNvPr id="21" name="Group 20">
            <a:extLst>
              <a:ext uri="{FF2B5EF4-FFF2-40B4-BE49-F238E27FC236}">
                <a16:creationId xmlns:a16="http://schemas.microsoft.com/office/drawing/2014/main" id="{4949DACC-1EF0-4F57-9D74-C975C337B4AE}"/>
              </a:ext>
            </a:extLst>
          </p:cNvPr>
          <p:cNvGrpSpPr/>
          <p:nvPr/>
        </p:nvGrpSpPr>
        <p:grpSpPr>
          <a:xfrm>
            <a:off x="174577" y="866434"/>
            <a:ext cx="3090856" cy="2277156"/>
            <a:chOff x="174577" y="866434"/>
            <a:chExt cx="3090856" cy="2277156"/>
          </a:xfrm>
        </p:grpSpPr>
        <p:sp>
          <p:nvSpPr>
            <p:cNvPr id="25" name="TextBox 24">
              <a:extLst>
                <a:ext uri="{FF2B5EF4-FFF2-40B4-BE49-F238E27FC236}">
                  <a16:creationId xmlns:a16="http://schemas.microsoft.com/office/drawing/2014/main" id="{9D54AD4C-1BB2-4865-915C-D9996B2ACC09}"/>
                </a:ext>
              </a:extLst>
            </p:cNvPr>
            <p:cNvSpPr txBox="1"/>
            <p:nvPr/>
          </p:nvSpPr>
          <p:spPr>
            <a:xfrm>
              <a:off x="1028348"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100</a:t>
              </a:r>
            </a:p>
          </p:txBody>
        </p:sp>
        <p:pic>
          <p:nvPicPr>
            <p:cNvPr id="7" name="Picture 6">
              <a:extLst>
                <a:ext uri="{FF2B5EF4-FFF2-40B4-BE49-F238E27FC236}">
                  <a16:creationId xmlns:a16="http://schemas.microsoft.com/office/drawing/2014/main" id="{9633839D-3C58-4973-81F4-339E83CAF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7" y="866434"/>
              <a:ext cx="3090856" cy="1961607"/>
            </a:xfrm>
            <a:prstGeom prst="rect">
              <a:avLst/>
            </a:prstGeom>
          </p:spPr>
        </p:pic>
      </p:grpSp>
      <p:grpSp>
        <p:nvGrpSpPr>
          <p:cNvPr id="22" name="Group 21">
            <a:extLst>
              <a:ext uri="{FF2B5EF4-FFF2-40B4-BE49-F238E27FC236}">
                <a16:creationId xmlns:a16="http://schemas.microsoft.com/office/drawing/2014/main" id="{430E9870-86C2-4CD7-967A-12CCF28EBD6C}"/>
              </a:ext>
            </a:extLst>
          </p:cNvPr>
          <p:cNvGrpSpPr/>
          <p:nvPr/>
        </p:nvGrpSpPr>
        <p:grpSpPr>
          <a:xfrm>
            <a:off x="3675280" y="882963"/>
            <a:ext cx="3090856" cy="2260627"/>
            <a:chOff x="3571623" y="882963"/>
            <a:chExt cx="3090856" cy="2260627"/>
          </a:xfrm>
        </p:grpSpPr>
        <p:pic>
          <p:nvPicPr>
            <p:cNvPr id="9" name="Picture 8">
              <a:extLst>
                <a:ext uri="{FF2B5EF4-FFF2-40B4-BE49-F238E27FC236}">
                  <a16:creationId xmlns:a16="http://schemas.microsoft.com/office/drawing/2014/main" id="{4BC4FCFF-301E-4C2D-8192-AB4C1D72DE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623" y="882963"/>
              <a:ext cx="3090856" cy="1961607"/>
            </a:xfrm>
            <a:prstGeom prst="rect">
              <a:avLst/>
            </a:prstGeom>
          </p:spPr>
        </p:pic>
        <p:sp>
          <p:nvSpPr>
            <p:cNvPr id="15" name="TextBox 14">
              <a:extLst>
                <a:ext uri="{FF2B5EF4-FFF2-40B4-BE49-F238E27FC236}">
                  <a16:creationId xmlns:a16="http://schemas.microsoft.com/office/drawing/2014/main" id="{1016AC3B-D2D1-4C1E-A691-8C77D2B30B92}"/>
                </a:ext>
              </a:extLst>
            </p:cNvPr>
            <p:cNvSpPr txBox="1"/>
            <p:nvPr/>
          </p:nvSpPr>
          <p:spPr>
            <a:xfrm>
              <a:off x="4521779"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500</a:t>
              </a:r>
            </a:p>
          </p:txBody>
        </p:sp>
      </p:grpSp>
      <p:grpSp>
        <p:nvGrpSpPr>
          <p:cNvPr id="24" name="Group 23">
            <a:extLst>
              <a:ext uri="{FF2B5EF4-FFF2-40B4-BE49-F238E27FC236}">
                <a16:creationId xmlns:a16="http://schemas.microsoft.com/office/drawing/2014/main" id="{E66E2917-8B6C-451B-8A62-5B3F99C0E4E8}"/>
              </a:ext>
            </a:extLst>
          </p:cNvPr>
          <p:cNvGrpSpPr/>
          <p:nvPr/>
        </p:nvGrpSpPr>
        <p:grpSpPr>
          <a:xfrm>
            <a:off x="7193417" y="904983"/>
            <a:ext cx="3090856" cy="2238606"/>
            <a:chOff x="7190527" y="904983"/>
            <a:chExt cx="3090856" cy="2238606"/>
          </a:xfrm>
        </p:grpSpPr>
        <p:pic>
          <p:nvPicPr>
            <p:cNvPr id="12" name="Picture 11">
              <a:extLst>
                <a:ext uri="{FF2B5EF4-FFF2-40B4-BE49-F238E27FC236}">
                  <a16:creationId xmlns:a16="http://schemas.microsoft.com/office/drawing/2014/main" id="{F6A1CDBB-6011-4989-B5BF-505F93B45D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27" y="904983"/>
              <a:ext cx="3090856" cy="1961607"/>
            </a:xfrm>
            <a:prstGeom prst="rect">
              <a:avLst/>
            </a:prstGeom>
          </p:spPr>
        </p:pic>
        <p:sp>
          <p:nvSpPr>
            <p:cNvPr id="17" name="TextBox 16">
              <a:extLst>
                <a:ext uri="{FF2B5EF4-FFF2-40B4-BE49-F238E27FC236}">
                  <a16:creationId xmlns:a16="http://schemas.microsoft.com/office/drawing/2014/main" id="{C6AF9BB4-02AD-48D8-8E0B-B9085425FFC8}"/>
                </a:ext>
              </a:extLst>
            </p:cNvPr>
            <p:cNvSpPr txBox="1"/>
            <p:nvPr/>
          </p:nvSpPr>
          <p:spPr>
            <a:xfrm>
              <a:off x="7937484" y="2866590"/>
              <a:ext cx="1596943" cy="276999"/>
            </a:xfrm>
            <a:prstGeom prst="rect">
              <a:avLst/>
            </a:prstGeom>
            <a:noFill/>
          </p:spPr>
          <p:txBody>
            <a:bodyPr wrap="square" rtlCol="0">
              <a:spAutoFit/>
            </a:bodyPr>
            <a:lstStyle/>
            <a:p>
              <a:pPr algn="ctr"/>
              <a:r>
                <a:rPr lang="en-CA" sz="1200" dirty="0">
                  <a:latin typeface="Tw Cen MT" panose="020B0602020104020603" pitchFamily="34" charset="0"/>
                </a:rPr>
                <a:t>Feature size = 1000</a:t>
              </a:r>
            </a:p>
          </p:txBody>
        </p:sp>
      </p:grpSp>
      <p:grpSp>
        <p:nvGrpSpPr>
          <p:cNvPr id="28" name="Group 27">
            <a:extLst>
              <a:ext uri="{FF2B5EF4-FFF2-40B4-BE49-F238E27FC236}">
                <a16:creationId xmlns:a16="http://schemas.microsoft.com/office/drawing/2014/main" id="{25873A71-D225-41F0-8C10-73F66A56D445}"/>
              </a:ext>
            </a:extLst>
          </p:cNvPr>
          <p:cNvGrpSpPr/>
          <p:nvPr/>
        </p:nvGrpSpPr>
        <p:grpSpPr>
          <a:xfrm>
            <a:off x="174577" y="3628830"/>
            <a:ext cx="3090856" cy="2272443"/>
            <a:chOff x="174577" y="3628831"/>
            <a:chExt cx="3090856" cy="2272443"/>
          </a:xfrm>
        </p:grpSpPr>
        <p:pic>
          <p:nvPicPr>
            <p:cNvPr id="16" name="Picture 15">
              <a:extLst>
                <a:ext uri="{FF2B5EF4-FFF2-40B4-BE49-F238E27FC236}">
                  <a16:creationId xmlns:a16="http://schemas.microsoft.com/office/drawing/2014/main" id="{C2540207-C096-4A24-8E11-AC7B9FCFB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577" y="3628831"/>
              <a:ext cx="3090856" cy="1961607"/>
            </a:xfrm>
            <a:prstGeom prst="rect">
              <a:avLst/>
            </a:prstGeom>
          </p:spPr>
        </p:pic>
        <p:sp>
          <p:nvSpPr>
            <p:cNvPr id="20" name="TextBox 19">
              <a:extLst>
                <a:ext uri="{FF2B5EF4-FFF2-40B4-BE49-F238E27FC236}">
                  <a16:creationId xmlns:a16="http://schemas.microsoft.com/office/drawing/2014/main" id="{46FF2AAF-273B-44C1-8A6F-FC3A134367E5}"/>
                </a:ext>
              </a:extLst>
            </p:cNvPr>
            <p:cNvSpPr txBox="1"/>
            <p:nvPr/>
          </p:nvSpPr>
          <p:spPr>
            <a:xfrm>
              <a:off x="966097" y="5624275"/>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2000</a:t>
              </a:r>
            </a:p>
          </p:txBody>
        </p:sp>
      </p:grpSp>
      <p:grpSp>
        <p:nvGrpSpPr>
          <p:cNvPr id="29" name="Group 28">
            <a:extLst>
              <a:ext uri="{FF2B5EF4-FFF2-40B4-BE49-F238E27FC236}">
                <a16:creationId xmlns:a16="http://schemas.microsoft.com/office/drawing/2014/main" id="{5DA135F3-73D9-4A98-BFBC-018B8D71DEF3}"/>
              </a:ext>
            </a:extLst>
          </p:cNvPr>
          <p:cNvGrpSpPr/>
          <p:nvPr/>
        </p:nvGrpSpPr>
        <p:grpSpPr>
          <a:xfrm>
            <a:off x="3675280" y="3628830"/>
            <a:ext cx="3090856" cy="2272443"/>
            <a:chOff x="3668008" y="3628830"/>
            <a:chExt cx="3090856" cy="2272443"/>
          </a:xfrm>
        </p:grpSpPr>
        <p:pic>
          <p:nvPicPr>
            <p:cNvPr id="19" name="Picture 18">
              <a:extLst>
                <a:ext uri="{FF2B5EF4-FFF2-40B4-BE49-F238E27FC236}">
                  <a16:creationId xmlns:a16="http://schemas.microsoft.com/office/drawing/2014/main" id="{F9D53830-8353-4A97-A7CA-5021BE5549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8008" y="3628830"/>
              <a:ext cx="3090856" cy="1961607"/>
            </a:xfrm>
            <a:prstGeom prst="rect">
              <a:avLst/>
            </a:prstGeom>
          </p:spPr>
        </p:pic>
        <p:sp>
          <p:nvSpPr>
            <p:cNvPr id="27" name="TextBox 26">
              <a:extLst>
                <a:ext uri="{FF2B5EF4-FFF2-40B4-BE49-F238E27FC236}">
                  <a16:creationId xmlns:a16="http://schemas.microsoft.com/office/drawing/2014/main" id="{74D8AC24-EA11-4DBD-A57B-6F4C1BEE254D}"/>
                </a:ext>
              </a:extLst>
            </p:cNvPr>
            <p:cNvSpPr txBox="1"/>
            <p:nvPr/>
          </p:nvSpPr>
          <p:spPr>
            <a:xfrm>
              <a:off x="4474072" y="5624274"/>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4000</a:t>
              </a:r>
            </a:p>
          </p:txBody>
        </p:sp>
      </p:grpSp>
      <p:grpSp>
        <p:nvGrpSpPr>
          <p:cNvPr id="33" name="Group 32">
            <a:extLst>
              <a:ext uri="{FF2B5EF4-FFF2-40B4-BE49-F238E27FC236}">
                <a16:creationId xmlns:a16="http://schemas.microsoft.com/office/drawing/2014/main" id="{F9FBF271-96CD-4DDE-8981-961ACC1F243A}"/>
              </a:ext>
            </a:extLst>
          </p:cNvPr>
          <p:cNvGrpSpPr/>
          <p:nvPr/>
        </p:nvGrpSpPr>
        <p:grpSpPr>
          <a:xfrm>
            <a:off x="7193417" y="3645748"/>
            <a:ext cx="3090856" cy="2238606"/>
            <a:chOff x="7196307" y="3628829"/>
            <a:chExt cx="3090856" cy="2238606"/>
          </a:xfrm>
        </p:grpSpPr>
        <p:pic>
          <p:nvPicPr>
            <p:cNvPr id="31" name="Picture 30">
              <a:extLst>
                <a:ext uri="{FF2B5EF4-FFF2-40B4-BE49-F238E27FC236}">
                  <a16:creationId xmlns:a16="http://schemas.microsoft.com/office/drawing/2014/main" id="{F5A7787F-CD49-41F0-ABD7-8542299E5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6307" y="3628829"/>
              <a:ext cx="3090856" cy="1961607"/>
            </a:xfrm>
            <a:prstGeom prst="rect">
              <a:avLst/>
            </a:prstGeom>
          </p:spPr>
        </p:pic>
        <p:sp>
          <p:nvSpPr>
            <p:cNvPr id="32" name="TextBox 31">
              <a:extLst>
                <a:ext uri="{FF2B5EF4-FFF2-40B4-BE49-F238E27FC236}">
                  <a16:creationId xmlns:a16="http://schemas.microsoft.com/office/drawing/2014/main" id="{4EE837BD-6664-4D1C-AC62-8C499513AC89}"/>
                </a:ext>
              </a:extLst>
            </p:cNvPr>
            <p:cNvSpPr txBox="1"/>
            <p:nvPr/>
          </p:nvSpPr>
          <p:spPr>
            <a:xfrm>
              <a:off x="7982047" y="5590436"/>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6000</a:t>
              </a:r>
            </a:p>
          </p:txBody>
        </p:sp>
      </p:grpSp>
    </p:spTree>
    <p:extLst>
      <p:ext uri="{BB962C8B-B14F-4D97-AF65-F5344CB8AC3E}">
        <p14:creationId xmlns:p14="http://schemas.microsoft.com/office/powerpoint/2010/main" val="1927156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34</a:t>
            </a:fld>
            <a:endParaRPr lang="en-CA"/>
          </a:p>
        </p:txBody>
      </p:sp>
      <p:pic>
        <p:nvPicPr>
          <p:cNvPr id="11" name="Picture 10">
            <a:extLst>
              <a:ext uri="{FF2B5EF4-FFF2-40B4-BE49-F238E27FC236}">
                <a16:creationId xmlns:a16="http://schemas.microsoft.com/office/drawing/2014/main" id="{81B96B8C-D0FE-4E54-ACCC-67659FA871B1}"/>
              </a:ext>
            </a:extLst>
          </p:cNvPr>
          <p:cNvPicPr>
            <a:picLocks noChangeAspect="1"/>
          </p:cNvPicPr>
          <p:nvPr/>
        </p:nvPicPr>
        <p:blipFill>
          <a:blip r:embed="rId3"/>
          <a:stretch>
            <a:fillRect/>
          </a:stretch>
        </p:blipFill>
        <p:spPr>
          <a:xfrm>
            <a:off x="1126865" y="827884"/>
            <a:ext cx="7310465" cy="5435414"/>
          </a:xfrm>
          <a:prstGeom prst="rect">
            <a:avLst/>
          </a:prstGeom>
        </p:spPr>
      </p:pic>
    </p:spTree>
    <p:extLst>
      <p:ext uri="{BB962C8B-B14F-4D97-AF65-F5344CB8AC3E}">
        <p14:creationId xmlns:p14="http://schemas.microsoft.com/office/powerpoint/2010/main" val="176682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35</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did feature selection using the package </a:t>
            </a:r>
            <a:r>
              <a:rPr lang="en-CA" sz="2400" dirty="0" err="1">
                <a:latin typeface="Tw Cen MT" panose="020B0602020104020603" pitchFamily="34" charset="0"/>
              </a:rPr>
              <a:t>f_class_if</a:t>
            </a:r>
            <a:r>
              <a:rPr lang="en-CA" sz="2400" dirty="0">
                <a:latin typeface="Tw Cen MT" panose="020B0602020104020603" pitchFamily="34" charset="0"/>
              </a:rPr>
              <a:t> from </a:t>
            </a:r>
            <a:r>
              <a:rPr lang="en-CA" sz="2400" dirty="0" err="1">
                <a:latin typeface="Tw Cen MT" panose="020B0602020104020603" pitchFamily="34" charset="0"/>
              </a:rPr>
              <a:t>sklearn</a:t>
            </a:r>
            <a:r>
              <a:rPr lang="en-CA" sz="2400" dirty="0">
                <a:latin typeface="Tw Cen MT" panose="020B0602020104020603" pitchFamily="34" charset="0"/>
              </a:rPr>
              <a:t> to select the top 10 percentile from each vectorizer / embedding</a:t>
            </a:r>
            <a:endParaRPr lang="en-US" sz="2400" dirty="0">
              <a:latin typeface="Tw Cen MT" panose="020B0602020104020603" pitchFamily="34" charset="0"/>
            </a:endParaRPr>
          </a:p>
        </p:txBody>
      </p:sp>
      <p:sp>
        <p:nvSpPr>
          <p:cNvPr id="8" name="TextBox 7">
            <a:extLst>
              <a:ext uri="{FF2B5EF4-FFF2-40B4-BE49-F238E27FC236}">
                <a16:creationId xmlns:a16="http://schemas.microsoft.com/office/drawing/2014/main" id="{327C4F72-4D9E-4413-8851-4C25804A5B46}"/>
              </a:ext>
            </a:extLst>
          </p:cNvPr>
          <p:cNvSpPr txBox="1"/>
          <p:nvPr/>
        </p:nvSpPr>
        <p:spPr>
          <a:xfrm>
            <a:off x="571199" y="2293746"/>
            <a:ext cx="8917757" cy="1323439"/>
          </a:xfrm>
          <a:prstGeom prst="rect">
            <a:avLst/>
          </a:prstGeom>
          <a:noFill/>
          <a:ln>
            <a:solidFill>
              <a:schemeClr val="accent1">
                <a:lumMod val="60000"/>
                <a:lumOff val="40000"/>
              </a:schemeClr>
            </a:solidFill>
          </a:ln>
        </p:spPr>
        <p:txBody>
          <a:bodyPr wrap="square" rtlCol="0">
            <a:spAutoFit/>
          </a:bodyPr>
          <a:lstStyle/>
          <a:p>
            <a:r>
              <a:rPr lang="en-CA" sz="2000" dirty="0">
                <a:latin typeface="Tw Cen MT" panose="020B0602020104020603" pitchFamily="34" charset="0"/>
              </a:rPr>
              <a:t>selector = </a:t>
            </a:r>
            <a:r>
              <a:rPr lang="en-CA" sz="2000" dirty="0" err="1">
                <a:latin typeface="Tw Cen MT" panose="020B0602020104020603" pitchFamily="34" charset="0"/>
              </a:rPr>
              <a:t>SelectPercentile</a:t>
            </a:r>
            <a:r>
              <a:rPr lang="en-CA" sz="2000" dirty="0">
                <a:latin typeface="Tw Cen MT" panose="020B0602020104020603" pitchFamily="34" charset="0"/>
              </a:rPr>
              <a:t>(</a:t>
            </a:r>
            <a:r>
              <a:rPr lang="en-CA" sz="2000" dirty="0" err="1">
                <a:latin typeface="Tw Cen MT" panose="020B0602020104020603" pitchFamily="34" charset="0"/>
              </a:rPr>
              <a:t>f_classif</a:t>
            </a:r>
            <a:r>
              <a:rPr lang="en-CA" sz="2000" dirty="0">
                <a:latin typeface="Tw Cen MT" panose="020B0602020104020603" pitchFamily="34" charset="0"/>
              </a:rPr>
              <a:t>, percentile=10)</a:t>
            </a:r>
          </a:p>
          <a:p>
            <a:r>
              <a:rPr lang="en-CA" sz="2000" dirty="0" err="1">
                <a:latin typeface="Tw Cen MT" panose="020B0602020104020603" pitchFamily="34" charset="0"/>
              </a:rPr>
              <a:t>selector.fit</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a:t>
            </a:r>
            <a:r>
              <a:rPr lang="en-CA" sz="2000" dirty="0" err="1">
                <a:latin typeface="Tw Cen MT" panose="020B0602020104020603" pitchFamily="34" charset="0"/>
              </a:rPr>
              <a:t>train_data_sample.category</a:t>
            </a:r>
            <a:r>
              <a:rPr lang="en-CA" sz="2000" dirty="0">
                <a:latin typeface="Tw Cen MT" panose="020B0602020104020603" pitchFamily="34" charset="0"/>
              </a:rPr>
              <a:t>)</a:t>
            </a:r>
          </a:p>
          <a:p>
            <a:r>
              <a:rPr lang="en-CA" sz="2000" dirty="0">
                <a:latin typeface="Tw Cen MT" panose="020B0602020104020603" pitchFamily="34" charset="0"/>
              </a:rPr>
              <a:t>x_train_cv_10p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a:latin typeface="Tw Cen MT" panose="020B0602020104020603" pitchFamily="34" charset="0"/>
              </a:rPr>
              <a:t>x_test_cv_10p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p:txBody>
      </p:sp>
    </p:spTree>
    <p:extLst>
      <p:ext uri="{BB962C8B-B14F-4D97-AF65-F5344CB8AC3E}">
        <p14:creationId xmlns:p14="http://schemas.microsoft.com/office/powerpoint/2010/main" val="1110051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36</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SVM with test &amp; train of both actual and feature selected datasets. 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Words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41E09FF2-54CF-4031-9BD1-F2BDFE0A1328}"/>
              </a:ext>
            </a:extLst>
          </p:cNvPr>
          <p:cNvPicPr>
            <a:picLocks noChangeAspect="1"/>
          </p:cNvPicPr>
          <p:nvPr/>
        </p:nvPicPr>
        <p:blipFill>
          <a:blip r:embed="rId3"/>
          <a:stretch>
            <a:fillRect/>
          </a:stretch>
        </p:blipFill>
        <p:spPr>
          <a:xfrm>
            <a:off x="1164956" y="2127208"/>
            <a:ext cx="7379676" cy="4185011"/>
          </a:xfrm>
          <a:prstGeom prst="rect">
            <a:avLst/>
          </a:prstGeom>
        </p:spPr>
      </p:pic>
    </p:spTree>
    <p:extLst>
      <p:ext uri="{BB962C8B-B14F-4D97-AF65-F5344CB8AC3E}">
        <p14:creationId xmlns:p14="http://schemas.microsoft.com/office/powerpoint/2010/main" val="424863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37</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N-grams for actual data vs feature selected data</a:t>
            </a:r>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5A5C29F0-75AA-4228-8B3C-1CF1B8D585CE}"/>
              </a:ext>
            </a:extLst>
          </p:cNvPr>
          <p:cNvPicPr>
            <a:picLocks noChangeAspect="1"/>
          </p:cNvPicPr>
          <p:nvPr/>
        </p:nvPicPr>
        <p:blipFill>
          <a:blip r:embed="rId3"/>
          <a:stretch>
            <a:fillRect/>
          </a:stretch>
        </p:blipFill>
        <p:spPr>
          <a:xfrm>
            <a:off x="1164956" y="2072078"/>
            <a:ext cx="7379676" cy="4185011"/>
          </a:xfrm>
          <a:prstGeom prst="rect">
            <a:avLst/>
          </a:prstGeom>
        </p:spPr>
      </p:pic>
    </p:spTree>
    <p:extLst>
      <p:ext uri="{BB962C8B-B14F-4D97-AF65-F5344CB8AC3E}">
        <p14:creationId xmlns:p14="http://schemas.microsoft.com/office/powerpoint/2010/main" val="3956883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07211"/>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38</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chars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2CA873FC-7E2B-46D4-8598-E49F352E0250}"/>
              </a:ext>
            </a:extLst>
          </p:cNvPr>
          <p:cNvPicPr>
            <a:picLocks noChangeAspect="1"/>
          </p:cNvPicPr>
          <p:nvPr/>
        </p:nvPicPr>
        <p:blipFill>
          <a:blip r:embed="rId3"/>
          <a:stretch>
            <a:fillRect/>
          </a:stretch>
        </p:blipFill>
        <p:spPr>
          <a:xfrm>
            <a:off x="1146113" y="2073168"/>
            <a:ext cx="7379676" cy="4185012"/>
          </a:xfrm>
          <a:prstGeom prst="rect">
            <a:avLst/>
          </a:prstGeom>
        </p:spPr>
      </p:pic>
    </p:spTree>
    <p:extLst>
      <p:ext uri="{BB962C8B-B14F-4D97-AF65-F5344CB8AC3E}">
        <p14:creationId xmlns:p14="http://schemas.microsoft.com/office/powerpoint/2010/main" val="3787610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39</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957698" y="2247593"/>
            <a:ext cx="8917757" cy="23628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will continue feature selection with other feature selection methods to better determine the significance of it to our project</a:t>
            </a:r>
          </a:p>
          <a:p>
            <a:endParaRPr lang="en-CA" sz="2400" dirty="0">
              <a:latin typeface="Tw Cen MT" panose="020B0602020104020603" pitchFamily="34" charset="0"/>
            </a:endParaRPr>
          </a:p>
          <a:p>
            <a:r>
              <a:rPr lang="en-CA" sz="2400" dirty="0">
                <a:latin typeface="Tw Cen MT" panose="020B0602020104020603" pitchFamily="34" charset="0"/>
              </a:rPr>
              <a:t>We will continue to build other classification models like Logistic Regression, Naïve Bayes &amp; Decision Trees</a:t>
            </a:r>
            <a:endParaRPr lang="en-US" sz="2400" dirty="0">
              <a:latin typeface="Tw Cen MT" panose="020B0602020104020603" pitchFamily="34" charset="0"/>
            </a:endParaRPr>
          </a:p>
        </p:txBody>
      </p:sp>
      <p:sp>
        <p:nvSpPr>
          <p:cNvPr id="9" name="Title 8">
            <a:extLst>
              <a:ext uri="{FF2B5EF4-FFF2-40B4-BE49-F238E27FC236}">
                <a16:creationId xmlns:a16="http://schemas.microsoft.com/office/drawing/2014/main" id="{ADBF2C03-63E1-4787-8297-2D6103036655}"/>
              </a:ext>
            </a:extLst>
          </p:cNvPr>
          <p:cNvSpPr>
            <a:spLocks noGrp="1"/>
          </p:cNvSpPr>
          <p:nvPr>
            <p:ph type="title"/>
          </p:nvPr>
        </p:nvSpPr>
        <p:spPr>
          <a:xfrm>
            <a:off x="784811" y="1967060"/>
            <a:ext cx="8596668" cy="1320800"/>
          </a:xfrm>
        </p:spPr>
        <p:txBody>
          <a:bodyPr/>
          <a:lstStyle/>
          <a:p>
            <a:r>
              <a:rPr lang="en-CA" dirty="0"/>
              <a:t> </a:t>
            </a:r>
          </a:p>
        </p:txBody>
      </p:sp>
      <p:sp>
        <p:nvSpPr>
          <p:cNvPr id="11" name="Content Placeholder 10">
            <a:extLst>
              <a:ext uri="{FF2B5EF4-FFF2-40B4-BE49-F238E27FC236}">
                <a16:creationId xmlns:a16="http://schemas.microsoft.com/office/drawing/2014/main" id="{13D8B40B-34E2-4559-8A0C-761CFE379E31}"/>
              </a:ext>
            </a:extLst>
          </p:cNvPr>
          <p:cNvSpPr>
            <a:spLocks noGrp="1"/>
          </p:cNvSpPr>
          <p:nvPr>
            <p:ph idx="1"/>
          </p:nvPr>
        </p:nvSpPr>
        <p:spPr>
          <a:xfrm>
            <a:off x="645604" y="4272193"/>
            <a:ext cx="8596668" cy="3880773"/>
          </a:xfrm>
        </p:spPr>
        <p:txBody>
          <a:bodyPr/>
          <a:lstStyle/>
          <a:p>
            <a:pPr marL="0" indent="0">
              <a:buNone/>
            </a:pPr>
            <a:r>
              <a:rPr lang="en-CA" dirty="0"/>
              <a:t> </a:t>
            </a:r>
          </a:p>
        </p:txBody>
      </p:sp>
    </p:spTree>
    <p:extLst>
      <p:ext uri="{BB962C8B-B14F-4D97-AF65-F5344CB8AC3E}">
        <p14:creationId xmlns:p14="http://schemas.microsoft.com/office/powerpoint/2010/main" val="36388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will perform feature engineering using the following methods</a:t>
            </a:r>
          </a:p>
          <a:p>
            <a:pPr lvl="1"/>
            <a:r>
              <a:rPr lang="en-CA" sz="2400" dirty="0">
                <a:latin typeface="Tw Cen MT" panose="020B0602020104020603" pitchFamily="34" charset="0"/>
              </a:rPr>
              <a:t>Bag of words</a:t>
            </a:r>
          </a:p>
          <a:p>
            <a:pPr lvl="1"/>
            <a:r>
              <a:rPr lang="en-CA" sz="2400" dirty="0">
                <a:latin typeface="Tw Cen MT" panose="020B0602020104020603" pitchFamily="34" charset="0"/>
              </a:rPr>
              <a:t>Bag of n-grams</a:t>
            </a:r>
          </a:p>
          <a:p>
            <a:pPr lvl="1"/>
            <a:r>
              <a:rPr lang="en-CA" sz="2400" dirty="0" err="1">
                <a:latin typeface="Tw Cen MT" panose="020B0602020104020603" pitchFamily="34" charset="0"/>
              </a:rPr>
              <a:t>Tfidf</a:t>
            </a:r>
            <a:endParaRPr lang="en-CA" sz="2400" dirty="0">
              <a:latin typeface="Tw Cen MT" panose="020B0602020104020603" pitchFamily="34" charset="0"/>
            </a:endParaRPr>
          </a:p>
          <a:p>
            <a:pPr lvl="1"/>
            <a:r>
              <a:rPr lang="en-CA" sz="2400" dirty="0">
                <a:latin typeface="Tw Cen MT" panose="020B0602020104020603" pitchFamily="34" charset="0"/>
              </a:rPr>
              <a:t>Glove</a:t>
            </a:r>
          </a:p>
          <a:p>
            <a:endParaRPr lang="en-CA" sz="2400" dirty="0">
              <a:latin typeface="Tw Cen MT" panose="020B0602020104020603" pitchFamily="34" charset="0"/>
            </a:endParaRPr>
          </a:p>
          <a:p>
            <a:r>
              <a:rPr lang="en-CA" sz="2400" dirty="0">
                <a:latin typeface="Tw Cen MT" panose="020B0602020104020603" pitchFamily="34" charset="0"/>
              </a:rPr>
              <a:t>We will use the following models to perform classification</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SVM</a:t>
            </a:r>
          </a:p>
          <a:p>
            <a:pPr lvl="1"/>
            <a:r>
              <a:rPr lang="en-CA" sz="2400" dirty="0">
                <a:latin typeface="Tw Cen MT" panose="020B0602020104020603" pitchFamily="34" charset="0"/>
              </a:rPr>
              <a:t>Naive Bayes</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5B8D0439-7A80-4555-AB26-DD85BBACFBCF}"/>
              </a:ext>
            </a:extLst>
          </p:cNvPr>
          <p:cNvSpPr>
            <a:spLocks noGrp="1"/>
          </p:cNvSpPr>
          <p:nvPr>
            <p:ph type="sldNum" sz="quarter" idx="12"/>
          </p:nvPr>
        </p:nvSpPr>
        <p:spPr/>
        <p:txBody>
          <a:bodyPr/>
          <a:lstStyle/>
          <a:p>
            <a:fld id="{0540F40C-19D0-4AE1-B3AF-4A4F01D6E71D}" type="slidenum">
              <a:rPr lang="en-CA" smtClean="0"/>
              <a:pPr/>
              <a:t>4</a:t>
            </a:fld>
            <a:endParaRPr lang="en-CA"/>
          </a:p>
        </p:txBody>
      </p:sp>
    </p:spTree>
    <p:extLst>
      <p:ext uri="{BB962C8B-B14F-4D97-AF65-F5344CB8AC3E}">
        <p14:creationId xmlns:p14="http://schemas.microsoft.com/office/powerpoint/2010/main" val="1650209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2 – 6</a:t>
            </a:r>
            <a:r>
              <a:rPr lang="en-CA" baseline="30000" dirty="0">
                <a:latin typeface="Tw Cen MT" panose="020B0602020104020603" pitchFamily="34" charset="0"/>
              </a:rPr>
              <a:t>th</a:t>
            </a:r>
            <a:r>
              <a:rPr lang="en-CA" dirty="0">
                <a:latin typeface="Tw Cen MT" panose="020B0602020104020603" pitchFamily="34" charset="0"/>
              </a:rPr>
              <a:t> May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40</a:t>
            </a:fld>
            <a:endParaRPr lang="en-CA"/>
          </a:p>
        </p:txBody>
      </p:sp>
    </p:spTree>
    <p:extLst>
      <p:ext uri="{BB962C8B-B14F-4D97-AF65-F5344CB8AC3E}">
        <p14:creationId xmlns:p14="http://schemas.microsoft.com/office/powerpoint/2010/main" val="2613143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41</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16789" y="1178351"/>
            <a:ext cx="8917757" cy="2982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With the previous SVM model as the baseline, the following models were built, </a:t>
            </a:r>
          </a:p>
          <a:p>
            <a:pPr lvl="1"/>
            <a:r>
              <a:rPr lang="en-CA" sz="2200" dirty="0">
                <a:latin typeface="Tw Cen MT" panose="020B0602020104020603" pitchFamily="34" charset="0"/>
              </a:rPr>
              <a:t>Logistic Regression</a:t>
            </a:r>
          </a:p>
          <a:p>
            <a:pPr lvl="1"/>
            <a:r>
              <a:rPr lang="en-CA" sz="2200" dirty="0">
                <a:latin typeface="Tw Cen MT" panose="020B0602020104020603" pitchFamily="34" charset="0"/>
              </a:rPr>
              <a:t>Naïve Bayes</a:t>
            </a:r>
          </a:p>
          <a:p>
            <a:pPr lvl="1"/>
            <a:r>
              <a:rPr lang="en-CA" sz="2200" dirty="0">
                <a:latin typeface="Tw Cen MT" panose="020B0602020104020603" pitchFamily="34" charset="0"/>
              </a:rPr>
              <a:t>Decision Trees</a:t>
            </a:r>
          </a:p>
          <a:p>
            <a:pPr marL="457200" lvl="1" indent="0">
              <a:buNone/>
            </a:pPr>
            <a:r>
              <a:rPr lang="en-CA" sz="2200" dirty="0">
                <a:latin typeface="Tw Cen MT" panose="020B0602020104020603" pitchFamily="34" charset="0"/>
              </a:rPr>
              <a:t>All the models were built using Word2Vec embedding. The embedding was trained using the 120,000 instances, the entire training set </a:t>
            </a:r>
          </a:p>
          <a:p>
            <a:pPr marL="457200" lvl="1" indent="0">
              <a:buNone/>
            </a:pPr>
            <a:endParaRPr lang="en-CA" sz="2200" dirty="0">
              <a:latin typeface="Tw Cen MT" panose="020B0602020104020603" pitchFamily="34" charset="0"/>
            </a:endParaRPr>
          </a:p>
          <a:p>
            <a:pPr lvl="1"/>
            <a:endParaRPr lang="en-CA" sz="2400" dirty="0">
              <a:latin typeface="Tw Cen MT" panose="020B0602020104020603" pitchFamily="34" charset="0"/>
            </a:endParaRPr>
          </a:p>
          <a:p>
            <a:pPr marL="0" indent="0">
              <a:buFont typeface="Wingdings 3" charset="2"/>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Tree>
    <p:extLst>
      <p:ext uri="{BB962C8B-B14F-4D97-AF65-F5344CB8AC3E}">
        <p14:creationId xmlns:p14="http://schemas.microsoft.com/office/powerpoint/2010/main" val="3401084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42</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a:t>
            </a:r>
          </a:p>
        </p:txBody>
      </p:sp>
      <p:pic>
        <p:nvPicPr>
          <p:cNvPr id="7" name="Picture 6">
            <a:extLst>
              <a:ext uri="{FF2B5EF4-FFF2-40B4-BE49-F238E27FC236}">
                <a16:creationId xmlns:a16="http://schemas.microsoft.com/office/drawing/2014/main" id="{6E4CB774-1C52-4369-8A10-8A7594BBD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221" y="734297"/>
            <a:ext cx="3946353" cy="5040000"/>
          </a:xfrm>
          <a:prstGeom prst="rect">
            <a:avLst/>
          </a:prstGeom>
        </p:spPr>
      </p:pic>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23118"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Logistic Regression</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spTree>
    <p:extLst>
      <p:ext uri="{BB962C8B-B14F-4D97-AF65-F5344CB8AC3E}">
        <p14:creationId xmlns:p14="http://schemas.microsoft.com/office/powerpoint/2010/main" val="4161549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43</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 (Cont’d)</a:t>
            </a:r>
          </a:p>
        </p:txBody>
      </p:sp>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32484"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Naïve Bayes</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9" name="Picture 8">
            <a:extLst>
              <a:ext uri="{FF2B5EF4-FFF2-40B4-BE49-F238E27FC236}">
                <a16:creationId xmlns:a16="http://schemas.microsoft.com/office/drawing/2014/main" id="{2ADE85BB-D40A-4EC9-A702-80A09B39E7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220" y="734297"/>
            <a:ext cx="3946353" cy="5040000"/>
          </a:xfrm>
          <a:prstGeom prst="rect">
            <a:avLst/>
          </a:prstGeom>
        </p:spPr>
      </p:pic>
    </p:spTree>
    <p:extLst>
      <p:ext uri="{BB962C8B-B14F-4D97-AF65-F5344CB8AC3E}">
        <p14:creationId xmlns:p14="http://schemas.microsoft.com/office/powerpoint/2010/main" val="1572254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44</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 (Cont’d)</a:t>
            </a:r>
          </a:p>
        </p:txBody>
      </p:sp>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29643"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Decision Trees</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6" name="Picture 5">
            <a:extLst>
              <a:ext uri="{FF2B5EF4-FFF2-40B4-BE49-F238E27FC236}">
                <a16:creationId xmlns:a16="http://schemas.microsoft.com/office/drawing/2014/main" id="{DA6B28C7-CE2D-423D-96D8-1F1EE4F49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379" y="734297"/>
            <a:ext cx="3946353" cy="5040000"/>
          </a:xfrm>
          <a:prstGeom prst="rect">
            <a:avLst/>
          </a:prstGeom>
        </p:spPr>
      </p:pic>
    </p:spTree>
    <p:extLst>
      <p:ext uri="{BB962C8B-B14F-4D97-AF65-F5344CB8AC3E}">
        <p14:creationId xmlns:p14="http://schemas.microsoft.com/office/powerpoint/2010/main" val="1339429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45</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71199" y="1178351"/>
            <a:ext cx="8917757" cy="44871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a 5 fold cross validation on the training dataset and re-ran all the models</a:t>
            </a:r>
          </a:p>
          <a:p>
            <a:endParaRPr lang="en-CA" sz="2400" dirty="0">
              <a:latin typeface="Tw Cen MT" panose="020B0602020104020603" pitchFamily="34" charset="0"/>
            </a:endParaRPr>
          </a:p>
          <a:p>
            <a:r>
              <a:rPr lang="en-CA" sz="2400" dirty="0">
                <a:latin typeface="Tw Cen MT" panose="020B0602020104020603" pitchFamily="34" charset="0"/>
              </a:rPr>
              <a:t>The models on the “solo” runs were trained on the 120,000 instance training set and tested on a separate 7600 instance test set</a:t>
            </a:r>
          </a:p>
          <a:p>
            <a:endParaRPr lang="en-CA" sz="2400" dirty="0">
              <a:latin typeface="Tw Cen MT" panose="020B0602020104020603" pitchFamily="34" charset="0"/>
            </a:endParaRPr>
          </a:p>
          <a:p>
            <a:r>
              <a:rPr lang="en-CA" sz="2400" dirty="0">
                <a:latin typeface="Tw Cen MT" panose="020B0602020104020603" pitchFamily="34" charset="0"/>
              </a:rPr>
              <a:t>The results of cross validation closely follow the previous “solo” runs</a:t>
            </a:r>
          </a:p>
          <a:p>
            <a:endParaRPr lang="en-CA" sz="2400" dirty="0">
              <a:latin typeface="Tw Cen MT" panose="020B0602020104020603" pitchFamily="34" charset="0"/>
            </a:endParaRPr>
          </a:p>
          <a:p>
            <a:r>
              <a:rPr lang="en-CA" sz="2400" dirty="0">
                <a:latin typeface="Tw Cen MT" panose="020B0602020104020603" pitchFamily="34" charset="0"/>
              </a:rPr>
              <a:t>Logistic Regression &amp; SVM compare very closely in terms of the metrics. However, SVM was very resource intensive</a:t>
            </a:r>
          </a:p>
          <a:p>
            <a:endParaRPr lang="en-CA" sz="2200" dirty="0">
              <a:latin typeface="Tw Cen MT" panose="020B0602020104020603" pitchFamily="34" charset="0"/>
            </a:endParaRPr>
          </a:p>
          <a:p>
            <a:pPr lvl="1"/>
            <a:endParaRPr lang="en-CA" sz="2400" dirty="0">
              <a:latin typeface="Tw Cen MT" panose="020B0602020104020603" pitchFamily="34" charset="0"/>
            </a:endParaRPr>
          </a:p>
          <a:p>
            <a:pPr marL="0" indent="0">
              <a:buFont typeface="Wingdings 3" charset="2"/>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4252867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46</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08762"/>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8B6CD709-D34B-42F6-BA7A-0E447222A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06" y="1602299"/>
            <a:ext cx="5000625" cy="4505325"/>
          </a:xfrm>
          <a:prstGeom prst="rect">
            <a:avLst/>
          </a:prstGeom>
        </p:spPr>
      </p:pic>
      <p:pic>
        <p:nvPicPr>
          <p:cNvPr id="10" name="Picture 9">
            <a:extLst>
              <a:ext uri="{FF2B5EF4-FFF2-40B4-BE49-F238E27FC236}">
                <a16:creationId xmlns:a16="http://schemas.microsoft.com/office/drawing/2014/main" id="{D791A905-1E22-4FC7-93F1-2869784AD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689" y="1621153"/>
            <a:ext cx="5000625" cy="4505325"/>
          </a:xfrm>
          <a:prstGeom prst="rect">
            <a:avLst/>
          </a:prstGeom>
        </p:spPr>
      </p:pic>
    </p:spTree>
    <p:extLst>
      <p:ext uri="{BB962C8B-B14F-4D97-AF65-F5344CB8AC3E}">
        <p14:creationId xmlns:p14="http://schemas.microsoft.com/office/powerpoint/2010/main" val="4081052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47</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8F5B3A89-1798-4991-A685-C50DC5201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684" y="1358888"/>
            <a:ext cx="5000625" cy="4505325"/>
          </a:xfrm>
          <a:prstGeom prst="rect">
            <a:avLst/>
          </a:prstGeom>
        </p:spPr>
      </p:pic>
      <p:pic>
        <p:nvPicPr>
          <p:cNvPr id="10" name="Picture 9">
            <a:extLst>
              <a:ext uri="{FF2B5EF4-FFF2-40B4-BE49-F238E27FC236}">
                <a16:creationId xmlns:a16="http://schemas.microsoft.com/office/drawing/2014/main" id="{FF7EACFB-AD9F-4B90-8732-72B81D2FC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76" y="1359972"/>
            <a:ext cx="5086350" cy="4505325"/>
          </a:xfrm>
          <a:prstGeom prst="rect">
            <a:avLst/>
          </a:prstGeom>
        </p:spPr>
      </p:pic>
    </p:spTree>
    <p:extLst>
      <p:ext uri="{BB962C8B-B14F-4D97-AF65-F5344CB8AC3E}">
        <p14:creationId xmlns:p14="http://schemas.microsoft.com/office/powerpoint/2010/main" val="3445754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48</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10" name="Content Placeholder 2">
            <a:extLst>
              <a:ext uri="{FF2B5EF4-FFF2-40B4-BE49-F238E27FC236}">
                <a16:creationId xmlns:a16="http://schemas.microsoft.com/office/drawing/2014/main" id="{50335F1F-B41B-4322-A793-FD2352B72F1A}"/>
              </a:ext>
            </a:extLst>
          </p:cNvPr>
          <p:cNvSpPr txBox="1">
            <a:spLocks/>
          </p:cNvSpPr>
          <p:nvPr/>
        </p:nvSpPr>
        <p:spPr>
          <a:xfrm>
            <a:off x="502252" y="5522544"/>
            <a:ext cx="9055649" cy="7543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000" dirty="0">
                <a:latin typeface="Tw Cen MT" panose="020B0602020104020603" pitchFamily="34" charset="0"/>
              </a:rPr>
              <a:t>Based on the previous metrics and comparison, Logistic Regression emerges as the model of choice </a:t>
            </a:r>
          </a:p>
          <a:p>
            <a:endParaRPr lang="en-CA" sz="2000" dirty="0">
              <a:latin typeface="Tw Cen MT" panose="020B0602020104020603" pitchFamily="34" charset="0"/>
            </a:endParaRPr>
          </a:p>
          <a:p>
            <a:pPr marL="0" indent="0">
              <a:buFont typeface="Wingdings 3" charset="2"/>
              <a:buNone/>
            </a:pPr>
            <a:endParaRPr lang="en-US" sz="2000" dirty="0">
              <a:latin typeface="Tw Cen MT" panose="020B0602020104020603" pitchFamily="34" charset="0"/>
            </a:endParaRPr>
          </a:p>
          <a:p>
            <a:endParaRPr lang="en-US" sz="2000" dirty="0">
              <a:latin typeface="Tw Cen MT" panose="020B0602020104020603" pitchFamily="34" charset="0"/>
            </a:endParaRPr>
          </a:p>
        </p:txBody>
      </p:sp>
      <p:pic>
        <p:nvPicPr>
          <p:cNvPr id="6" name="Picture 5">
            <a:extLst>
              <a:ext uri="{FF2B5EF4-FFF2-40B4-BE49-F238E27FC236}">
                <a16:creationId xmlns:a16="http://schemas.microsoft.com/office/drawing/2014/main" id="{81C42556-AF1F-41B5-8266-8F7B3FA51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952421"/>
            <a:ext cx="4962525" cy="4505325"/>
          </a:xfrm>
          <a:prstGeom prst="rect">
            <a:avLst/>
          </a:prstGeom>
        </p:spPr>
      </p:pic>
    </p:spTree>
    <p:extLst>
      <p:ext uri="{BB962C8B-B14F-4D97-AF65-F5344CB8AC3E}">
        <p14:creationId xmlns:p14="http://schemas.microsoft.com/office/powerpoint/2010/main" val="1306338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49</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latin typeface="Tw Cen MT" panose="020B0602020104020603" pitchFamily="34" charset="0"/>
              </a:rPr>
              <a:t>CROSS VALIDATION – COMPARISON OF RESULTS, CONFUSION MATRIX</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7" name="Picture 6">
            <a:extLst>
              <a:ext uri="{FF2B5EF4-FFF2-40B4-BE49-F238E27FC236}">
                <a16:creationId xmlns:a16="http://schemas.microsoft.com/office/drawing/2014/main" id="{3E4C9C78-C750-40CA-9A8A-947A37D13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259" y="914448"/>
            <a:ext cx="3660477" cy="2739834"/>
          </a:xfrm>
          <a:prstGeom prst="rect">
            <a:avLst/>
          </a:prstGeom>
        </p:spPr>
      </p:pic>
      <p:pic>
        <p:nvPicPr>
          <p:cNvPr id="12" name="Picture 11">
            <a:extLst>
              <a:ext uri="{FF2B5EF4-FFF2-40B4-BE49-F238E27FC236}">
                <a16:creationId xmlns:a16="http://schemas.microsoft.com/office/drawing/2014/main" id="{18575722-CFCF-4A47-91A6-734E82376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743" y="914448"/>
            <a:ext cx="3660477" cy="2739834"/>
          </a:xfrm>
          <a:prstGeom prst="rect">
            <a:avLst/>
          </a:prstGeom>
        </p:spPr>
      </p:pic>
      <p:pic>
        <p:nvPicPr>
          <p:cNvPr id="14" name="Picture 13">
            <a:extLst>
              <a:ext uri="{FF2B5EF4-FFF2-40B4-BE49-F238E27FC236}">
                <a16:creationId xmlns:a16="http://schemas.microsoft.com/office/drawing/2014/main" id="{5E360225-1BCE-4FF0-A61D-37CDA288B1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1258" y="3821223"/>
            <a:ext cx="3660477" cy="2739834"/>
          </a:xfrm>
          <a:prstGeom prst="rect">
            <a:avLst/>
          </a:prstGeom>
        </p:spPr>
      </p:pic>
      <p:pic>
        <p:nvPicPr>
          <p:cNvPr id="16" name="Picture 15">
            <a:extLst>
              <a:ext uri="{FF2B5EF4-FFF2-40B4-BE49-F238E27FC236}">
                <a16:creationId xmlns:a16="http://schemas.microsoft.com/office/drawing/2014/main" id="{21EFECFB-EB7F-41B9-BBF5-E2999B7CA6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743" y="3821223"/>
            <a:ext cx="3660477" cy="2739834"/>
          </a:xfrm>
          <a:prstGeom prst="rect">
            <a:avLst/>
          </a:prstGeom>
        </p:spPr>
      </p:pic>
    </p:spTree>
    <p:extLst>
      <p:ext uri="{BB962C8B-B14F-4D97-AF65-F5344CB8AC3E}">
        <p14:creationId xmlns:p14="http://schemas.microsoft.com/office/powerpoint/2010/main" val="280374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52487" y="1090015"/>
            <a:ext cx="8917757" cy="5932953"/>
          </a:xfrm>
        </p:spPr>
        <p:txBody>
          <a:bodyPr>
            <a:noAutofit/>
          </a:bodyPr>
          <a:lstStyle/>
          <a:p>
            <a:r>
              <a:rPr lang="en-CA" sz="2400" dirty="0">
                <a:latin typeface="Tw Cen MT" panose="020B0602020104020603" pitchFamily="34" charset="0"/>
              </a:rPr>
              <a:t>The raw data was explored to identify whether it required balancing. It was found that there were equal number of ‘headlines’ and ‘content’ for each category. (Each category has 30,000)</a:t>
            </a:r>
          </a:p>
          <a:p>
            <a:r>
              <a:rPr lang="en-CA" sz="2400" dirty="0">
                <a:latin typeface="Tw Cen MT" panose="020B0602020104020603" pitchFamily="34" charset="0"/>
              </a:rPr>
              <a:t>We started with a sample of 1000 rows from the raw data. The sample data was pretty balanced as well</a:t>
            </a: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E1278AE0-A10B-49FB-BFBE-1D57582A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8" y="3429000"/>
            <a:ext cx="4413288" cy="3115764"/>
          </a:xfrm>
          <a:prstGeom prst="rect">
            <a:avLst/>
          </a:prstGeom>
        </p:spPr>
      </p:pic>
      <p:pic>
        <p:nvPicPr>
          <p:cNvPr id="11" name="Picture 10">
            <a:extLst>
              <a:ext uri="{FF2B5EF4-FFF2-40B4-BE49-F238E27FC236}">
                <a16:creationId xmlns:a16="http://schemas.microsoft.com/office/drawing/2014/main" id="{AE2F865B-2530-4405-A4C9-BC552781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9" y="3429000"/>
            <a:ext cx="4268170" cy="3115764"/>
          </a:xfrm>
          <a:prstGeom prst="rect">
            <a:avLst/>
          </a:prstGeom>
        </p:spPr>
      </p:pic>
      <p:pic>
        <p:nvPicPr>
          <p:cNvPr id="6" name="Picture 5">
            <a:extLst>
              <a:ext uri="{FF2B5EF4-FFF2-40B4-BE49-F238E27FC236}">
                <a16:creationId xmlns:a16="http://schemas.microsoft.com/office/drawing/2014/main" id="{0FF1205D-3C47-4711-91D8-672605843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E7BF12F5-614F-4B3E-9F20-FFB45F2622C0}"/>
              </a:ext>
            </a:extLst>
          </p:cNvPr>
          <p:cNvSpPr>
            <a:spLocks noGrp="1"/>
          </p:cNvSpPr>
          <p:nvPr>
            <p:ph type="sldNum" sz="quarter" idx="12"/>
          </p:nvPr>
        </p:nvSpPr>
        <p:spPr/>
        <p:txBody>
          <a:bodyPr/>
          <a:lstStyle/>
          <a:p>
            <a:fld id="{0540F40C-19D0-4AE1-B3AF-4A4F01D6E71D}" type="slidenum">
              <a:rPr lang="en-CA" smtClean="0"/>
              <a:pPr/>
              <a:t>5</a:t>
            </a:fld>
            <a:endParaRPr lang="en-CA"/>
          </a:p>
        </p:txBody>
      </p:sp>
    </p:spTree>
    <p:extLst>
      <p:ext uri="{BB962C8B-B14F-4D97-AF65-F5344CB8AC3E}">
        <p14:creationId xmlns:p14="http://schemas.microsoft.com/office/powerpoint/2010/main" val="2452044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50</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latin typeface="Tw Cen MT" panose="020B0602020104020603" pitchFamily="34" charset="0"/>
              </a:rPr>
              <a:t>CROSS VALIDATION – COMPARISON OF RESULTS, LEARNING CURVE</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9DBB4085-5DD7-42E4-9A30-D642DADE1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178" y="3839408"/>
            <a:ext cx="3676613" cy="2646315"/>
          </a:xfrm>
          <a:prstGeom prst="rect">
            <a:avLst/>
          </a:prstGeom>
        </p:spPr>
      </p:pic>
      <p:pic>
        <p:nvPicPr>
          <p:cNvPr id="10" name="Picture 9">
            <a:extLst>
              <a:ext uri="{FF2B5EF4-FFF2-40B4-BE49-F238E27FC236}">
                <a16:creationId xmlns:a16="http://schemas.microsoft.com/office/drawing/2014/main" id="{C7341E00-BAF5-44AC-9E60-FF0C09F40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61" y="939786"/>
            <a:ext cx="3761295" cy="2646314"/>
          </a:xfrm>
          <a:prstGeom prst="rect">
            <a:avLst/>
          </a:prstGeom>
        </p:spPr>
      </p:pic>
      <p:pic>
        <p:nvPicPr>
          <p:cNvPr id="15" name="Picture 14">
            <a:extLst>
              <a:ext uri="{FF2B5EF4-FFF2-40B4-BE49-F238E27FC236}">
                <a16:creationId xmlns:a16="http://schemas.microsoft.com/office/drawing/2014/main" id="{1EE913E2-3A8D-443F-8BA4-C29371257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560" y="3839409"/>
            <a:ext cx="3761295" cy="2646314"/>
          </a:xfrm>
          <a:prstGeom prst="rect">
            <a:avLst/>
          </a:prstGeom>
        </p:spPr>
      </p:pic>
      <p:pic>
        <p:nvPicPr>
          <p:cNvPr id="18" name="Picture 17">
            <a:extLst>
              <a:ext uri="{FF2B5EF4-FFF2-40B4-BE49-F238E27FC236}">
                <a16:creationId xmlns:a16="http://schemas.microsoft.com/office/drawing/2014/main" id="{745B1286-A4AE-4B01-9A87-8C7AD1D702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8496" y="897929"/>
            <a:ext cx="3761295" cy="2646314"/>
          </a:xfrm>
          <a:prstGeom prst="rect">
            <a:avLst/>
          </a:prstGeom>
        </p:spPr>
      </p:pic>
    </p:spTree>
    <p:extLst>
      <p:ext uri="{BB962C8B-B14F-4D97-AF65-F5344CB8AC3E}">
        <p14:creationId xmlns:p14="http://schemas.microsoft.com/office/powerpoint/2010/main" val="2765764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51</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71199" y="1178351"/>
            <a:ext cx="8917757" cy="44871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The following ensemble methods were used</a:t>
            </a:r>
          </a:p>
          <a:p>
            <a:endParaRPr lang="en-CA" sz="2400" dirty="0">
              <a:latin typeface="Tw Cen MT" panose="020B0602020104020603" pitchFamily="34" charset="0"/>
            </a:endParaRPr>
          </a:p>
          <a:p>
            <a:pPr lvl="1"/>
            <a:r>
              <a:rPr lang="en-CA" sz="2200" dirty="0">
                <a:latin typeface="Tw Cen MT" panose="020B0602020104020603" pitchFamily="34" charset="0"/>
              </a:rPr>
              <a:t>Bagging</a:t>
            </a:r>
          </a:p>
          <a:p>
            <a:pPr lvl="2"/>
            <a:r>
              <a:rPr lang="en-CA" sz="2000" dirty="0">
                <a:latin typeface="Tw Cen MT" panose="020B0602020104020603" pitchFamily="34" charset="0"/>
              </a:rPr>
              <a:t>The base estimator was chosen to be Logistic Regression</a:t>
            </a:r>
          </a:p>
          <a:p>
            <a:pPr lvl="1"/>
            <a:endParaRPr lang="en-CA" sz="2200" dirty="0">
              <a:latin typeface="Tw Cen MT" panose="020B0602020104020603" pitchFamily="34" charset="0"/>
            </a:endParaRPr>
          </a:p>
          <a:p>
            <a:pPr lvl="1"/>
            <a:r>
              <a:rPr lang="en-CA" sz="2200" dirty="0">
                <a:latin typeface="Tw Cen MT" panose="020B0602020104020603" pitchFamily="34" charset="0"/>
              </a:rPr>
              <a:t>Stacking</a:t>
            </a:r>
          </a:p>
          <a:p>
            <a:pPr lvl="2"/>
            <a:r>
              <a:rPr lang="en-CA" sz="2000" dirty="0">
                <a:latin typeface="Tw Cen MT" panose="020B0602020104020603" pitchFamily="34" charset="0"/>
              </a:rPr>
              <a:t>The initial estimators in stacking were chosen to be Naïve </a:t>
            </a:r>
            <a:r>
              <a:rPr lang="en-CA" sz="2000" dirty="0" err="1">
                <a:latin typeface="Tw Cen MT" panose="020B0602020104020603" pitchFamily="34" charset="0"/>
              </a:rPr>
              <a:t>bayes</a:t>
            </a:r>
            <a:r>
              <a:rPr lang="en-CA" sz="2000" dirty="0">
                <a:latin typeface="Tw Cen MT" panose="020B0602020104020603" pitchFamily="34" charset="0"/>
              </a:rPr>
              <a:t> and SVM. The meta learner was Logistic Regression</a:t>
            </a:r>
          </a:p>
          <a:p>
            <a:pPr lvl="1"/>
            <a:endParaRPr lang="en-CA" sz="2200" dirty="0">
              <a:latin typeface="Tw Cen MT" panose="020B0602020104020603" pitchFamily="34" charset="0"/>
            </a:endParaRPr>
          </a:p>
          <a:p>
            <a:pPr lvl="1"/>
            <a:r>
              <a:rPr lang="en-CA" sz="2200" dirty="0">
                <a:latin typeface="Tw Cen MT" panose="020B0602020104020603" pitchFamily="34" charset="0"/>
              </a:rPr>
              <a:t>Boosting</a:t>
            </a:r>
          </a:p>
          <a:p>
            <a:pPr lvl="2"/>
            <a:r>
              <a:rPr lang="en-CA" sz="2000" dirty="0">
                <a:latin typeface="Tw Cen MT" panose="020B0602020104020603" pitchFamily="34" charset="0"/>
              </a:rPr>
              <a:t>An </a:t>
            </a:r>
            <a:r>
              <a:rPr lang="en-CA" sz="2000" dirty="0" err="1">
                <a:latin typeface="Tw Cen MT" panose="020B0602020104020603" pitchFamily="34" charset="0"/>
              </a:rPr>
              <a:t>Adaboost</a:t>
            </a:r>
            <a:r>
              <a:rPr lang="en-CA" sz="2000" dirty="0">
                <a:latin typeface="Tw Cen MT" panose="020B0602020104020603" pitchFamily="34" charset="0"/>
              </a:rPr>
              <a:t> classifier was used for boosting in this iteration. </a:t>
            </a:r>
          </a:p>
          <a:p>
            <a:endParaRPr lang="en-CA" sz="2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3655151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52</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9C7ED1FC-2FA1-4E8B-9D4E-90E2099C8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 y="1760174"/>
            <a:ext cx="5821935" cy="2880000"/>
          </a:xfrm>
          <a:prstGeom prst="rect">
            <a:avLst/>
          </a:prstGeom>
        </p:spPr>
      </p:pic>
      <p:pic>
        <p:nvPicPr>
          <p:cNvPr id="9" name="Picture 8">
            <a:extLst>
              <a:ext uri="{FF2B5EF4-FFF2-40B4-BE49-F238E27FC236}">
                <a16:creationId xmlns:a16="http://schemas.microsoft.com/office/drawing/2014/main" id="{AB1E557D-4F03-4BB0-9972-6F89000FAE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030" y="1762763"/>
            <a:ext cx="5760000" cy="2880000"/>
          </a:xfrm>
          <a:prstGeom prst="rect">
            <a:avLst/>
          </a:prstGeom>
        </p:spPr>
      </p:pic>
    </p:spTree>
    <p:extLst>
      <p:ext uri="{BB962C8B-B14F-4D97-AF65-F5344CB8AC3E}">
        <p14:creationId xmlns:p14="http://schemas.microsoft.com/office/powerpoint/2010/main" val="1814397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53</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08762"/>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1F299FB4-E804-4656-9D4F-11AB99F31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 y="1765743"/>
            <a:ext cx="5821935" cy="2880000"/>
          </a:xfrm>
          <a:prstGeom prst="rect">
            <a:avLst/>
          </a:prstGeom>
        </p:spPr>
      </p:pic>
      <p:pic>
        <p:nvPicPr>
          <p:cNvPr id="10" name="Picture 9">
            <a:extLst>
              <a:ext uri="{FF2B5EF4-FFF2-40B4-BE49-F238E27FC236}">
                <a16:creationId xmlns:a16="http://schemas.microsoft.com/office/drawing/2014/main" id="{5151524D-EF80-4C47-91E9-70FDB2124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0549" y="1765743"/>
            <a:ext cx="5760000" cy="2880000"/>
          </a:xfrm>
          <a:prstGeom prst="rect">
            <a:avLst/>
          </a:prstGeom>
        </p:spPr>
      </p:pic>
    </p:spTree>
    <p:extLst>
      <p:ext uri="{BB962C8B-B14F-4D97-AF65-F5344CB8AC3E}">
        <p14:creationId xmlns:p14="http://schemas.microsoft.com/office/powerpoint/2010/main" val="2170744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54</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B1350752-AF0D-4C57-AD2C-CCD2C1B65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 y="1761858"/>
            <a:ext cx="5790968" cy="2880000"/>
          </a:xfrm>
          <a:prstGeom prst="rect">
            <a:avLst/>
          </a:prstGeom>
        </p:spPr>
      </p:pic>
      <p:sp>
        <p:nvSpPr>
          <p:cNvPr id="10" name="Content Placeholder 2">
            <a:extLst>
              <a:ext uri="{FF2B5EF4-FFF2-40B4-BE49-F238E27FC236}">
                <a16:creationId xmlns:a16="http://schemas.microsoft.com/office/drawing/2014/main" id="{3C65BAFC-2117-45C8-99CB-4543F34A9E72}"/>
              </a:ext>
            </a:extLst>
          </p:cNvPr>
          <p:cNvSpPr txBox="1">
            <a:spLocks/>
          </p:cNvSpPr>
          <p:nvPr/>
        </p:nvSpPr>
        <p:spPr>
          <a:xfrm>
            <a:off x="6186835" y="1555418"/>
            <a:ext cx="3392956" cy="37471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600" dirty="0">
                <a:latin typeface="Tw Cen MT" panose="020B0602020104020603" pitchFamily="34" charset="0"/>
              </a:rPr>
              <a:t>Based on the metrics seen so far, it is clear that “Bagging” ensemble method is the algorithm of choice</a:t>
            </a:r>
          </a:p>
          <a:p>
            <a:endParaRPr lang="en-CA" sz="1600" dirty="0">
              <a:latin typeface="Tw Cen MT" panose="020B0602020104020603" pitchFamily="34" charset="0"/>
            </a:endParaRPr>
          </a:p>
          <a:p>
            <a:r>
              <a:rPr lang="en-CA" sz="1600" dirty="0">
                <a:latin typeface="Tw Cen MT" panose="020B0602020104020603" pitchFamily="34" charset="0"/>
              </a:rPr>
              <a:t>Stacking and Bagging perform almost similarly in terms of F1 Score, ROC AUC, Precision &amp; Recall</a:t>
            </a:r>
          </a:p>
          <a:p>
            <a:endParaRPr lang="en-CA" sz="1600" dirty="0">
              <a:latin typeface="Tw Cen MT" panose="020B0602020104020603" pitchFamily="34" charset="0"/>
            </a:endParaRPr>
          </a:p>
          <a:p>
            <a:r>
              <a:rPr lang="en-CA" sz="1600" dirty="0">
                <a:latin typeface="Tw Cen MT" panose="020B0602020104020603" pitchFamily="34" charset="0"/>
              </a:rPr>
              <a:t>However, in terms of Fit time, stacking took almost 25 minutes to fit, while bagging took just over 3.5 mins</a:t>
            </a:r>
          </a:p>
          <a:p>
            <a:endParaRPr lang="en-CA" sz="1600" dirty="0">
              <a:latin typeface="Tw Cen MT" panose="020B0602020104020603" pitchFamily="34" charset="0"/>
            </a:endParaRPr>
          </a:p>
          <a:p>
            <a:endParaRPr lang="en-CA" sz="1600" dirty="0">
              <a:latin typeface="Tw Cen MT" panose="020B0602020104020603" pitchFamily="34" charset="0"/>
            </a:endParaRPr>
          </a:p>
        </p:txBody>
      </p:sp>
    </p:spTree>
    <p:extLst>
      <p:ext uri="{BB962C8B-B14F-4D97-AF65-F5344CB8AC3E}">
        <p14:creationId xmlns:p14="http://schemas.microsoft.com/office/powerpoint/2010/main" val="1588180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55</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HYPERPARAMETER TUNING</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1611600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56</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 INTERPRETABILITY - LIME</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3106275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57</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RESULTS &amp; DISCUSSION</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108269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Header: The raw data did not contain headers for the columns. The columns were appropriately named</a:t>
            </a:r>
          </a:p>
          <a:p>
            <a:endParaRPr lang="en-CA" sz="2400" dirty="0">
              <a:latin typeface="Tw Cen MT" panose="020B0602020104020603" pitchFamily="34" charset="0"/>
            </a:endParaRPr>
          </a:p>
          <a:p>
            <a:r>
              <a:rPr lang="en-CA" sz="2400" dirty="0">
                <a:latin typeface="Tw Cen MT" panose="020B0602020104020603" pitchFamily="34" charset="0"/>
              </a:rPr>
              <a:t>HTML Code: There were some HTML code found in the raw data, like “&amp;</a:t>
            </a:r>
            <a:r>
              <a:rPr lang="en-CA" sz="2400" dirty="0" err="1">
                <a:latin typeface="Tw Cen MT" panose="020B0602020104020603" pitchFamily="34" charset="0"/>
              </a:rPr>
              <a:t>gt</a:t>
            </a:r>
            <a:r>
              <a:rPr lang="en-CA" sz="2400" dirty="0">
                <a:latin typeface="Tw Cen MT" panose="020B0602020104020603" pitchFamily="34" charset="0"/>
              </a:rPr>
              <a:t>” and “&amp;</a:t>
            </a:r>
            <a:r>
              <a:rPr lang="en-CA" sz="2400" dirty="0" err="1">
                <a:latin typeface="Tw Cen MT" panose="020B0602020104020603" pitchFamily="34" charset="0"/>
              </a:rPr>
              <a:t>lt</a:t>
            </a:r>
            <a:r>
              <a:rPr lang="en-CA" sz="2400" dirty="0">
                <a:latin typeface="Tw Cen MT" panose="020B0602020104020603" pitchFamily="34" charset="0"/>
              </a:rPr>
              <a:t>” and were removed</a:t>
            </a:r>
          </a:p>
          <a:p>
            <a:r>
              <a:rPr lang="en-CA" sz="2400" dirty="0">
                <a:latin typeface="Tw Cen MT" panose="020B0602020104020603" pitchFamily="34" charset="0"/>
              </a:rPr>
              <a:t>News Sources: Some of the rows in the ‘headline’ column contained the news source like (Reuters), (AP) etc. These were removed as they don’t contribute much to the overall classification problem</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425206EC-0BFB-49C9-98F1-C29293C615E1}"/>
              </a:ext>
            </a:extLst>
          </p:cNvPr>
          <p:cNvSpPr txBox="1"/>
          <p:nvPr/>
        </p:nvSpPr>
        <p:spPr>
          <a:xfrm>
            <a:off x="677334" y="1817547"/>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train_data.columns</a:t>
            </a:r>
            <a:r>
              <a:rPr lang="en-CA" b="1" dirty="0">
                <a:latin typeface="Tw Cen MT" panose="020B0602020104020603" pitchFamily="34" charset="0"/>
              </a:rPr>
              <a:t> = ['category', 'headline', 'content']</a:t>
            </a:r>
          </a:p>
        </p:txBody>
      </p:sp>
      <p:sp>
        <p:nvSpPr>
          <p:cNvPr id="7" name="TextBox 6">
            <a:extLst>
              <a:ext uri="{FF2B5EF4-FFF2-40B4-BE49-F238E27FC236}">
                <a16:creationId xmlns:a16="http://schemas.microsoft.com/office/drawing/2014/main" id="{664F35AA-8660-487C-96B5-747C427011A1}"/>
              </a:ext>
            </a:extLst>
          </p:cNvPr>
          <p:cNvSpPr txBox="1"/>
          <p:nvPr/>
        </p:nvSpPr>
        <p:spPr>
          <a:xfrm>
            <a:off x="677334" y="4535276"/>
            <a:ext cx="8560934" cy="1754326"/>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import re</a:t>
            </a:r>
          </a:p>
          <a:p>
            <a:r>
              <a:rPr lang="en-CA" b="1" dirty="0">
                <a:latin typeface="Tw Cen MT" panose="020B0602020104020603" pitchFamily="34" charset="0"/>
              </a:rPr>
              <a:t>def clean(x):</a:t>
            </a:r>
          </a:p>
          <a:p>
            <a:r>
              <a:rPr lang="en-CA" b="1" dirty="0">
                <a:latin typeface="Tw Cen MT" panose="020B0602020104020603" pitchFamily="34" charset="0"/>
              </a:rPr>
              <a:t>    x = </a:t>
            </a:r>
            <a:r>
              <a:rPr lang="en-CA" b="1" dirty="0" err="1">
                <a:latin typeface="Tw Cen MT" panose="020B0602020104020603" pitchFamily="34" charset="0"/>
              </a:rPr>
              <a:t>re.sub</a:t>
            </a:r>
            <a:r>
              <a:rPr lang="en-CA" b="1" dirty="0">
                <a:latin typeface="Tw Cen MT" panose="020B0602020104020603" pitchFamily="34" charset="0"/>
              </a:rPr>
              <a:t>(r'(&amp;[A-Za-z]+)|\(.*\)', '', x)</a:t>
            </a:r>
          </a:p>
          <a:p>
            <a:r>
              <a:rPr lang="en-CA" b="1" dirty="0">
                <a:latin typeface="Tw Cen MT" panose="020B0602020104020603" pitchFamily="34" charset="0"/>
              </a:rPr>
              <a:t>    return str(x)</a:t>
            </a:r>
          </a:p>
          <a:p>
            <a:r>
              <a:rPr lang="en-CA" b="1" dirty="0">
                <a:latin typeface="Tw Cen MT" panose="020B0602020104020603" pitchFamily="34" charset="0"/>
              </a:rPr>
              <a:t>for </a:t>
            </a:r>
            <a:r>
              <a:rPr lang="en-CA" b="1" dirty="0" err="1">
                <a:latin typeface="Tw Cen MT" panose="020B0602020104020603" pitchFamily="34" charset="0"/>
              </a:rPr>
              <a:t>i</a:t>
            </a:r>
            <a:r>
              <a:rPr lang="en-CA" b="1" dirty="0">
                <a:latin typeface="Tw Cen MT" panose="020B0602020104020603" pitchFamily="34" charset="0"/>
              </a:rPr>
              <a:t>, row in </a:t>
            </a:r>
            <a:r>
              <a:rPr lang="en-CA" b="1" dirty="0" err="1">
                <a:latin typeface="Tw Cen MT" panose="020B0602020104020603" pitchFamily="34" charset="0"/>
              </a:rPr>
              <a:t>train_data_sample.iterrows</a:t>
            </a:r>
            <a:r>
              <a:rPr lang="en-CA" b="1" dirty="0">
                <a:latin typeface="Tw Cen MT" panose="020B0602020104020603" pitchFamily="34" charset="0"/>
              </a:rPr>
              <a:t>():</a:t>
            </a:r>
          </a:p>
          <a:p>
            <a:r>
              <a:rPr lang="en-CA" b="1" dirty="0">
                <a:latin typeface="Tw Cen MT" panose="020B0602020104020603" pitchFamily="34" charset="0"/>
              </a:rPr>
              <a:t>    train_data_sample.at[</a:t>
            </a:r>
            <a:r>
              <a:rPr lang="en-CA" b="1" dirty="0" err="1">
                <a:latin typeface="Tw Cen MT" panose="020B0602020104020603" pitchFamily="34" charset="0"/>
              </a:rPr>
              <a:t>i</a:t>
            </a:r>
            <a:r>
              <a:rPr lang="en-CA" b="1" dirty="0">
                <a:latin typeface="Tw Cen MT" panose="020B0602020104020603" pitchFamily="34" charset="0"/>
              </a:rPr>
              <a:t>, "headline"] = clean(</a:t>
            </a:r>
            <a:r>
              <a:rPr lang="en-CA" b="1" dirty="0" err="1">
                <a:latin typeface="Tw Cen MT" panose="020B0602020104020603" pitchFamily="34" charset="0"/>
              </a:rPr>
              <a:t>row.headline</a:t>
            </a:r>
            <a:r>
              <a:rPr lang="en-CA" b="1" dirty="0">
                <a:latin typeface="Tw Cen MT" panose="020B0602020104020603" pitchFamily="34" charset="0"/>
              </a:rPr>
              <a:t>)</a:t>
            </a:r>
          </a:p>
        </p:txBody>
      </p:sp>
      <p:pic>
        <p:nvPicPr>
          <p:cNvPr id="6" name="Picture 5">
            <a:extLst>
              <a:ext uri="{FF2B5EF4-FFF2-40B4-BE49-F238E27FC236}">
                <a16:creationId xmlns:a16="http://schemas.microsoft.com/office/drawing/2014/main" id="{4E6A4A7E-AC10-4547-A63C-469D81A5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1B081DE1-394C-4D40-A4B0-E40664E5C077}"/>
              </a:ext>
            </a:extLst>
          </p:cNvPr>
          <p:cNvSpPr>
            <a:spLocks noGrp="1"/>
          </p:cNvSpPr>
          <p:nvPr>
            <p:ph type="sldNum" sz="quarter" idx="12"/>
          </p:nvPr>
        </p:nvSpPr>
        <p:spPr/>
        <p:txBody>
          <a:bodyPr/>
          <a:lstStyle/>
          <a:p>
            <a:fld id="{0540F40C-19D0-4AE1-B3AF-4A4F01D6E71D}" type="slidenum">
              <a:rPr lang="en-CA" smtClean="0"/>
              <a:pPr/>
              <a:t>6</a:t>
            </a:fld>
            <a:endParaRPr lang="en-CA"/>
          </a:p>
        </p:txBody>
      </p:sp>
    </p:spTree>
    <p:extLst>
      <p:ext uri="{BB962C8B-B14F-4D97-AF65-F5344CB8AC3E}">
        <p14:creationId xmlns:p14="http://schemas.microsoft.com/office/powerpoint/2010/main" val="32437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will take a look at the top few rows of the dataset</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10" name="TextBox 9">
            <a:extLst>
              <a:ext uri="{FF2B5EF4-FFF2-40B4-BE49-F238E27FC236}">
                <a16:creationId xmlns:a16="http://schemas.microsoft.com/office/drawing/2014/main" id="{1E241E96-485D-46A9-B522-3273CD0F59CE}"/>
              </a:ext>
            </a:extLst>
          </p:cNvPr>
          <p:cNvSpPr txBox="1"/>
          <p:nvPr/>
        </p:nvSpPr>
        <p:spPr>
          <a:xfrm>
            <a:off x="677334" y="1563023"/>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train_data_sample.head</a:t>
            </a:r>
            <a:r>
              <a:rPr lang="en-CA" b="1" dirty="0">
                <a:latin typeface="Tw Cen MT" panose="020B0602020104020603" pitchFamily="34" charset="0"/>
              </a:rPr>
              <a:t>()</a:t>
            </a:r>
          </a:p>
        </p:txBody>
      </p:sp>
      <p:pic>
        <p:nvPicPr>
          <p:cNvPr id="12" name="Picture 11">
            <a:extLst>
              <a:ext uri="{FF2B5EF4-FFF2-40B4-BE49-F238E27FC236}">
                <a16:creationId xmlns:a16="http://schemas.microsoft.com/office/drawing/2014/main" id="{F405B656-1BF8-428A-AA81-51013786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43"/>
            <a:ext cx="8808549" cy="3421127"/>
          </a:xfrm>
          <a:prstGeom prst="rect">
            <a:avLst/>
          </a:prstGeom>
        </p:spPr>
      </p:pic>
      <p:pic>
        <p:nvPicPr>
          <p:cNvPr id="6" name="Picture 5">
            <a:extLst>
              <a:ext uri="{FF2B5EF4-FFF2-40B4-BE49-F238E27FC236}">
                <a16:creationId xmlns:a16="http://schemas.microsoft.com/office/drawing/2014/main" id="{A7C2DBF1-3485-4A27-87CA-2C2AE628A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4C226AF3-8BE6-41D7-9A45-1EE55DE20354}"/>
              </a:ext>
            </a:extLst>
          </p:cNvPr>
          <p:cNvSpPr>
            <a:spLocks noGrp="1"/>
          </p:cNvSpPr>
          <p:nvPr>
            <p:ph type="sldNum" sz="quarter" idx="12"/>
          </p:nvPr>
        </p:nvSpPr>
        <p:spPr/>
        <p:txBody>
          <a:bodyPr/>
          <a:lstStyle/>
          <a:p>
            <a:fld id="{0540F40C-19D0-4AE1-B3AF-4A4F01D6E71D}" type="slidenum">
              <a:rPr lang="en-CA" smtClean="0"/>
              <a:pPr/>
              <a:t>7</a:t>
            </a:fld>
            <a:endParaRPr lang="en-CA"/>
          </a:p>
        </p:txBody>
      </p:sp>
    </p:spTree>
    <p:extLst>
      <p:ext uri="{BB962C8B-B14F-4D97-AF65-F5344CB8AC3E}">
        <p14:creationId xmlns:p14="http://schemas.microsoft.com/office/powerpoint/2010/main" val="1483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To better understand the data, we built a “</a:t>
            </a:r>
            <a:r>
              <a:rPr lang="en-CA" sz="2400" dirty="0" err="1">
                <a:latin typeface="Tw Cen MT" panose="020B0602020104020603" pitchFamily="34" charset="0"/>
              </a:rPr>
              <a:t>Countvectorizer</a:t>
            </a:r>
            <a:r>
              <a:rPr lang="en-CA" sz="2400" dirty="0">
                <a:latin typeface="Tw Cen MT" panose="020B0602020104020603" pitchFamily="34" charset="0"/>
              </a:rPr>
              <a:t>” with a minimum document frequency of 2 and included regex commands to discard numbers, symbols &amp; special characters. </a:t>
            </a:r>
          </a:p>
          <a:p>
            <a:r>
              <a:rPr lang="en-CA" sz="2400" dirty="0">
                <a:latin typeface="Tw Cen MT" panose="020B0602020104020603" pitchFamily="34" charset="0"/>
              </a:rPr>
              <a:t>For now, we chose to build a ‘unigram’ </a:t>
            </a:r>
          </a:p>
          <a:p>
            <a:r>
              <a:rPr lang="en-CA" sz="2400" dirty="0">
                <a:latin typeface="Tw Cen MT" panose="020B0602020104020603" pitchFamily="34" charset="0"/>
              </a:rPr>
              <a:t>We produced a bag of words </a:t>
            </a:r>
            <a:r>
              <a:rPr lang="en-CA" sz="2400" dirty="0" err="1">
                <a:latin typeface="Tw Cen MT" panose="020B0602020104020603" pitchFamily="34" charset="0"/>
              </a:rPr>
              <a:t>dataframe</a:t>
            </a:r>
            <a:r>
              <a:rPr lang="en-CA" sz="2400" dirty="0">
                <a:latin typeface="Tw Cen MT" panose="020B0602020104020603" pitchFamily="34" charset="0"/>
              </a:rPr>
              <a:t>, </a:t>
            </a:r>
            <a:r>
              <a:rPr lang="en-CA" sz="2400" dirty="0" err="1">
                <a:latin typeface="Tw Cen MT" panose="020B0602020104020603" pitchFamily="34" charset="0"/>
              </a:rPr>
              <a:t>cv_matrix_df</a:t>
            </a: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E404FD3B-E07B-4A2E-806A-FFC775126DDA}"/>
              </a:ext>
            </a:extLst>
          </p:cNvPr>
          <p:cNvSpPr txBox="1"/>
          <p:nvPr/>
        </p:nvSpPr>
        <p:spPr>
          <a:xfrm>
            <a:off x="677334" y="3177817"/>
            <a:ext cx="8917757" cy="313932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create a </a:t>
            </a:r>
            <a:r>
              <a:rPr lang="en-CA" b="1" dirty="0" err="1">
                <a:latin typeface="Tw Cen MT" panose="020B0602020104020603" pitchFamily="34" charset="0"/>
              </a:rPr>
              <a:t>CountVectorizer</a:t>
            </a:r>
            <a:r>
              <a:rPr lang="en-CA" b="1" dirty="0">
                <a:latin typeface="Tw Cen MT" panose="020B0602020104020603" pitchFamily="34" charset="0"/>
              </a:rPr>
              <a:t> from raw data, with options to clean it</a:t>
            </a:r>
          </a:p>
          <a:p>
            <a:r>
              <a:rPr lang="en-CA" b="1" dirty="0">
                <a:latin typeface="Tw Cen MT" panose="020B0602020104020603" pitchFamily="34" charset="0"/>
              </a:rPr>
              <a:t>cv = </a:t>
            </a:r>
            <a:r>
              <a:rPr lang="en-CA" b="1" dirty="0" err="1">
                <a:latin typeface="Tw Cen MT" panose="020B0602020104020603" pitchFamily="34" charset="0"/>
              </a:rPr>
              <a:t>CountVectorizer</a:t>
            </a:r>
            <a:r>
              <a:rPr lang="en-CA" b="1" dirty="0">
                <a:latin typeface="Tw Cen MT" panose="020B0602020104020603" pitchFamily="34" charset="0"/>
              </a:rPr>
              <a:t>(</a:t>
            </a:r>
            <a:r>
              <a:rPr lang="en-CA" b="1" dirty="0" err="1">
                <a:latin typeface="Tw Cen MT" panose="020B0602020104020603" pitchFamily="34" charset="0"/>
              </a:rPr>
              <a:t>min_df</a:t>
            </a:r>
            <a:r>
              <a:rPr lang="en-CA" b="1" dirty="0">
                <a:latin typeface="Tw Cen MT" panose="020B0602020104020603" pitchFamily="34" charset="0"/>
              </a:rPr>
              <a:t> = 2, lowercase = True, </a:t>
            </a:r>
            <a:r>
              <a:rPr lang="en-CA" b="1" dirty="0" err="1">
                <a:latin typeface="Tw Cen MT" panose="020B0602020104020603" pitchFamily="34" charset="0"/>
              </a:rPr>
              <a:t>token_pattern</a:t>
            </a:r>
            <a:r>
              <a:rPr lang="en-CA" b="1" dirty="0">
                <a:latin typeface="Tw Cen MT" panose="020B0602020104020603" pitchFamily="34" charset="0"/>
              </a:rPr>
              <a:t>=r'(?u)\b[A-Za-z]{2,}\b', </a:t>
            </a:r>
          </a:p>
          <a:p>
            <a:r>
              <a:rPr lang="en-CA" b="1" dirty="0">
                <a:latin typeface="Tw Cen MT" panose="020B0602020104020603" pitchFamily="34" charset="0"/>
              </a:rPr>
              <a:t>                        </a:t>
            </a:r>
            <a:r>
              <a:rPr lang="en-CA" b="1" dirty="0" err="1">
                <a:latin typeface="Tw Cen MT" panose="020B0602020104020603" pitchFamily="34" charset="0"/>
              </a:rPr>
              <a:t>strip_accents</a:t>
            </a:r>
            <a:r>
              <a:rPr lang="en-CA" b="1" dirty="0">
                <a:latin typeface="Tw Cen MT" panose="020B0602020104020603" pitchFamily="34" charset="0"/>
              </a:rPr>
              <a:t> = 'ascii', </a:t>
            </a:r>
            <a:r>
              <a:rPr lang="en-CA" b="1" dirty="0" err="1">
                <a:latin typeface="Tw Cen MT" panose="020B0602020104020603" pitchFamily="34" charset="0"/>
              </a:rPr>
              <a:t>ngram_range</a:t>
            </a:r>
            <a:r>
              <a:rPr lang="en-CA" b="1" dirty="0">
                <a:latin typeface="Tw Cen MT" panose="020B0602020104020603" pitchFamily="34" charset="0"/>
              </a:rPr>
              <a:t> = (1, 1), </a:t>
            </a:r>
          </a:p>
          <a:p>
            <a:r>
              <a:rPr lang="en-CA" b="1" dirty="0">
                <a:latin typeface="Tw Cen MT" panose="020B0602020104020603" pitchFamily="34" charset="0"/>
              </a:rPr>
              <a:t>                        </a:t>
            </a:r>
            <a:r>
              <a:rPr lang="en-CA" b="1" dirty="0" err="1">
                <a:latin typeface="Tw Cen MT" panose="020B0602020104020603" pitchFamily="34" charset="0"/>
              </a:rPr>
              <a:t>stop_words</a:t>
            </a:r>
            <a:r>
              <a:rPr lang="en-CA" b="1" dirty="0">
                <a:latin typeface="Tw Cen MT" panose="020B0602020104020603" pitchFamily="34" charset="0"/>
              </a:rPr>
              <a:t> = '</a:t>
            </a:r>
            <a:r>
              <a:rPr lang="en-CA" b="1" dirty="0" err="1">
                <a:latin typeface="Tw Cen MT" panose="020B0602020104020603" pitchFamily="34" charset="0"/>
              </a:rPr>
              <a:t>english</a:t>
            </a:r>
            <a:r>
              <a:rPr lang="en-CA" b="1" dirty="0">
                <a:latin typeface="Tw Cen MT" panose="020B0602020104020603" pitchFamily="34" charset="0"/>
              </a:rPr>
              <a:t>')</a:t>
            </a:r>
          </a:p>
          <a:p>
            <a:r>
              <a:rPr lang="en-CA" b="1" dirty="0" err="1">
                <a:latin typeface="Tw Cen MT" panose="020B0602020104020603" pitchFamily="34" charset="0"/>
              </a:rPr>
              <a:t>cv_matrix</a:t>
            </a:r>
            <a:r>
              <a:rPr lang="en-CA" b="1" dirty="0">
                <a:latin typeface="Tw Cen MT" panose="020B0602020104020603" pitchFamily="34" charset="0"/>
              </a:rPr>
              <a:t> = </a:t>
            </a:r>
            <a:r>
              <a:rPr lang="en-CA" b="1" dirty="0" err="1">
                <a:latin typeface="Tw Cen MT" panose="020B0602020104020603" pitchFamily="34" charset="0"/>
              </a:rPr>
              <a:t>cv.fit_transform</a:t>
            </a:r>
            <a:r>
              <a:rPr lang="en-CA" b="1" dirty="0">
                <a:latin typeface="Tw Cen MT" panose="020B0602020104020603" pitchFamily="34" charset="0"/>
              </a:rPr>
              <a:t>(</a:t>
            </a:r>
            <a:r>
              <a:rPr lang="en-CA" b="1" dirty="0" err="1">
                <a:latin typeface="Tw Cen MT" panose="020B0602020104020603" pitchFamily="34" charset="0"/>
              </a:rPr>
              <a:t>train_data_sample.headline</a:t>
            </a:r>
            <a:r>
              <a:rPr lang="en-CA" b="1" dirty="0">
                <a:latin typeface="Tw Cen MT" panose="020B0602020104020603" pitchFamily="34" charset="0"/>
              </a:rPr>
              <a:t>).</a:t>
            </a:r>
            <a:r>
              <a:rPr lang="en-CA" b="1" dirty="0" err="1">
                <a:latin typeface="Tw Cen MT" panose="020B0602020104020603" pitchFamily="34" charset="0"/>
              </a:rPr>
              <a:t>toarray</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get all unique words in the corpus</a:t>
            </a:r>
          </a:p>
          <a:p>
            <a:r>
              <a:rPr lang="en-CA" b="1" dirty="0">
                <a:latin typeface="Tw Cen MT" panose="020B0602020104020603" pitchFamily="34" charset="0"/>
              </a:rPr>
              <a:t>vocab = </a:t>
            </a:r>
            <a:r>
              <a:rPr lang="en-CA" b="1" dirty="0" err="1">
                <a:latin typeface="Tw Cen MT" panose="020B0602020104020603" pitchFamily="34" charset="0"/>
              </a:rPr>
              <a:t>cv.get_feature_names</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produce a </a:t>
            </a:r>
            <a:r>
              <a:rPr lang="en-CA" b="1" dirty="0" err="1">
                <a:latin typeface="Tw Cen MT" panose="020B0602020104020603" pitchFamily="34" charset="0"/>
              </a:rPr>
              <a:t>dataframe</a:t>
            </a:r>
            <a:r>
              <a:rPr lang="en-CA" b="1" dirty="0">
                <a:latin typeface="Tw Cen MT" panose="020B0602020104020603" pitchFamily="34" charset="0"/>
              </a:rPr>
              <a:t> including the feature names</a:t>
            </a:r>
          </a:p>
          <a:p>
            <a:r>
              <a:rPr lang="en-CA" b="1" dirty="0" err="1">
                <a:latin typeface="Tw Cen MT" panose="020B0602020104020603" pitchFamily="34" charset="0"/>
              </a:rPr>
              <a:t>cv_matrix_df</a:t>
            </a:r>
            <a:r>
              <a:rPr lang="en-CA" b="1" dirty="0">
                <a:latin typeface="Tw Cen MT" panose="020B0602020104020603" pitchFamily="34" charset="0"/>
              </a:rPr>
              <a:t> = </a:t>
            </a:r>
            <a:r>
              <a:rPr lang="en-CA" b="1" dirty="0" err="1">
                <a:latin typeface="Tw Cen MT" panose="020B0602020104020603" pitchFamily="34" charset="0"/>
              </a:rPr>
              <a:t>pandas.DataFrame</a:t>
            </a:r>
            <a:r>
              <a:rPr lang="en-CA" b="1" dirty="0">
                <a:latin typeface="Tw Cen MT" panose="020B0602020104020603" pitchFamily="34" charset="0"/>
              </a:rPr>
              <a:t>(</a:t>
            </a:r>
            <a:r>
              <a:rPr lang="en-CA" b="1" dirty="0" err="1">
                <a:latin typeface="Tw Cen MT" panose="020B0602020104020603" pitchFamily="34" charset="0"/>
              </a:rPr>
              <a:t>cv_matrix</a:t>
            </a:r>
            <a:r>
              <a:rPr lang="en-CA" b="1" dirty="0">
                <a:latin typeface="Tw Cen MT" panose="020B0602020104020603" pitchFamily="34" charset="0"/>
              </a:rPr>
              <a:t>, columns=vocab)</a:t>
            </a:r>
          </a:p>
        </p:txBody>
      </p:sp>
      <p:pic>
        <p:nvPicPr>
          <p:cNvPr id="5" name="Picture 4">
            <a:extLst>
              <a:ext uri="{FF2B5EF4-FFF2-40B4-BE49-F238E27FC236}">
                <a16:creationId xmlns:a16="http://schemas.microsoft.com/office/drawing/2014/main" id="{CFC9A64D-DA19-49ED-AD68-40F7EB034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D5A8650F-158E-4BA9-8B86-A4CF2B61C5B1}"/>
              </a:ext>
            </a:extLst>
          </p:cNvPr>
          <p:cNvSpPr>
            <a:spLocks noGrp="1"/>
          </p:cNvSpPr>
          <p:nvPr>
            <p:ph type="sldNum" sz="quarter" idx="12"/>
          </p:nvPr>
        </p:nvSpPr>
        <p:spPr/>
        <p:txBody>
          <a:bodyPr/>
          <a:lstStyle/>
          <a:p>
            <a:fld id="{0540F40C-19D0-4AE1-B3AF-4A4F01D6E71D}" type="slidenum">
              <a:rPr lang="en-CA" smtClean="0"/>
              <a:pPr/>
              <a:t>8</a:t>
            </a:fld>
            <a:endParaRPr lang="en-CA"/>
          </a:p>
        </p:txBody>
      </p:sp>
    </p:spTree>
    <p:extLst>
      <p:ext uri="{BB962C8B-B14F-4D97-AF65-F5344CB8AC3E}">
        <p14:creationId xmlns:p14="http://schemas.microsoft.com/office/powerpoint/2010/main" val="3139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Further manipulating the data, we produced a bar chart of the Top-20 most common words of the headlines of the news articles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grpSp>
        <p:nvGrpSpPr>
          <p:cNvPr id="6" name="Group 5">
            <a:extLst>
              <a:ext uri="{FF2B5EF4-FFF2-40B4-BE49-F238E27FC236}">
                <a16:creationId xmlns:a16="http://schemas.microsoft.com/office/drawing/2014/main" id="{05DF5753-B66F-45DC-B8DD-2AF2F6AE4A59}"/>
              </a:ext>
            </a:extLst>
          </p:cNvPr>
          <p:cNvGrpSpPr/>
          <p:nvPr/>
        </p:nvGrpSpPr>
        <p:grpSpPr>
          <a:xfrm>
            <a:off x="2375555" y="2177592"/>
            <a:ext cx="5156462" cy="4595567"/>
            <a:chOff x="2375555" y="2177592"/>
            <a:chExt cx="5156462" cy="4595567"/>
          </a:xfrm>
        </p:grpSpPr>
        <p:pic>
          <p:nvPicPr>
            <p:cNvPr id="5" name="Picture 4">
              <a:extLst>
                <a:ext uri="{FF2B5EF4-FFF2-40B4-BE49-F238E27FC236}">
                  <a16:creationId xmlns:a16="http://schemas.microsoft.com/office/drawing/2014/main" id="{7A310751-FD21-45B6-ADA3-B399CF70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555" y="2507550"/>
              <a:ext cx="5156462" cy="4265609"/>
            </a:xfrm>
            <a:prstGeom prst="rect">
              <a:avLst/>
            </a:prstGeom>
          </p:spPr>
        </p:pic>
        <p:sp>
          <p:nvSpPr>
            <p:cNvPr id="4" name="TextBox 3">
              <a:extLst>
                <a:ext uri="{FF2B5EF4-FFF2-40B4-BE49-F238E27FC236}">
                  <a16:creationId xmlns:a16="http://schemas.microsoft.com/office/drawing/2014/main" id="{0F76C81C-961F-4868-9145-5EECB9309808}"/>
                </a:ext>
              </a:extLst>
            </p:cNvPr>
            <p:cNvSpPr txBox="1"/>
            <p:nvPr/>
          </p:nvSpPr>
          <p:spPr>
            <a:xfrm>
              <a:off x="2922309" y="2177592"/>
              <a:ext cx="4279769" cy="369332"/>
            </a:xfrm>
            <a:prstGeom prst="rect">
              <a:avLst/>
            </a:prstGeom>
            <a:noFill/>
          </p:spPr>
          <p:txBody>
            <a:bodyPr wrap="square" rtlCol="0">
              <a:spAutoFit/>
            </a:bodyPr>
            <a:lstStyle/>
            <a:p>
              <a:pPr algn="ctr"/>
              <a:r>
                <a:rPr lang="en-CA" dirty="0">
                  <a:latin typeface="Tw Cen MT" panose="020B0602020104020603" pitchFamily="34" charset="0"/>
                </a:rPr>
                <a:t>Top 20 most common words </a:t>
              </a:r>
            </a:p>
          </p:txBody>
        </p:sp>
      </p:grpSp>
      <p:pic>
        <p:nvPicPr>
          <p:cNvPr id="7" name="Picture 6">
            <a:extLst>
              <a:ext uri="{FF2B5EF4-FFF2-40B4-BE49-F238E27FC236}">
                <a16:creationId xmlns:a16="http://schemas.microsoft.com/office/drawing/2014/main" id="{A228A19F-7B27-46FD-B02D-C399EF4AF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2" name="Slide Number Placeholder 11">
            <a:extLst>
              <a:ext uri="{FF2B5EF4-FFF2-40B4-BE49-F238E27FC236}">
                <a16:creationId xmlns:a16="http://schemas.microsoft.com/office/drawing/2014/main" id="{17069C90-3FB4-4A0C-83A5-9839AA2716BB}"/>
              </a:ext>
            </a:extLst>
          </p:cNvPr>
          <p:cNvSpPr>
            <a:spLocks noGrp="1"/>
          </p:cNvSpPr>
          <p:nvPr>
            <p:ph type="sldNum" sz="quarter" idx="12"/>
          </p:nvPr>
        </p:nvSpPr>
        <p:spPr/>
        <p:txBody>
          <a:bodyPr/>
          <a:lstStyle/>
          <a:p>
            <a:fld id="{0540F40C-19D0-4AE1-B3AF-4A4F01D6E71D}" type="slidenum">
              <a:rPr lang="en-CA" smtClean="0"/>
              <a:pPr/>
              <a:t>9</a:t>
            </a:fld>
            <a:endParaRPr lang="en-CA"/>
          </a:p>
        </p:txBody>
      </p:sp>
    </p:spTree>
    <p:extLst>
      <p:ext uri="{BB962C8B-B14F-4D97-AF65-F5344CB8AC3E}">
        <p14:creationId xmlns:p14="http://schemas.microsoft.com/office/powerpoint/2010/main" val="31872644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901</TotalTime>
  <Words>3963</Words>
  <Application>Microsoft Office PowerPoint</Application>
  <PresentationFormat>Widescreen</PresentationFormat>
  <Paragraphs>533</Paragraphs>
  <Slides>57</Slides>
  <Notes>0</Notes>
  <HiddenSlides>37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Trebuchet MS</vt:lpstr>
      <vt:lpstr>Tw Cen MT</vt:lpstr>
      <vt:lpstr>Wingdings 3</vt:lpstr>
      <vt:lpstr>Facet</vt:lpstr>
      <vt:lpstr>AG News Topic Classification</vt:lpstr>
      <vt:lpstr>PROBLEM SELECTION &amp; DEFINITION</vt:lpstr>
      <vt:lpstr>BACKGROUND OF THE DATASET</vt:lpstr>
      <vt:lpstr>FEATURE ENGINEERING &amp; MODELS - PLAN</vt:lpstr>
      <vt:lpstr>DATA CLEANING </vt:lpstr>
      <vt:lpstr>DATA CLEANING </vt:lpstr>
      <vt:lpstr>DATA EXPLORATION</vt:lpstr>
      <vt:lpstr>DATA EXPLORATION</vt:lpstr>
      <vt:lpstr>DATA EXPLORATION</vt:lpstr>
      <vt:lpstr>DATA EXPLORATION</vt:lpstr>
      <vt:lpstr> </vt:lpstr>
      <vt:lpstr>PROJECT MILESTONE 1 – 18th Apr 2020</vt:lpstr>
      <vt:lpstr>FEATURE ENGINEERING &amp; MODELS - PLAN</vt:lpstr>
      <vt:lpstr>FEATURE ENGINEERING – BAG OF WORDS</vt:lpstr>
      <vt:lpstr>FEATURE ENGINEERING – BAG OF WORDS (Cont’d)</vt:lpstr>
      <vt:lpstr>FEATURE ENGINEERING – BAG OF N-GRAMS</vt:lpstr>
      <vt:lpstr>FEATURE ENGINEERING – BAG OF N-GRAMS (Cont’d)</vt:lpstr>
      <vt:lpstr>FEATURE ENGINEERING – BAG OF CHARS</vt:lpstr>
      <vt:lpstr>FEATURE ENGINEERING – BAG OF CHARS (Cont’d)</vt:lpstr>
      <vt:lpstr>FEATURE ENGINEERING – TF/IDF UNIGRAMS</vt:lpstr>
      <vt:lpstr>FEATURE ENGINEERING – TF/IDF N-GRAMS</vt:lpstr>
      <vt:lpstr>FEATURE ENGINEERING – TF/IDF CHARS</vt:lpstr>
      <vt:lpstr>FEATURE ENGINEERING – WORD2VEC</vt:lpstr>
      <vt:lpstr>FEATURE ENGINEERING – WORD2VEC (Cont’d)</vt:lpstr>
      <vt:lpstr>FEATURE ENGINEERING – WORD2VEC (Cont’d)</vt:lpstr>
      <vt:lpstr>FEATURE ENGINEERING – WORD2VEC (Cont’d)</vt:lpstr>
      <vt:lpstr>FEATURE ENGINEERING – WORD2VEC (Cont’d)</vt:lpstr>
      <vt:lpstr>MODELLING - SVM</vt:lpstr>
      <vt:lpstr>MODELLING – SVM (Cont’d)</vt:lpstr>
      <vt:lpstr>SVM MODEL RESULTS</vt:lpstr>
      <vt:lpstr>SVM MODEL RESULTS</vt:lpstr>
      <vt:lpstr>SVM MODEL RESULTS</vt:lpstr>
      <vt:lpstr>SVM MODEL RESULTS – WORD2VEC FEATURE SIZE COMPARISON</vt:lpstr>
      <vt:lpstr>SVM MODEL RESULTS – WORD2VEC FEATURE SIZE COMPARISON</vt:lpstr>
      <vt:lpstr>FEATURE SELECTION</vt:lpstr>
      <vt:lpstr>FEATURE SELECTION RESULTS COMPARISON</vt:lpstr>
      <vt:lpstr>FEATURE SELECTION RESULTS COMPARISON</vt:lpstr>
      <vt:lpstr>FEATURE SELECTION RESULTS COMPARISON</vt:lpstr>
      <vt:lpstr> </vt:lpstr>
      <vt:lpstr>PROJECT MILESTONE 2 – 6th May 2020</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Viswesh Krishnamurthy</cp:lastModifiedBy>
  <cp:revision>126</cp:revision>
  <dcterms:created xsi:type="dcterms:W3CDTF">2020-03-27T02:40:16Z</dcterms:created>
  <dcterms:modified xsi:type="dcterms:W3CDTF">2020-05-22T06:21:21Z</dcterms:modified>
</cp:coreProperties>
</file>