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4"/>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90" r:id="rId32"/>
    <p:sldId id="291" r:id="rId33"/>
    <p:sldId id="288" r:id="rId34"/>
    <p:sldId id="289"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p:scale>
          <a:sx n="75" d="100"/>
          <a:sy n="75" d="100"/>
        </p:scale>
        <p:origin x="8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2020-05-06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2020-05-06</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2020-05-06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2020-05-06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2020-05-06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2020-05-06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2020-05-06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2020-05-06</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2020-05-06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Unigrams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Unigrams</a:t>
            </a:r>
          </a:p>
        </p:txBody>
      </p:sp>
      <p:pic>
        <p:nvPicPr>
          <p:cNvPr id="11" name="Picture 10">
            <a:extLst>
              <a:ext uri="{FF2B5EF4-FFF2-40B4-BE49-F238E27FC236}">
                <a16:creationId xmlns:a16="http://schemas.microsoft.com/office/drawing/2014/main" id="{1EF15744-6F85-4302-B9F7-0389119D8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5" y="1252079"/>
            <a:ext cx="4195376" cy="5358034"/>
          </a:xfrm>
          <a:prstGeom prst="rect">
            <a:avLst/>
          </a:prstGeom>
        </p:spPr>
      </p:pic>
      <p:pic>
        <p:nvPicPr>
          <p:cNvPr id="13" name="Picture 12">
            <a:extLst>
              <a:ext uri="{FF2B5EF4-FFF2-40B4-BE49-F238E27FC236}">
                <a16:creationId xmlns:a16="http://schemas.microsoft.com/office/drawing/2014/main" id="{E3AEE028-0FB0-437E-A000-B1A4E985A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941" y="1226417"/>
            <a:ext cx="4198976" cy="5362632"/>
          </a:xfrm>
          <a:prstGeom prst="rect">
            <a:avLst/>
          </a:prstGeom>
        </p:spPr>
      </p:pic>
    </p:spTree>
    <p:extLst>
      <p:ext uri="{BB962C8B-B14F-4D97-AF65-F5344CB8AC3E}">
        <p14:creationId xmlns:p14="http://schemas.microsoft.com/office/powerpoint/2010/main" val="155087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31</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N-grams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N-grams</a:t>
            </a:r>
          </a:p>
        </p:txBody>
      </p:sp>
      <p:pic>
        <p:nvPicPr>
          <p:cNvPr id="7" name="Picture 6">
            <a:extLst>
              <a:ext uri="{FF2B5EF4-FFF2-40B4-BE49-F238E27FC236}">
                <a16:creationId xmlns:a16="http://schemas.microsoft.com/office/drawing/2014/main" id="{B93C2296-0ED9-4A45-9821-B18AEEBFC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7305"/>
            <a:ext cx="4195377" cy="5358035"/>
          </a:xfrm>
          <a:prstGeom prst="rect">
            <a:avLst/>
          </a:prstGeom>
        </p:spPr>
      </p:pic>
      <p:pic>
        <p:nvPicPr>
          <p:cNvPr id="9" name="Picture 8">
            <a:extLst>
              <a:ext uri="{FF2B5EF4-FFF2-40B4-BE49-F238E27FC236}">
                <a16:creationId xmlns:a16="http://schemas.microsoft.com/office/drawing/2014/main" id="{E9F05EFE-2F2A-4BB5-9E32-EF1582EEA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66" y="1228451"/>
            <a:ext cx="4195377" cy="5358035"/>
          </a:xfrm>
          <a:prstGeom prst="rect">
            <a:avLst/>
          </a:prstGeom>
        </p:spPr>
      </p:pic>
    </p:spTree>
    <p:extLst>
      <p:ext uri="{BB962C8B-B14F-4D97-AF65-F5344CB8AC3E}">
        <p14:creationId xmlns:p14="http://schemas.microsoft.com/office/powerpoint/2010/main" val="379256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32</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Chars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Chars</a:t>
            </a:r>
          </a:p>
        </p:txBody>
      </p:sp>
      <p:pic>
        <p:nvPicPr>
          <p:cNvPr id="8" name="Picture 7">
            <a:extLst>
              <a:ext uri="{FF2B5EF4-FFF2-40B4-BE49-F238E27FC236}">
                <a16:creationId xmlns:a16="http://schemas.microsoft.com/office/drawing/2014/main" id="{1F1928E4-4165-4B32-A1EE-AAA792256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2651"/>
            <a:ext cx="4195377" cy="5358036"/>
          </a:xfrm>
          <a:prstGeom prst="rect">
            <a:avLst/>
          </a:prstGeom>
        </p:spPr>
      </p:pic>
      <p:pic>
        <p:nvPicPr>
          <p:cNvPr id="11" name="Picture 10">
            <a:extLst>
              <a:ext uri="{FF2B5EF4-FFF2-40B4-BE49-F238E27FC236}">
                <a16:creationId xmlns:a16="http://schemas.microsoft.com/office/drawing/2014/main" id="{658258A0-0511-4C02-8689-9DE73D046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048" y="1233224"/>
            <a:ext cx="4195377" cy="5358036"/>
          </a:xfrm>
          <a:prstGeom prst="rect">
            <a:avLst/>
          </a:prstGeom>
        </p:spPr>
      </p:pic>
    </p:spTree>
    <p:extLst>
      <p:ext uri="{BB962C8B-B14F-4D97-AF65-F5344CB8AC3E}">
        <p14:creationId xmlns:p14="http://schemas.microsoft.com/office/powerpoint/2010/main" val="350467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33</a:t>
            </a:fld>
            <a:endParaRPr lang="en-CA"/>
          </a:p>
        </p:txBody>
      </p:sp>
      <p:grpSp>
        <p:nvGrpSpPr>
          <p:cNvPr id="21" name="Group 20">
            <a:extLst>
              <a:ext uri="{FF2B5EF4-FFF2-40B4-BE49-F238E27FC236}">
                <a16:creationId xmlns:a16="http://schemas.microsoft.com/office/drawing/2014/main" id="{4949DACC-1EF0-4F57-9D74-C975C337B4AE}"/>
              </a:ext>
            </a:extLst>
          </p:cNvPr>
          <p:cNvGrpSpPr/>
          <p:nvPr/>
        </p:nvGrpSpPr>
        <p:grpSpPr>
          <a:xfrm>
            <a:off x="174577" y="866434"/>
            <a:ext cx="3090856" cy="2277156"/>
            <a:chOff x="174577" y="866434"/>
            <a:chExt cx="3090856" cy="2277156"/>
          </a:xfrm>
        </p:grpSpPr>
        <p:sp>
          <p:nvSpPr>
            <p:cNvPr id="25" name="TextBox 24">
              <a:extLst>
                <a:ext uri="{FF2B5EF4-FFF2-40B4-BE49-F238E27FC236}">
                  <a16:creationId xmlns:a16="http://schemas.microsoft.com/office/drawing/2014/main" id="{9D54AD4C-1BB2-4865-915C-D9996B2ACC09}"/>
                </a:ext>
              </a:extLst>
            </p:cNvPr>
            <p:cNvSpPr txBox="1"/>
            <p:nvPr/>
          </p:nvSpPr>
          <p:spPr>
            <a:xfrm>
              <a:off x="1028348"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100</a:t>
              </a:r>
            </a:p>
          </p:txBody>
        </p:sp>
        <p:pic>
          <p:nvPicPr>
            <p:cNvPr id="7" name="Picture 6">
              <a:extLst>
                <a:ext uri="{FF2B5EF4-FFF2-40B4-BE49-F238E27FC236}">
                  <a16:creationId xmlns:a16="http://schemas.microsoft.com/office/drawing/2014/main" id="{9633839D-3C58-4973-81F4-339E83CAF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7" y="866434"/>
              <a:ext cx="3090856" cy="1961607"/>
            </a:xfrm>
            <a:prstGeom prst="rect">
              <a:avLst/>
            </a:prstGeom>
          </p:spPr>
        </p:pic>
      </p:grpSp>
      <p:grpSp>
        <p:nvGrpSpPr>
          <p:cNvPr id="22" name="Group 21">
            <a:extLst>
              <a:ext uri="{FF2B5EF4-FFF2-40B4-BE49-F238E27FC236}">
                <a16:creationId xmlns:a16="http://schemas.microsoft.com/office/drawing/2014/main" id="{430E9870-86C2-4CD7-967A-12CCF28EBD6C}"/>
              </a:ext>
            </a:extLst>
          </p:cNvPr>
          <p:cNvGrpSpPr/>
          <p:nvPr/>
        </p:nvGrpSpPr>
        <p:grpSpPr>
          <a:xfrm>
            <a:off x="3675280" y="882963"/>
            <a:ext cx="3090856" cy="2260627"/>
            <a:chOff x="3571623" y="882963"/>
            <a:chExt cx="3090856" cy="2260627"/>
          </a:xfrm>
        </p:grpSpPr>
        <p:pic>
          <p:nvPicPr>
            <p:cNvPr id="9" name="Picture 8">
              <a:extLst>
                <a:ext uri="{FF2B5EF4-FFF2-40B4-BE49-F238E27FC236}">
                  <a16:creationId xmlns:a16="http://schemas.microsoft.com/office/drawing/2014/main" id="{4BC4FCFF-301E-4C2D-8192-AB4C1D72D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23" y="882963"/>
              <a:ext cx="3090856" cy="1961607"/>
            </a:xfrm>
            <a:prstGeom prst="rect">
              <a:avLst/>
            </a:prstGeom>
          </p:spPr>
        </p:pic>
        <p:sp>
          <p:nvSpPr>
            <p:cNvPr id="15" name="TextBox 14">
              <a:extLst>
                <a:ext uri="{FF2B5EF4-FFF2-40B4-BE49-F238E27FC236}">
                  <a16:creationId xmlns:a16="http://schemas.microsoft.com/office/drawing/2014/main" id="{1016AC3B-D2D1-4C1E-A691-8C77D2B30B92}"/>
                </a:ext>
              </a:extLst>
            </p:cNvPr>
            <p:cNvSpPr txBox="1"/>
            <p:nvPr/>
          </p:nvSpPr>
          <p:spPr>
            <a:xfrm>
              <a:off x="4521779"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500</a:t>
              </a:r>
            </a:p>
          </p:txBody>
        </p:sp>
      </p:grpSp>
      <p:grpSp>
        <p:nvGrpSpPr>
          <p:cNvPr id="24" name="Group 23">
            <a:extLst>
              <a:ext uri="{FF2B5EF4-FFF2-40B4-BE49-F238E27FC236}">
                <a16:creationId xmlns:a16="http://schemas.microsoft.com/office/drawing/2014/main" id="{E66E2917-8B6C-451B-8A62-5B3F99C0E4E8}"/>
              </a:ext>
            </a:extLst>
          </p:cNvPr>
          <p:cNvGrpSpPr/>
          <p:nvPr/>
        </p:nvGrpSpPr>
        <p:grpSpPr>
          <a:xfrm>
            <a:off x="7193417" y="904983"/>
            <a:ext cx="3090856" cy="2238606"/>
            <a:chOff x="7190527" y="904983"/>
            <a:chExt cx="3090856" cy="2238606"/>
          </a:xfrm>
        </p:grpSpPr>
        <p:pic>
          <p:nvPicPr>
            <p:cNvPr id="12" name="Picture 11">
              <a:extLst>
                <a:ext uri="{FF2B5EF4-FFF2-40B4-BE49-F238E27FC236}">
                  <a16:creationId xmlns:a16="http://schemas.microsoft.com/office/drawing/2014/main" id="{F6A1CDBB-6011-4989-B5BF-505F93B45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27" y="904983"/>
              <a:ext cx="3090856" cy="1961607"/>
            </a:xfrm>
            <a:prstGeom prst="rect">
              <a:avLst/>
            </a:prstGeom>
          </p:spPr>
        </p:pic>
        <p:sp>
          <p:nvSpPr>
            <p:cNvPr id="17" name="TextBox 16">
              <a:extLst>
                <a:ext uri="{FF2B5EF4-FFF2-40B4-BE49-F238E27FC236}">
                  <a16:creationId xmlns:a16="http://schemas.microsoft.com/office/drawing/2014/main" id="{C6AF9BB4-02AD-48D8-8E0B-B9085425FFC8}"/>
                </a:ext>
              </a:extLst>
            </p:cNvPr>
            <p:cNvSpPr txBox="1"/>
            <p:nvPr/>
          </p:nvSpPr>
          <p:spPr>
            <a:xfrm>
              <a:off x="7937484" y="2866590"/>
              <a:ext cx="1596943" cy="276999"/>
            </a:xfrm>
            <a:prstGeom prst="rect">
              <a:avLst/>
            </a:prstGeom>
            <a:noFill/>
          </p:spPr>
          <p:txBody>
            <a:bodyPr wrap="square" rtlCol="0">
              <a:spAutoFit/>
            </a:bodyPr>
            <a:lstStyle/>
            <a:p>
              <a:pPr algn="ctr"/>
              <a:r>
                <a:rPr lang="en-CA" sz="1200" dirty="0">
                  <a:latin typeface="Tw Cen MT" panose="020B0602020104020603" pitchFamily="34" charset="0"/>
                </a:rPr>
                <a:t>Feature size = 1000</a:t>
              </a:r>
            </a:p>
          </p:txBody>
        </p:sp>
      </p:grpSp>
      <p:grpSp>
        <p:nvGrpSpPr>
          <p:cNvPr id="28" name="Group 27">
            <a:extLst>
              <a:ext uri="{FF2B5EF4-FFF2-40B4-BE49-F238E27FC236}">
                <a16:creationId xmlns:a16="http://schemas.microsoft.com/office/drawing/2014/main" id="{25873A71-D225-41F0-8C10-73F66A56D445}"/>
              </a:ext>
            </a:extLst>
          </p:cNvPr>
          <p:cNvGrpSpPr/>
          <p:nvPr/>
        </p:nvGrpSpPr>
        <p:grpSpPr>
          <a:xfrm>
            <a:off x="174577" y="3628830"/>
            <a:ext cx="3090856" cy="2272443"/>
            <a:chOff x="174577" y="3628831"/>
            <a:chExt cx="3090856" cy="2272443"/>
          </a:xfrm>
        </p:grpSpPr>
        <p:pic>
          <p:nvPicPr>
            <p:cNvPr id="16" name="Picture 15">
              <a:extLst>
                <a:ext uri="{FF2B5EF4-FFF2-40B4-BE49-F238E27FC236}">
                  <a16:creationId xmlns:a16="http://schemas.microsoft.com/office/drawing/2014/main" id="{C2540207-C096-4A24-8E11-AC7B9FCFB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77" y="3628831"/>
              <a:ext cx="3090856" cy="1961607"/>
            </a:xfrm>
            <a:prstGeom prst="rect">
              <a:avLst/>
            </a:prstGeom>
          </p:spPr>
        </p:pic>
        <p:sp>
          <p:nvSpPr>
            <p:cNvPr id="20" name="TextBox 19">
              <a:extLst>
                <a:ext uri="{FF2B5EF4-FFF2-40B4-BE49-F238E27FC236}">
                  <a16:creationId xmlns:a16="http://schemas.microsoft.com/office/drawing/2014/main" id="{46FF2AAF-273B-44C1-8A6F-FC3A134367E5}"/>
                </a:ext>
              </a:extLst>
            </p:cNvPr>
            <p:cNvSpPr txBox="1"/>
            <p:nvPr/>
          </p:nvSpPr>
          <p:spPr>
            <a:xfrm>
              <a:off x="966097" y="5624275"/>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2000</a:t>
              </a:r>
            </a:p>
          </p:txBody>
        </p:sp>
      </p:grpSp>
      <p:grpSp>
        <p:nvGrpSpPr>
          <p:cNvPr id="29" name="Group 28">
            <a:extLst>
              <a:ext uri="{FF2B5EF4-FFF2-40B4-BE49-F238E27FC236}">
                <a16:creationId xmlns:a16="http://schemas.microsoft.com/office/drawing/2014/main" id="{5DA135F3-73D9-4A98-BFBC-018B8D71DEF3}"/>
              </a:ext>
            </a:extLst>
          </p:cNvPr>
          <p:cNvGrpSpPr/>
          <p:nvPr/>
        </p:nvGrpSpPr>
        <p:grpSpPr>
          <a:xfrm>
            <a:off x="3675280" y="3628830"/>
            <a:ext cx="3090856" cy="2272443"/>
            <a:chOff x="3668008" y="3628830"/>
            <a:chExt cx="3090856" cy="2272443"/>
          </a:xfrm>
        </p:grpSpPr>
        <p:pic>
          <p:nvPicPr>
            <p:cNvPr id="19" name="Picture 18">
              <a:extLst>
                <a:ext uri="{FF2B5EF4-FFF2-40B4-BE49-F238E27FC236}">
                  <a16:creationId xmlns:a16="http://schemas.microsoft.com/office/drawing/2014/main" id="{F9D53830-8353-4A97-A7CA-5021BE554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008" y="3628830"/>
              <a:ext cx="3090856" cy="1961607"/>
            </a:xfrm>
            <a:prstGeom prst="rect">
              <a:avLst/>
            </a:prstGeom>
          </p:spPr>
        </p:pic>
        <p:sp>
          <p:nvSpPr>
            <p:cNvPr id="27" name="TextBox 26">
              <a:extLst>
                <a:ext uri="{FF2B5EF4-FFF2-40B4-BE49-F238E27FC236}">
                  <a16:creationId xmlns:a16="http://schemas.microsoft.com/office/drawing/2014/main" id="{74D8AC24-EA11-4DBD-A57B-6F4C1BEE254D}"/>
                </a:ext>
              </a:extLst>
            </p:cNvPr>
            <p:cNvSpPr txBox="1"/>
            <p:nvPr/>
          </p:nvSpPr>
          <p:spPr>
            <a:xfrm>
              <a:off x="4474072" y="5624274"/>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4000</a:t>
              </a:r>
            </a:p>
          </p:txBody>
        </p:sp>
      </p:grpSp>
      <p:grpSp>
        <p:nvGrpSpPr>
          <p:cNvPr id="33" name="Group 32">
            <a:extLst>
              <a:ext uri="{FF2B5EF4-FFF2-40B4-BE49-F238E27FC236}">
                <a16:creationId xmlns:a16="http://schemas.microsoft.com/office/drawing/2014/main" id="{F9FBF271-96CD-4DDE-8981-961ACC1F243A}"/>
              </a:ext>
            </a:extLst>
          </p:cNvPr>
          <p:cNvGrpSpPr/>
          <p:nvPr/>
        </p:nvGrpSpPr>
        <p:grpSpPr>
          <a:xfrm>
            <a:off x="7193417" y="3645748"/>
            <a:ext cx="3090856" cy="2238606"/>
            <a:chOff x="7196307" y="3628829"/>
            <a:chExt cx="3090856" cy="2238606"/>
          </a:xfrm>
        </p:grpSpPr>
        <p:pic>
          <p:nvPicPr>
            <p:cNvPr id="31" name="Picture 30">
              <a:extLst>
                <a:ext uri="{FF2B5EF4-FFF2-40B4-BE49-F238E27FC236}">
                  <a16:creationId xmlns:a16="http://schemas.microsoft.com/office/drawing/2014/main" id="{F5A7787F-CD49-41F0-ABD7-8542299E5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307" y="3628829"/>
              <a:ext cx="3090856" cy="1961607"/>
            </a:xfrm>
            <a:prstGeom prst="rect">
              <a:avLst/>
            </a:prstGeom>
          </p:spPr>
        </p:pic>
        <p:sp>
          <p:nvSpPr>
            <p:cNvPr id="32" name="TextBox 31">
              <a:extLst>
                <a:ext uri="{FF2B5EF4-FFF2-40B4-BE49-F238E27FC236}">
                  <a16:creationId xmlns:a16="http://schemas.microsoft.com/office/drawing/2014/main" id="{4EE837BD-6664-4D1C-AC62-8C499513AC89}"/>
                </a:ext>
              </a:extLst>
            </p:cNvPr>
            <p:cNvSpPr txBox="1"/>
            <p:nvPr/>
          </p:nvSpPr>
          <p:spPr>
            <a:xfrm>
              <a:off x="7982047" y="5590436"/>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6000</a:t>
              </a:r>
            </a:p>
          </p:txBody>
        </p:sp>
      </p:grpSp>
    </p:spTree>
    <p:extLst>
      <p:ext uri="{BB962C8B-B14F-4D97-AF65-F5344CB8AC3E}">
        <p14:creationId xmlns:p14="http://schemas.microsoft.com/office/powerpoint/2010/main" val="192715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34</a:t>
            </a:fld>
            <a:endParaRPr lang="en-CA"/>
          </a:p>
        </p:txBody>
      </p:sp>
      <p:pic>
        <p:nvPicPr>
          <p:cNvPr id="11" name="Picture 10">
            <a:extLst>
              <a:ext uri="{FF2B5EF4-FFF2-40B4-BE49-F238E27FC236}">
                <a16:creationId xmlns:a16="http://schemas.microsoft.com/office/drawing/2014/main" id="{81B96B8C-D0FE-4E54-ACCC-67659FA871B1}"/>
              </a:ext>
            </a:extLst>
          </p:cNvPr>
          <p:cNvPicPr>
            <a:picLocks noChangeAspect="1"/>
          </p:cNvPicPr>
          <p:nvPr/>
        </p:nvPicPr>
        <p:blipFill>
          <a:blip r:embed="rId3"/>
          <a:stretch>
            <a:fillRect/>
          </a:stretch>
        </p:blipFill>
        <p:spPr>
          <a:xfrm>
            <a:off x="1126865" y="827884"/>
            <a:ext cx="7310465" cy="5435414"/>
          </a:xfrm>
          <a:prstGeom prst="rect">
            <a:avLst/>
          </a:prstGeom>
        </p:spPr>
      </p:pic>
    </p:spTree>
    <p:extLst>
      <p:ext uri="{BB962C8B-B14F-4D97-AF65-F5344CB8AC3E}">
        <p14:creationId xmlns:p14="http://schemas.microsoft.com/office/powerpoint/2010/main" val="176682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35</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did feature selection using the package </a:t>
            </a:r>
            <a:r>
              <a:rPr lang="en-CA" sz="2400" dirty="0" err="1">
                <a:latin typeface="Tw Cen MT" panose="020B0602020104020603" pitchFamily="34" charset="0"/>
              </a:rPr>
              <a:t>f_class_if</a:t>
            </a:r>
            <a:r>
              <a:rPr lang="en-CA" sz="2400" dirty="0">
                <a:latin typeface="Tw Cen MT" panose="020B0602020104020603" pitchFamily="34" charset="0"/>
              </a:rPr>
              <a:t> from </a:t>
            </a:r>
            <a:r>
              <a:rPr lang="en-CA" sz="2400" dirty="0" err="1">
                <a:latin typeface="Tw Cen MT" panose="020B0602020104020603" pitchFamily="34" charset="0"/>
              </a:rPr>
              <a:t>sklearn</a:t>
            </a:r>
            <a:r>
              <a:rPr lang="en-CA" sz="2400" dirty="0">
                <a:latin typeface="Tw Cen MT" panose="020B0602020104020603" pitchFamily="34" charset="0"/>
              </a:rPr>
              <a:t> to select the top 10 percentile from each vectorizer / embedding</a:t>
            </a:r>
            <a:endParaRPr lang="en-US" sz="2400" dirty="0">
              <a:latin typeface="Tw Cen MT" panose="020B0602020104020603" pitchFamily="34" charset="0"/>
            </a:endParaRPr>
          </a:p>
        </p:txBody>
      </p:sp>
      <p:sp>
        <p:nvSpPr>
          <p:cNvPr id="8" name="TextBox 7">
            <a:extLst>
              <a:ext uri="{FF2B5EF4-FFF2-40B4-BE49-F238E27FC236}">
                <a16:creationId xmlns:a16="http://schemas.microsoft.com/office/drawing/2014/main" id="{327C4F72-4D9E-4413-8851-4C25804A5B46}"/>
              </a:ext>
            </a:extLst>
          </p:cNvPr>
          <p:cNvSpPr txBox="1"/>
          <p:nvPr/>
        </p:nvSpPr>
        <p:spPr>
          <a:xfrm>
            <a:off x="571199" y="2293746"/>
            <a:ext cx="8917757" cy="1323439"/>
          </a:xfrm>
          <a:prstGeom prst="rect">
            <a:avLst/>
          </a:prstGeom>
          <a:noFill/>
          <a:ln>
            <a:solidFill>
              <a:schemeClr val="accent1">
                <a:lumMod val="60000"/>
                <a:lumOff val="40000"/>
              </a:schemeClr>
            </a:solidFill>
          </a:ln>
        </p:spPr>
        <p:txBody>
          <a:bodyPr wrap="square" rtlCol="0">
            <a:spAutoFit/>
          </a:bodyPr>
          <a:lstStyle/>
          <a:p>
            <a:r>
              <a:rPr lang="en-CA" sz="2000" dirty="0">
                <a:latin typeface="Tw Cen MT" panose="020B0602020104020603" pitchFamily="34" charset="0"/>
              </a:rPr>
              <a:t>selector = </a:t>
            </a:r>
            <a:r>
              <a:rPr lang="en-CA" sz="2000" dirty="0" err="1">
                <a:latin typeface="Tw Cen MT" panose="020B0602020104020603" pitchFamily="34" charset="0"/>
              </a:rPr>
              <a:t>SelectPercentile</a:t>
            </a:r>
            <a:r>
              <a:rPr lang="en-CA" sz="2000" dirty="0">
                <a:latin typeface="Tw Cen MT" panose="020B0602020104020603" pitchFamily="34" charset="0"/>
              </a:rPr>
              <a:t>(</a:t>
            </a:r>
            <a:r>
              <a:rPr lang="en-CA" sz="2000" dirty="0" err="1">
                <a:latin typeface="Tw Cen MT" panose="020B0602020104020603" pitchFamily="34" charset="0"/>
              </a:rPr>
              <a:t>f_classif</a:t>
            </a:r>
            <a:r>
              <a:rPr lang="en-CA" sz="2000" dirty="0">
                <a:latin typeface="Tw Cen MT" panose="020B0602020104020603" pitchFamily="34" charset="0"/>
              </a:rPr>
              <a:t>, percentile=10)</a:t>
            </a:r>
          </a:p>
          <a:p>
            <a:r>
              <a:rPr lang="en-CA" sz="2000" dirty="0" err="1">
                <a:latin typeface="Tw Cen MT" panose="020B0602020104020603" pitchFamily="34" charset="0"/>
              </a:rPr>
              <a:t>selector.fit</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a:t>
            </a:r>
            <a:r>
              <a:rPr lang="en-CA" sz="2000" dirty="0" err="1">
                <a:latin typeface="Tw Cen MT" panose="020B0602020104020603" pitchFamily="34" charset="0"/>
              </a:rPr>
              <a:t>train_data_sample.category</a:t>
            </a:r>
            <a:r>
              <a:rPr lang="en-CA" sz="2000" dirty="0">
                <a:latin typeface="Tw Cen MT" panose="020B0602020104020603" pitchFamily="34" charset="0"/>
              </a:rPr>
              <a:t>)</a:t>
            </a:r>
          </a:p>
          <a:p>
            <a:r>
              <a:rPr lang="en-CA" sz="2000" dirty="0">
                <a:latin typeface="Tw Cen MT" panose="020B0602020104020603" pitchFamily="34" charset="0"/>
              </a:rPr>
              <a:t>x_train_cv_10p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a:latin typeface="Tw Cen MT" panose="020B0602020104020603" pitchFamily="34" charset="0"/>
              </a:rPr>
              <a:t>x_test_cv_10p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p:txBody>
      </p:sp>
    </p:spTree>
    <p:extLst>
      <p:ext uri="{BB962C8B-B14F-4D97-AF65-F5344CB8AC3E}">
        <p14:creationId xmlns:p14="http://schemas.microsoft.com/office/powerpoint/2010/main" val="1110051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36</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SVM with test &amp; train of both actual and feature selected datasets. 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Words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41E09FF2-54CF-4031-9BD1-F2BDFE0A1328}"/>
              </a:ext>
            </a:extLst>
          </p:cNvPr>
          <p:cNvPicPr>
            <a:picLocks noChangeAspect="1"/>
          </p:cNvPicPr>
          <p:nvPr/>
        </p:nvPicPr>
        <p:blipFill>
          <a:blip r:embed="rId3"/>
          <a:stretch>
            <a:fillRect/>
          </a:stretch>
        </p:blipFill>
        <p:spPr>
          <a:xfrm>
            <a:off x="1164956" y="2127208"/>
            <a:ext cx="7379676" cy="4185011"/>
          </a:xfrm>
          <a:prstGeom prst="rect">
            <a:avLst/>
          </a:prstGeom>
        </p:spPr>
      </p:pic>
    </p:spTree>
    <p:extLst>
      <p:ext uri="{BB962C8B-B14F-4D97-AF65-F5344CB8AC3E}">
        <p14:creationId xmlns:p14="http://schemas.microsoft.com/office/powerpoint/2010/main" val="424863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37</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N-grams for actual data vs feature selected data</a:t>
            </a:r>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5A5C29F0-75AA-4228-8B3C-1CF1B8D585CE}"/>
              </a:ext>
            </a:extLst>
          </p:cNvPr>
          <p:cNvPicPr>
            <a:picLocks noChangeAspect="1"/>
          </p:cNvPicPr>
          <p:nvPr/>
        </p:nvPicPr>
        <p:blipFill>
          <a:blip r:embed="rId3"/>
          <a:stretch>
            <a:fillRect/>
          </a:stretch>
        </p:blipFill>
        <p:spPr>
          <a:xfrm>
            <a:off x="1164956" y="2072078"/>
            <a:ext cx="7379676" cy="4185011"/>
          </a:xfrm>
          <a:prstGeom prst="rect">
            <a:avLst/>
          </a:prstGeom>
        </p:spPr>
      </p:pic>
    </p:spTree>
    <p:extLst>
      <p:ext uri="{BB962C8B-B14F-4D97-AF65-F5344CB8AC3E}">
        <p14:creationId xmlns:p14="http://schemas.microsoft.com/office/powerpoint/2010/main" val="3956883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07211"/>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38</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chars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2CA873FC-7E2B-46D4-8598-E49F352E0250}"/>
              </a:ext>
            </a:extLst>
          </p:cNvPr>
          <p:cNvPicPr>
            <a:picLocks noChangeAspect="1"/>
          </p:cNvPicPr>
          <p:nvPr/>
        </p:nvPicPr>
        <p:blipFill>
          <a:blip r:embed="rId3"/>
          <a:stretch>
            <a:fillRect/>
          </a:stretch>
        </p:blipFill>
        <p:spPr>
          <a:xfrm>
            <a:off x="1146113" y="2073168"/>
            <a:ext cx="7379676" cy="4185012"/>
          </a:xfrm>
          <a:prstGeom prst="rect">
            <a:avLst/>
          </a:prstGeom>
        </p:spPr>
      </p:pic>
    </p:spTree>
    <p:extLst>
      <p:ext uri="{BB962C8B-B14F-4D97-AF65-F5344CB8AC3E}">
        <p14:creationId xmlns:p14="http://schemas.microsoft.com/office/powerpoint/2010/main" val="378761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39</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957698" y="2247593"/>
            <a:ext cx="8917757" cy="23628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will continue feature selection with other feature selection methods to better determine the significance of it to our project</a:t>
            </a:r>
          </a:p>
          <a:p>
            <a:endParaRPr lang="en-CA" sz="2400" dirty="0">
              <a:latin typeface="Tw Cen MT" panose="020B0602020104020603" pitchFamily="34" charset="0"/>
            </a:endParaRPr>
          </a:p>
          <a:p>
            <a:r>
              <a:rPr lang="en-CA" sz="2400" dirty="0">
                <a:latin typeface="Tw Cen MT" panose="020B0602020104020603" pitchFamily="34" charset="0"/>
              </a:rPr>
              <a:t>We will continue to build other classification models like Logistic Regression, Naïve Bayes &amp; Decision Trees</a:t>
            </a:r>
            <a:endParaRPr lang="en-US" sz="2400" dirty="0">
              <a:latin typeface="Tw Cen MT" panose="020B0602020104020603" pitchFamily="34" charset="0"/>
            </a:endParaRPr>
          </a:p>
        </p:txBody>
      </p:sp>
      <p:sp>
        <p:nvSpPr>
          <p:cNvPr id="9" name="Title 8">
            <a:extLst>
              <a:ext uri="{FF2B5EF4-FFF2-40B4-BE49-F238E27FC236}">
                <a16:creationId xmlns:a16="http://schemas.microsoft.com/office/drawing/2014/main" id="{ADBF2C03-63E1-4787-8297-2D6103036655}"/>
              </a:ext>
            </a:extLst>
          </p:cNvPr>
          <p:cNvSpPr>
            <a:spLocks noGrp="1"/>
          </p:cNvSpPr>
          <p:nvPr>
            <p:ph type="title"/>
          </p:nvPr>
        </p:nvSpPr>
        <p:spPr>
          <a:xfrm>
            <a:off x="784811" y="1967060"/>
            <a:ext cx="8596668" cy="1320800"/>
          </a:xfrm>
        </p:spPr>
        <p:txBody>
          <a:bodyPr/>
          <a:lstStyle/>
          <a:p>
            <a:r>
              <a:rPr lang="en-CA" dirty="0"/>
              <a:t> </a:t>
            </a:r>
          </a:p>
        </p:txBody>
      </p:sp>
      <p:sp>
        <p:nvSpPr>
          <p:cNvPr id="11" name="Content Placeholder 10">
            <a:extLst>
              <a:ext uri="{FF2B5EF4-FFF2-40B4-BE49-F238E27FC236}">
                <a16:creationId xmlns:a16="http://schemas.microsoft.com/office/drawing/2014/main" id="{13D8B40B-34E2-4559-8A0C-761CFE379E31}"/>
              </a:ext>
            </a:extLst>
          </p:cNvPr>
          <p:cNvSpPr>
            <a:spLocks noGrp="1"/>
          </p:cNvSpPr>
          <p:nvPr>
            <p:ph idx="1"/>
          </p:nvPr>
        </p:nvSpPr>
        <p:spPr>
          <a:xfrm>
            <a:off x="645604" y="4272193"/>
            <a:ext cx="8596668" cy="3880773"/>
          </a:xfrm>
        </p:spPr>
        <p:txBody>
          <a:bodyPr/>
          <a:lstStyle/>
          <a:p>
            <a:pPr marL="0" indent="0">
              <a:buNone/>
            </a:pPr>
            <a:r>
              <a:rPr lang="en-CA" dirty="0"/>
              <a:t> </a:t>
            </a:r>
          </a:p>
        </p:txBody>
      </p:sp>
    </p:spTree>
    <p:extLst>
      <p:ext uri="{BB962C8B-B14F-4D97-AF65-F5344CB8AC3E}">
        <p14:creationId xmlns:p14="http://schemas.microsoft.com/office/powerpoint/2010/main" val="36388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2 – 6</a:t>
            </a:r>
            <a:r>
              <a:rPr lang="en-CA" baseline="30000" dirty="0">
                <a:latin typeface="Tw Cen MT" panose="020B0602020104020603" pitchFamily="34" charset="0"/>
              </a:rPr>
              <a:t>th</a:t>
            </a:r>
            <a:r>
              <a:rPr lang="en-CA" dirty="0">
                <a:latin typeface="Tw Cen MT" panose="020B0602020104020603" pitchFamily="34" charset="0"/>
              </a:rPr>
              <a:t> May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40</a:t>
            </a:fld>
            <a:endParaRPr lang="en-CA"/>
          </a:p>
        </p:txBody>
      </p:sp>
    </p:spTree>
    <p:extLst>
      <p:ext uri="{BB962C8B-B14F-4D97-AF65-F5344CB8AC3E}">
        <p14:creationId xmlns:p14="http://schemas.microsoft.com/office/powerpoint/2010/main" val="2613143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16789" y="1178351"/>
            <a:ext cx="8917757" cy="2982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With the previous SVM model as the baseline, the following models were built, </a:t>
            </a:r>
          </a:p>
          <a:p>
            <a:pPr lvl="1"/>
            <a:r>
              <a:rPr lang="en-CA" sz="2200" dirty="0">
                <a:latin typeface="Tw Cen MT" panose="020B0602020104020603" pitchFamily="34" charset="0"/>
              </a:rPr>
              <a:t>Logistic Regression</a:t>
            </a:r>
          </a:p>
          <a:p>
            <a:pPr lvl="1"/>
            <a:r>
              <a:rPr lang="en-CA" sz="2200" dirty="0">
                <a:latin typeface="Tw Cen MT" panose="020B0602020104020603" pitchFamily="34" charset="0"/>
              </a:rPr>
              <a:t>Naïve Bayes</a:t>
            </a:r>
          </a:p>
          <a:p>
            <a:pPr lvl="1"/>
            <a:r>
              <a:rPr lang="en-CA" sz="2200" dirty="0">
                <a:latin typeface="Tw Cen MT" panose="020B0602020104020603" pitchFamily="34" charset="0"/>
              </a:rPr>
              <a:t>Decision Trees</a:t>
            </a:r>
          </a:p>
          <a:p>
            <a:pPr marL="457200" lvl="1" indent="0">
              <a:buNone/>
            </a:pPr>
            <a:r>
              <a:rPr lang="en-CA" sz="2200" dirty="0">
                <a:latin typeface="Tw Cen MT" panose="020B0602020104020603" pitchFamily="34" charset="0"/>
              </a:rPr>
              <a:t>All the models were built using Word2Vec embedding. The embedding was trained using the 120,000 instances, the entire training set </a:t>
            </a:r>
          </a:p>
          <a:p>
            <a:pPr marL="457200" lvl="1" indent="0">
              <a:buNone/>
            </a:pPr>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Tree>
    <p:extLst>
      <p:ext uri="{BB962C8B-B14F-4D97-AF65-F5344CB8AC3E}">
        <p14:creationId xmlns:p14="http://schemas.microsoft.com/office/powerpoint/2010/main" val="340108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a:t>
            </a:r>
          </a:p>
        </p:txBody>
      </p:sp>
      <p:pic>
        <p:nvPicPr>
          <p:cNvPr id="7" name="Picture 6">
            <a:extLst>
              <a:ext uri="{FF2B5EF4-FFF2-40B4-BE49-F238E27FC236}">
                <a16:creationId xmlns:a16="http://schemas.microsoft.com/office/drawing/2014/main" id="{6E4CB774-1C52-4369-8A10-8A7594BBD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221" y="734297"/>
            <a:ext cx="3946353" cy="5040000"/>
          </a:xfrm>
          <a:prstGeom prst="rect">
            <a:avLst/>
          </a:prstGeom>
        </p:spPr>
      </p:pic>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3118"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Logistic Regression</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spTree>
    <p:extLst>
      <p:ext uri="{BB962C8B-B14F-4D97-AF65-F5344CB8AC3E}">
        <p14:creationId xmlns:p14="http://schemas.microsoft.com/office/powerpoint/2010/main" val="416154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32484"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Naïve Bayes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9" name="Picture 8">
            <a:extLst>
              <a:ext uri="{FF2B5EF4-FFF2-40B4-BE49-F238E27FC236}">
                <a16:creationId xmlns:a16="http://schemas.microsoft.com/office/drawing/2014/main" id="{2ADE85BB-D40A-4EC9-A702-80A09B39E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220" y="734297"/>
            <a:ext cx="3946353" cy="5040000"/>
          </a:xfrm>
          <a:prstGeom prst="rect">
            <a:avLst/>
          </a:prstGeom>
        </p:spPr>
      </p:pic>
    </p:spTree>
    <p:extLst>
      <p:ext uri="{BB962C8B-B14F-4D97-AF65-F5344CB8AC3E}">
        <p14:creationId xmlns:p14="http://schemas.microsoft.com/office/powerpoint/2010/main" val="1572254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44</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9643"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Decision Trees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6" name="Picture 5">
            <a:extLst>
              <a:ext uri="{FF2B5EF4-FFF2-40B4-BE49-F238E27FC236}">
                <a16:creationId xmlns:a16="http://schemas.microsoft.com/office/drawing/2014/main" id="{DA6B28C7-CE2D-423D-96D8-1F1EE4F49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379" y="734297"/>
            <a:ext cx="3946353" cy="5040000"/>
          </a:xfrm>
          <a:prstGeom prst="rect">
            <a:avLst/>
          </a:prstGeom>
        </p:spPr>
      </p:pic>
    </p:spTree>
    <p:extLst>
      <p:ext uri="{BB962C8B-B14F-4D97-AF65-F5344CB8AC3E}">
        <p14:creationId xmlns:p14="http://schemas.microsoft.com/office/powerpoint/2010/main" val="1339429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a 5 fold cross validation on the training dataset and re-ran all the models</a:t>
            </a:r>
          </a:p>
          <a:p>
            <a:endParaRPr lang="en-CA" sz="2400" dirty="0">
              <a:latin typeface="Tw Cen MT" panose="020B0602020104020603" pitchFamily="34" charset="0"/>
            </a:endParaRPr>
          </a:p>
          <a:p>
            <a:r>
              <a:rPr lang="en-CA" sz="2400" dirty="0">
                <a:latin typeface="Tw Cen MT" panose="020B0602020104020603" pitchFamily="34" charset="0"/>
              </a:rPr>
              <a:t>The models on the “solo” runs were trained on the 120,000 instance training set and tested on a separate 7600 instance test set</a:t>
            </a:r>
          </a:p>
          <a:p>
            <a:endParaRPr lang="en-CA" sz="2400" dirty="0">
              <a:latin typeface="Tw Cen MT" panose="020B0602020104020603" pitchFamily="34" charset="0"/>
            </a:endParaRPr>
          </a:p>
          <a:p>
            <a:r>
              <a:rPr lang="en-CA" sz="2400" dirty="0">
                <a:latin typeface="Tw Cen MT" panose="020B0602020104020603" pitchFamily="34" charset="0"/>
              </a:rPr>
              <a:t>The results of cross validation closely follow the previous “solo” runs</a:t>
            </a:r>
          </a:p>
          <a:p>
            <a:endParaRPr lang="en-CA" sz="2400" dirty="0">
              <a:latin typeface="Tw Cen MT" panose="020B0602020104020603" pitchFamily="34" charset="0"/>
            </a:endParaRPr>
          </a:p>
          <a:p>
            <a:r>
              <a:rPr lang="en-CA" sz="2400" dirty="0">
                <a:latin typeface="Tw Cen MT" panose="020B0602020104020603" pitchFamily="34" charset="0"/>
              </a:rPr>
              <a:t>Logistic Regression &amp; SVM compare very closely in terms of the metrics. However, SVM was very resource intensive</a:t>
            </a:r>
          </a:p>
          <a:p>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425286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08762"/>
            <a:ext cx="8596668" cy="3880773"/>
          </a:xfrm>
        </p:spPr>
        <p:txBody>
          <a:bodyPr/>
          <a:lstStyle/>
          <a:p>
            <a:pPr marL="0" indent="0">
              <a:buNone/>
            </a:pPr>
            <a:r>
              <a:rPr lang="en-CA" dirty="0"/>
              <a:t> </a:t>
            </a:r>
          </a:p>
        </p:txBody>
      </p:sp>
      <p:pic>
        <p:nvPicPr>
          <p:cNvPr id="23" name="Picture 22">
            <a:extLst>
              <a:ext uri="{FF2B5EF4-FFF2-40B4-BE49-F238E27FC236}">
                <a16:creationId xmlns:a16="http://schemas.microsoft.com/office/drawing/2014/main" id="{10024447-810C-4CD8-AD58-513DFD063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6" y="1924579"/>
            <a:ext cx="5760000" cy="2880000"/>
          </a:xfrm>
          <a:prstGeom prst="rect">
            <a:avLst/>
          </a:prstGeom>
        </p:spPr>
      </p:pic>
      <p:pic>
        <p:nvPicPr>
          <p:cNvPr id="9" name="Picture 8">
            <a:extLst>
              <a:ext uri="{FF2B5EF4-FFF2-40B4-BE49-F238E27FC236}">
                <a16:creationId xmlns:a16="http://schemas.microsoft.com/office/drawing/2014/main" id="{5A2592DC-C3D3-4B61-ACAC-6D9E3EB11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24579"/>
            <a:ext cx="5760000" cy="2880000"/>
          </a:xfrm>
          <a:prstGeom prst="rect">
            <a:avLst/>
          </a:prstGeom>
        </p:spPr>
      </p:pic>
    </p:spTree>
    <p:extLst>
      <p:ext uri="{BB962C8B-B14F-4D97-AF65-F5344CB8AC3E}">
        <p14:creationId xmlns:p14="http://schemas.microsoft.com/office/powerpoint/2010/main" val="408105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25" name="Picture 24">
            <a:extLst>
              <a:ext uri="{FF2B5EF4-FFF2-40B4-BE49-F238E27FC236}">
                <a16:creationId xmlns:a16="http://schemas.microsoft.com/office/drawing/2014/main" id="{CC6F6611-78F5-4950-B449-9500D4055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24579"/>
            <a:ext cx="5760000" cy="2880000"/>
          </a:xfrm>
          <a:prstGeom prst="rect">
            <a:avLst/>
          </a:prstGeom>
        </p:spPr>
      </p:pic>
      <p:pic>
        <p:nvPicPr>
          <p:cNvPr id="9" name="Picture 8">
            <a:extLst>
              <a:ext uri="{FF2B5EF4-FFF2-40B4-BE49-F238E27FC236}">
                <a16:creationId xmlns:a16="http://schemas.microsoft.com/office/drawing/2014/main" id="{AB88F638-1D90-45F4-8E4B-E2615F78E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67" y="1924579"/>
            <a:ext cx="5821934" cy="2880000"/>
          </a:xfrm>
          <a:prstGeom prst="rect">
            <a:avLst/>
          </a:prstGeom>
        </p:spPr>
      </p:pic>
    </p:spTree>
    <p:extLst>
      <p:ext uri="{BB962C8B-B14F-4D97-AF65-F5344CB8AC3E}">
        <p14:creationId xmlns:p14="http://schemas.microsoft.com/office/powerpoint/2010/main" val="344575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48</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29" name="Picture 28">
            <a:extLst>
              <a:ext uri="{FF2B5EF4-FFF2-40B4-BE49-F238E27FC236}">
                <a16:creationId xmlns:a16="http://schemas.microsoft.com/office/drawing/2014/main" id="{AE3BC691-30FC-4546-9F55-CA3E69FB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6" y="1204040"/>
            <a:ext cx="5721289" cy="2880000"/>
          </a:xfrm>
          <a:prstGeom prst="rect">
            <a:avLst/>
          </a:prstGeom>
        </p:spPr>
      </p:pic>
      <p:sp>
        <p:nvSpPr>
          <p:cNvPr id="10" name="Content Placeholder 2">
            <a:extLst>
              <a:ext uri="{FF2B5EF4-FFF2-40B4-BE49-F238E27FC236}">
                <a16:creationId xmlns:a16="http://schemas.microsoft.com/office/drawing/2014/main" id="{50335F1F-B41B-4322-A793-FD2352B72F1A}"/>
              </a:ext>
            </a:extLst>
          </p:cNvPr>
          <p:cNvSpPr txBox="1">
            <a:spLocks/>
          </p:cNvSpPr>
          <p:nvPr/>
        </p:nvSpPr>
        <p:spPr>
          <a:xfrm>
            <a:off x="616671" y="4264693"/>
            <a:ext cx="9055649" cy="7543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Based on the previous metrics and comparison, Logistic Regression emerges as the model of choice </a:t>
            </a:r>
          </a:p>
          <a:p>
            <a:endParaRPr lang="en-CA" sz="2000" dirty="0">
              <a:latin typeface="Tw Cen MT" panose="020B0602020104020603" pitchFamily="34" charset="0"/>
            </a:endParaRPr>
          </a:p>
          <a:p>
            <a:pPr marL="0" indent="0">
              <a:buFont typeface="Wingdings 3" charset="2"/>
              <a:buNone/>
            </a:pPr>
            <a:endParaRPr lang="en-US" sz="2000" dirty="0">
              <a:latin typeface="Tw Cen MT" panose="020B0602020104020603" pitchFamily="34" charset="0"/>
            </a:endParaRPr>
          </a:p>
          <a:p>
            <a:endParaRPr lang="en-US" sz="2000" dirty="0">
              <a:latin typeface="Tw Cen MT" panose="020B0602020104020603" pitchFamily="34" charset="0"/>
            </a:endParaRPr>
          </a:p>
        </p:txBody>
      </p:sp>
    </p:spTree>
    <p:extLst>
      <p:ext uri="{BB962C8B-B14F-4D97-AF65-F5344CB8AC3E}">
        <p14:creationId xmlns:p14="http://schemas.microsoft.com/office/powerpoint/2010/main" val="130633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49</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The following ensemble methods were used</a:t>
            </a:r>
          </a:p>
          <a:p>
            <a:endParaRPr lang="en-CA" sz="2400" dirty="0">
              <a:latin typeface="Tw Cen MT" panose="020B0602020104020603" pitchFamily="34" charset="0"/>
            </a:endParaRPr>
          </a:p>
          <a:p>
            <a:pPr lvl="1"/>
            <a:r>
              <a:rPr lang="en-CA" sz="2200" dirty="0">
                <a:latin typeface="Tw Cen MT" panose="020B0602020104020603" pitchFamily="34" charset="0"/>
              </a:rPr>
              <a:t>Bagging</a:t>
            </a:r>
          </a:p>
          <a:p>
            <a:pPr lvl="2"/>
            <a:r>
              <a:rPr lang="en-CA" sz="2000" dirty="0">
                <a:latin typeface="Tw Cen MT" panose="020B0602020104020603" pitchFamily="34" charset="0"/>
              </a:rPr>
              <a:t>The base estimator was chosen to be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Stacking</a:t>
            </a:r>
          </a:p>
          <a:p>
            <a:pPr lvl="2"/>
            <a:r>
              <a:rPr lang="en-CA" sz="2000" dirty="0">
                <a:latin typeface="Tw Cen MT" panose="020B0602020104020603" pitchFamily="34" charset="0"/>
              </a:rPr>
              <a:t>The initial estimators in stacking were chosen to be Naïve </a:t>
            </a:r>
            <a:r>
              <a:rPr lang="en-CA" sz="2000" dirty="0" err="1">
                <a:latin typeface="Tw Cen MT" panose="020B0602020104020603" pitchFamily="34" charset="0"/>
              </a:rPr>
              <a:t>bayes</a:t>
            </a:r>
            <a:r>
              <a:rPr lang="en-CA" sz="2000" dirty="0">
                <a:latin typeface="Tw Cen MT" panose="020B0602020104020603" pitchFamily="34" charset="0"/>
              </a:rPr>
              <a:t> and SVM. The meta learner was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Boosting</a:t>
            </a:r>
          </a:p>
          <a:p>
            <a:pPr lvl="2"/>
            <a:r>
              <a:rPr lang="en-CA" sz="2000" dirty="0">
                <a:latin typeface="Tw Cen MT" panose="020B0602020104020603" pitchFamily="34" charset="0"/>
              </a:rPr>
              <a:t>An </a:t>
            </a:r>
            <a:r>
              <a:rPr lang="en-CA" sz="2000" dirty="0" err="1">
                <a:latin typeface="Tw Cen MT" panose="020B0602020104020603" pitchFamily="34" charset="0"/>
              </a:rPr>
              <a:t>Adaboost</a:t>
            </a:r>
            <a:r>
              <a:rPr lang="en-CA" sz="2000" dirty="0">
                <a:latin typeface="Tw Cen MT" panose="020B0602020104020603" pitchFamily="34" charset="0"/>
              </a:rPr>
              <a:t> classifier was used for boosting in this iteration. </a:t>
            </a:r>
          </a:p>
          <a:p>
            <a:endParaRPr lang="en-CA"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365515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50</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9C7ED1FC-2FA1-4E8B-9D4E-90E2099C8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 y="1760174"/>
            <a:ext cx="5821935" cy="2880000"/>
          </a:xfrm>
          <a:prstGeom prst="rect">
            <a:avLst/>
          </a:prstGeom>
        </p:spPr>
      </p:pic>
      <p:pic>
        <p:nvPicPr>
          <p:cNvPr id="9" name="Picture 8">
            <a:extLst>
              <a:ext uri="{FF2B5EF4-FFF2-40B4-BE49-F238E27FC236}">
                <a16:creationId xmlns:a16="http://schemas.microsoft.com/office/drawing/2014/main" id="{AB1E557D-4F03-4BB0-9972-6F89000FAE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030" y="1762763"/>
            <a:ext cx="5760000" cy="2880000"/>
          </a:xfrm>
          <a:prstGeom prst="rect">
            <a:avLst/>
          </a:prstGeom>
        </p:spPr>
      </p:pic>
    </p:spTree>
    <p:extLst>
      <p:ext uri="{BB962C8B-B14F-4D97-AF65-F5344CB8AC3E}">
        <p14:creationId xmlns:p14="http://schemas.microsoft.com/office/powerpoint/2010/main" val="1814397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08762"/>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1F299FB4-E804-4656-9D4F-11AB99F31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 y="1765743"/>
            <a:ext cx="5821935" cy="2880000"/>
          </a:xfrm>
          <a:prstGeom prst="rect">
            <a:avLst/>
          </a:prstGeom>
        </p:spPr>
      </p:pic>
      <p:pic>
        <p:nvPicPr>
          <p:cNvPr id="10" name="Picture 9">
            <a:extLst>
              <a:ext uri="{FF2B5EF4-FFF2-40B4-BE49-F238E27FC236}">
                <a16:creationId xmlns:a16="http://schemas.microsoft.com/office/drawing/2014/main" id="{5151524D-EF80-4C47-91E9-70FDB2124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549" y="1765743"/>
            <a:ext cx="5760000" cy="2880000"/>
          </a:xfrm>
          <a:prstGeom prst="rect">
            <a:avLst/>
          </a:prstGeom>
        </p:spPr>
      </p:pic>
    </p:spTree>
    <p:extLst>
      <p:ext uri="{BB962C8B-B14F-4D97-AF65-F5344CB8AC3E}">
        <p14:creationId xmlns:p14="http://schemas.microsoft.com/office/powerpoint/2010/main" val="2170744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B1350752-AF0D-4C57-AD2C-CCD2C1B65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 y="1761858"/>
            <a:ext cx="5790968" cy="2880000"/>
          </a:xfrm>
          <a:prstGeom prst="rect">
            <a:avLst/>
          </a:prstGeom>
        </p:spPr>
      </p:pic>
      <p:sp>
        <p:nvSpPr>
          <p:cNvPr id="10" name="Content Placeholder 2">
            <a:extLst>
              <a:ext uri="{FF2B5EF4-FFF2-40B4-BE49-F238E27FC236}">
                <a16:creationId xmlns:a16="http://schemas.microsoft.com/office/drawing/2014/main" id="{3C65BAFC-2117-45C8-99CB-4543F34A9E72}"/>
              </a:ext>
            </a:extLst>
          </p:cNvPr>
          <p:cNvSpPr txBox="1">
            <a:spLocks/>
          </p:cNvSpPr>
          <p:nvPr/>
        </p:nvSpPr>
        <p:spPr>
          <a:xfrm>
            <a:off x="6186835" y="1555418"/>
            <a:ext cx="3392956" cy="37471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Based on the metrics seen so far, it is clear that “Bagging” ensemble method is the algorithm of choice</a:t>
            </a:r>
          </a:p>
          <a:p>
            <a:endParaRPr lang="en-CA" sz="1600" dirty="0">
              <a:latin typeface="Tw Cen MT" panose="020B0602020104020603" pitchFamily="34" charset="0"/>
            </a:endParaRPr>
          </a:p>
          <a:p>
            <a:r>
              <a:rPr lang="en-CA" sz="1600" dirty="0">
                <a:latin typeface="Tw Cen MT" panose="020B0602020104020603" pitchFamily="34" charset="0"/>
              </a:rPr>
              <a:t>Stacking and Bagging perform almost similarly in terms of F1 Score, ROC AUC, Precision &amp; Recall</a:t>
            </a:r>
          </a:p>
          <a:p>
            <a:endParaRPr lang="en-CA" sz="1600" dirty="0">
              <a:latin typeface="Tw Cen MT" panose="020B0602020104020603" pitchFamily="34" charset="0"/>
            </a:endParaRPr>
          </a:p>
          <a:p>
            <a:r>
              <a:rPr lang="en-CA" sz="1600" dirty="0">
                <a:latin typeface="Tw Cen MT" panose="020B0602020104020603" pitchFamily="34" charset="0"/>
              </a:rPr>
              <a:t>However, in terms of Fit time, stacking took almost 25 minutes to fit, while bagging took just over 3.5 mins</a:t>
            </a:r>
          </a:p>
          <a:p>
            <a:endParaRPr lang="en-CA" sz="1600" dirty="0">
              <a:latin typeface="Tw Cen MT" panose="020B0602020104020603" pitchFamily="34" charset="0"/>
            </a:endParaRPr>
          </a:p>
          <a:p>
            <a:endParaRPr lang="en-CA" sz="1600" dirty="0">
              <a:latin typeface="Tw Cen MT" panose="020B0602020104020603" pitchFamily="34" charset="0"/>
            </a:endParaRPr>
          </a:p>
        </p:txBody>
      </p:sp>
    </p:spTree>
    <p:extLst>
      <p:ext uri="{BB962C8B-B14F-4D97-AF65-F5344CB8AC3E}">
        <p14:creationId xmlns:p14="http://schemas.microsoft.com/office/powerpoint/2010/main" val="158818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882</TotalTime>
  <Words>3921</Words>
  <Application>Microsoft Office PowerPoint</Application>
  <PresentationFormat>Widescreen</PresentationFormat>
  <Paragraphs>513</Paragraphs>
  <Slides>52</Slides>
  <Notes>0</Notes>
  <HiddenSlides>37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SVM MODEL RESULTS</vt:lpstr>
      <vt:lpstr>SVM MODEL RESULTS</vt:lpstr>
      <vt:lpstr>SVM MODEL RESULTS</vt:lpstr>
      <vt:lpstr>SVM MODEL RESULTS – WORD2VEC FEATURE SIZE COMPARISON</vt:lpstr>
      <vt:lpstr>SVM MODEL RESULTS – WORD2VEC FEATURE SIZE COMPARISON</vt:lpstr>
      <vt:lpstr>FEATURE SELECTION</vt:lpstr>
      <vt:lpstr>FEATURE SELECTION RESULTS COMPARISON</vt:lpstr>
      <vt:lpstr>FEATURE SELECTION RESULTS COMPARISON</vt:lpstr>
      <vt:lpstr>FEATURE SELECTION RESULTS COMPARISON</vt:lpstr>
      <vt:lpstr> </vt:lpstr>
      <vt:lpstr>PROJECT MILESTONE 2 – 6th May 2020</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119</cp:revision>
  <dcterms:created xsi:type="dcterms:W3CDTF">2020-03-27T02:40:16Z</dcterms:created>
  <dcterms:modified xsi:type="dcterms:W3CDTF">2020-05-07T03:28:54Z</dcterms:modified>
</cp:coreProperties>
</file>