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2"/>
  </p:notesMasterIdLst>
  <p:sldIdLst>
    <p:sldId id="256" r:id="rId2"/>
    <p:sldId id="257" r:id="rId3"/>
    <p:sldId id="258" r:id="rId4"/>
    <p:sldId id="267" r:id="rId5"/>
    <p:sldId id="260" r:id="rId6"/>
    <p:sldId id="261" r:id="rId7"/>
    <p:sldId id="262" r:id="rId8"/>
    <p:sldId id="263" r:id="rId9"/>
    <p:sldId id="264" r:id="rId10"/>
    <p:sldId id="265" r:id="rId11"/>
    <p:sldId id="266"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D8"/>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1" d="100"/>
          <a:sy n="81"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DE7F0-AE7F-4578-8460-8A4D1D5C07D1}" type="datetimeFigureOut">
              <a:rPr lang="en-CA" smtClean="0"/>
              <a:t>2020-04-16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3652F-0084-4A69-9A53-A81F50663F7E}" type="slidenum">
              <a:rPr lang="en-CA" smtClean="0"/>
              <a:t>‹#›</a:t>
            </a:fld>
            <a:endParaRPr lang="en-CA"/>
          </a:p>
        </p:txBody>
      </p:sp>
    </p:spTree>
    <p:extLst>
      <p:ext uri="{BB962C8B-B14F-4D97-AF65-F5344CB8AC3E}">
        <p14:creationId xmlns:p14="http://schemas.microsoft.com/office/powerpoint/2010/main" val="39257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73EE9-91A7-4958-93D0-37A53DFBBE96}"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259154" y="6392519"/>
            <a:ext cx="415006" cy="365125"/>
          </a:xfrm>
          <a:ln>
            <a:solidFill>
              <a:schemeClr val="tx1"/>
            </a:solidFill>
          </a:ln>
        </p:spPr>
        <p:txBody>
          <a:bodyPr/>
          <a:lstStyle>
            <a:lvl1pPr>
              <a:defRPr sz="1200" b="1">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C94A3-977C-44D0-A555-1EDC4CEC8DC6}"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F5F5-F52E-41B0-9592-B433E56CDC27}"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ADB20-F4C4-415E-B2EE-B1658CEF21B8}"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B65F3-A6BD-45D6-8ADF-C571A880EA13}"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AA9A4-3466-473A-B575-599BA286318F}"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4A4B-00E7-45A4-B459-25C9DAC8EDFB}"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8F087-A3E1-4D35-A658-2061BD73A05B}"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1D1914-67D4-4970-9E88-CD492A4E97E9}"/>
              </a:ext>
            </a:extLst>
          </p:cNvPr>
          <p:cNvSpPr>
            <a:spLocks noGrp="1"/>
          </p:cNvSpPr>
          <p:nvPr>
            <p:ph type="dt" sz="half" idx="10"/>
          </p:nvPr>
        </p:nvSpPr>
        <p:spPr/>
        <p:txBody>
          <a:bodyPr/>
          <a:lstStyle/>
          <a:p>
            <a:fld id="{472D3EFD-47C4-42E0-938A-5576AF368778}" type="datetime1">
              <a:rPr lang="en-CA" smtClean="0"/>
              <a:t>2020-04-16</a:t>
            </a:fld>
            <a:endParaRPr lang="en-CA"/>
          </a:p>
        </p:txBody>
      </p:sp>
      <p:sp>
        <p:nvSpPr>
          <p:cNvPr id="8" name="Footer Placeholder 7">
            <a:extLst>
              <a:ext uri="{FF2B5EF4-FFF2-40B4-BE49-F238E27FC236}">
                <a16:creationId xmlns:a16="http://schemas.microsoft.com/office/drawing/2014/main" id="{22D9C076-6931-4350-B0FB-8FA342BC74A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DA535D-1EAA-4177-AA1C-7C2D7636E77C}"/>
              </a:ext>
            </a:extLst>
          </p:cNvPr>
          <p:cNvSpPr>
            <a:spLocks noGrp="1"/>
          </p:cNvSpPr>
          <p:nvPr>
            <p:ph type="sldNum" sz="quarter" idx="12"/>
          </p:nvPr>
        </p:nvSpPr>
        <p:spPr>
          <a:xfrm>
            <a:off x="447147" y="6406487"/>
            <a:ext cx="396915" cy="365125"/>
          </a:xfrm>
          <a:ln>
            <a:solidFill>
              <a:schemeClr val="tx1"/>
            </a:solidFill>
          </a:ln>
        </p:spPr>
        <p:txBody>
          <a:bodyPr/>
          <a:lstStyle>
            <a:lvl1pPr algn="ctr">
              <a:defRPr sz="1200">
                <a:solidFill>
                  <a:schemeClr val="tx1"/>
                </a:solidFill>
                <a:latin typeface="Tw Cen MT" panose="020B0602020104020603" pitchFamily="34" charset="0"/>
              </a:defRPr>
            </a:lvl1pPr>
          </a:lstStyle>
          <a:p>
            <a:fld id="{0540F40C-19D0-4AE1-B3AF-4A4F01D6E71D}" type="slidenum">
              <a:rPr lang="en-CA" smtClean="0"/>
              <a:pPr/>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A650D-1E34-4C51-8FEE-6C62E9763540}" type="datetime1">
              <a:rPr lang="en-CA" smtClean="0"/>
              <a:t>2020-04-16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D4DF9-54F4-4B1F-883E-7DA5F4E55976}" type="datetime1">
              <a:rPr lang="en-CA" smtClean="0"/>
              <a:t>2020-04-16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8FCC9-7617-4900-BE5A-E28D68814A76}" type="datetime1">
              <a:rPr lang="en-CA" smtClean="0"/>
              <a:t>2020-04-16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BB6D-FFD4-448E-988A-00D606BC18D1}" type="datetime1">
              <a:rPr lang="en-CA" smtClean="0"/>
              <a:t>2020-04-16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0082-4D84-4F6B-80E4-6E9242F55194}" type="datetime1">
              <a:rPr lang="en-CA" smtClean="0"/>
              <a:t>2020-04-16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DAC70-F10C-4F2C-88E2-897E0B50CA10}" type="datetime1">
              <a:rPr lang="en-CA" smtClean="0"/>
              <a:t>2020-04-16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15300159-0FDF-4A0D-A9FF-EFBD2FB35418}" type="datetime1">
              <a:rPr lang="en-CA" smtClean="0"/>
              <a:t>2020-04-16</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AC4B2A-ADF1-4AA0-B601-CA7BC98B188E}" type="datetime1">
              <a:rPr lang="en-CA" smtClean="0"/>
              <a:t>2020-04-16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47147" y="6406487"/>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sets.quantumsta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1507066" y="2733772"/>
            <a:ext cx="9069807" cy="1317063"/>
          </a:xfrm>
        </p:spPr>
        <p:txBody>
          <a:bodyPr/>
          <a:lstStyle/>
          <a:p>
            <a:pPr algn="l"/>
            <a:r>
              <a:rPr lang="en-US" dirty="0">
                <a:latin typeface="Tw Cen MT" panose="020B0602020104020603" pitchFamily="34" charset="0"/>
              </a:rPr>
              <a:t>AG News Topic Classification</a:t>
            </a:r>
            <a:endParaRPr lang="en-CA" dirty="0">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2591150" y="3956565"/>
            <a:ext cx="7766936" cy="1096899"/>
          </a:xfrm>
        </p:spPr>
        <p:txBody>
          <a:bodyPr>
            <a:normAutofit/>
          </a:bodyPr>
          <a:lstStyle/>
          <a:p>
            <a:r>
              <a:rPr lang="en-CA" sz="2400" dirty="0">
                <a:latin typeface="Tw Cen MT" panose="020B0602020104020603" pitchFamily="34" charset="0"/>
              </a:rPr>
              <a:t>CSML 1010 - Winter 2020 - Group 20 </a:t>
            </a:r>
          </a:p>
          <a:p>
            <a:r>
              <a:rPr lang="en-CA" sz="2400" dirty="0">
                <a:latin typeface="Tw Cen MT" panose="020B0602020104020603" pitchFamily="34" charset="0"/>
              </a:rPr>
              <a:t>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also produced a word cloud of the headlines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8" name="Picture 7">
            <a:extLst>
              <a:ext uri="{FF2B5EF4-FFF2-40B4-BE49-F238E27FC236}">
                <a16:creationId xmlns:a16="http://schemas.microsoft.com/office/drawing/2014/main" id="{62681488-E0F8-48E8-841F-44E221726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58" y="1818187"/>
            <a:ext cx="7119040" cy="3697012"/>
          </a:xfrm>
          <a:prstGeom prst="rect">
            <a:avLst/>
          </a:prstGeom>
        </p:spPr>
      </p:pic>
      <p:pic>
        <p:nvPicPr>
          <p:cNvPr id="5" name="Picture 4">
            <a:extLst>
              <a:ext uri="{FF2B5EF4-FFF2-40B4-BE49-F238E27FC236}">
                <a16:creationId xmlns:a16="http://schemas.microsoft.com/office/drawing/2014/main" id="{DFFC3E5F-A640-428F-8ADE-16FA1B34C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2958099B-0F24-4B33-986B-415C61523E47}"/>
              </a:ext>
            </a:extLst>
          </p:cNvPr>
          <p:cNvSpPr>
            <a:spLocks noGrp="1"/>
          </p:cNvSpPr>
          <p:nvPr>
            <p:ph type="sldNum" sz="quarter" idx="12"/>
          </p:nvPr>
        </p:nvSpPr>
        <p:spPr/>
        <p:txBody>
          <a:bodyPr/>
          <a:lstStyle/>
          <a:p>
            <a:fld id="{0540F40C-19D0-4AE1-B3AF-4A4F01D6E71D}" type="slidenum">
              <a:rPr lang="en-CA" smtClean="0"/>
              <a:pPr/>
              <a:t>10</a:t>
            </a:fld>
            <a:endParaRPr lang="en-CA"/>
          </a:p>
        </p:txBody>
      </p:sp>
    </p:spTree>
    <p:extLst>
      <p:ext uri="{BB962C8B-B14F-4D97-AF65-F5344CB8AC3E}">
        <p14:creationId xmlns:p14="http://schemas.microsoft.com/office/powerpoint/2010/main" val="301572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08F712-A4BE-4D53-9969-6568A789666C}"/>
              </a:ext>
            </a:extLst>
          </p:cNvPr>
          <p:cNvSpPr>
            <a:spLocks noGrp="1"/>
          </p:cNvSpPr>
          <p:nvPr>
            <p:ph type="title"/>
          </p:nvPr>
        </p:nvSpPr>
        <p:spPr/>
        <p:txBody>
          <a:bodyPr/>
          <a:lstStyle/>
          <a:p>
            <a:r>
              <a:rPr lang="en-CA" dirty="0"/>
              <a:t>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952109" y="2309567"/>
            <a:ext cx="8917757" cy="1782713"/>
          </a:xfrm>
        </p:spPr>
        <p:txBody>
          <a:bodyPr>
            <a:noAutofit/>
          </a:bodyPr>
          <a:lstStyle/>
          <a:p>
            <a:pPr marL="0" indent="0" algn="just">
              <a:buNone/>
            </a:pPr>
            <a:r>
              <a:rPr lang="en-CA" sz="2800" dirty="0">
                <a:latin typeface="Tw Cen MT" panose="020B0602020104020603" pitchFamily="34" charset="0"/>
              </a:rPr>
              <a:t>This marks the initial proposal stage of the project. As we progress, we will iterate through the ML lifecycle and the feature engineering and data exploration steps may accordingly change</a:t>
            </a:r>
          </a:p>
          <a:p>
            <a:pPr marL="0" indent="0" algn="just">
              <a:buNone/>
            </a:pPr>
            <a:endParaRPr lang="en-CA" sz="2800" dirty="0">
              <a:latin typeface="Tw Cen MT" panose="020B0602020104020603" pitchFamily="34" charset="0"/>
            </a:endParaRPr>
          </a:p>
          <a:p>
            <a:pPr marL="0" indent="0" algn="just">
              <a:buNone/>
            </a:pPr>
            <a:endParaRPr lang="en-CA" sz="2800" dirty="0">
              <a:latin typeface="Tw Cen MT" panose="020B0602020104020603" pitchFamily="34" charset="0"/>
            </a:endParaRPr>
          </a:p>
          <a:p>
            <a:pPr marL="0" indent="0" algn="just">
              <a:buNone/>
            </a:pPr>
            <a:r>
              <a:rPr lang="en-CA" sz="2800" dirty="0">
                <a:latin typeface="Tw Cen MT" panose="020B0602020104020603" pitchFamily="34" charset="0"/>
              </a:rPr>
              <a:t> </a:t>
            </a:r>
          </a:p>
          <a:p>
            <a:pPr marL="0" indent="0" algn="just">
              <a:buNone/>
            </a:pPr>
            <a:endParaRPr lang="en-US" sz="2800" dirty="0">
              <a:latin typeface="Tw Cen MT" panose="020B0602020104020603" pitchFamily="34" charset="0"/>
            </a:endParaRPr>
          </a:p>
          <a:p>
            <a:pPr algn="just"/>
            <a:endParaRPr lang="en-US" sz="2800" dirty="0">
              <a:latin typeface="Tw Cen MT" panose="020B0602020104020603" pitchFamily="34" charset="0"/>
            </a:endParaRPr>
          </a:p>
        </p:txBody>
      </p:sp>
      <p:pic>
        <p:nvPicPr>
          <p:cNvPr id="4" name="Picture 3">
            <a:extLst>
              <a:ext uri="{FF2B5EF4-FFF2-40B4-BE49-F238E27FC236}">
                <a16:creationId xmlns:a16="http://schemas.microsoft.com/office/drawing/2014/main" id="{D0AB7B3E-9D94-4684-9AB5-15A9FC2DB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B323550E-4B45-46C2-BFC9-E19FB197483E}"/>
              </a:ext>
            </a:extLst>
          </p:cNvPr>
          <p:cNvSpPr>
            <a:spLocks noGrp="1"/>
          </p:cNvSpPr>
          <p:nvPr>
            <p:ph type="sldNum" sz="quarter" idx="12"/>
          </p:nvPr>
        </p:nvSpPr>
        <p:spPr/>
        <p:txBody>
          <a:bodyPr/>
          <a:lstStyle/>
          <a:p>
            <a:fld id="{0540F40C-19D0-4AE1-B3AF-4A4F01D6E71D}" type="slidenum">
              <a:rPr lang="en-CA" smtClean="0"/>
              <a:pPr/>
              <a:t>11</a:t>
            </a:fld>
            <a:endParaRPr lang="en-CA"/>
          </a:p>
        </p:txBody>
      </p:sp>
    </p:spTree>
    <p:extLst>
      <p:ext uri="{BB962C8B-B14F-4D97-AF65-F5344CB8AC3E}">
        <p14:creationId xmlns:p14="http://schemas.microsoft.com/office/powerpoint/2010/main" val="11170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959380" y="3144624"/>
            <a:ext cx="7891630" cy="568751"/>
          </a:xfrm>
        </p:spPr>
        <p:txBody>
          <a:bodyPr>
            <a:normAutofit fontScale="90000"/>
          </a:bodyPr>
          <a:lstStyle/>
          <a:p>
            <a:pPr algn="ctr"/>
            <a:r>
              <a:rPr lang="en-CA" dirty="0">
                <a:latin typeface="Tw Cen MT" panose="020B0602020104020603" pitchFamily="34" charset="0"/>
              </a:rPr>
              <a:t>PROJECT MILESTONE 1 – 18</a:t>
            </a:r>
            <a:r>
              <a:rPr lang="en-CA" baseline="30000" dirty="0">
                <a:latin typeface="Tw Cen MT" panose="020B0602020104020603" pitchFamily="34" charset="0"/>
              </a:rPr>
              <a:t>th</a:t>
            </a:r>
            <a:r>
              <a:rPr lang="en-CA" dirty="0">
                <a:latin typeface="Tw Cen MT" panose="020B0602020104020603" pitchFamily="34" charset="0"/>
              </a:rPr>
              <a:t> Apr 2020</a:t>
            </a: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Content Placeholder 9">
            <a:extLst>
              <a:ext uri="{FF2B5EF4-FFF2-40B4-BE49-F238E27FC236}">
                <a16:creationId xmlns:a16="http://schemas.microsoft.com/office/drawing/2014/main" id="{C2A1B61D-2375-4D1A-BA96-036226947825}"/>
              </a:ext>
            </a:extLst>
          </p:cNvPr>
          <p:cNvSpPr>
            <a:spLocks noGrp="1"/>
          </p:cNvSpPr>
          <p:nvPr>
            <p:ph idx="1"/>
          </p:nvPr>
        </p:nvSpPr>
        <p:spPr>
          <a:xfrm>
            <a:off x="447147" y="3885693"/>
            <a:ext cx="8596668" cy="3880773"/>
          </a:xfrm>
        </p:spPr>
        <p:txBody>
          <a:bodyPr/>
          <a:lstStyle/>
          <a:p>
            <a:pPr marL="0" indent="0">
              <a:buNone/>
            </a:pPr>
            <a:r>
              <a:rPr lang="en-CA" dirty="0"/>
              <a:t> </a:t>
            </a:r>
          </a:p>
        </p:txBody>
      </p:sp>
      <p:sp>
        <p:nvSpPr>
          <p:cNvPr id="11" name="Slide Number Placeholder 10">
            <a:extLst>
              <a:ext uri="{FF2B5EF4-FFF2-40B4-BE49-F238E27FC236}">
                <a16:creationId xmlns:a16="http://schemas.microsoft.com/office/drawing/2014/main" id="{B0EBD5A8-AFA0-4980-A10C-C82C105F75C8}"/>
              </a:ext>
            </a:extLst>
          </p:cNvPr>
          <p:cNvSpPr>
            <a:spLocks noGrp="1"/>
          </p:cNvSpPr>
          <p:nvPr>
            <p:ph type="sldNum" sz="quarter" idx="12"/>
          </p:nvPr>
        </p:nvSpPr>
        <p:spPr/>
        <p:txBody>
          <a:bodyPr/>
          <a:lstStyle/>
          <a:p>
            <a:fld id="{0540F40C-19D0-4AE1-B3AF-4A4F01D6E71D}" type="slidenum">
              <a:rPr lang="en-CA" smtClean="0"/>
              <a:pPr/>
              <a:t>12</a:t>
            </a:fld>
            <a:endParaRPr lang="en-CA"/>
          </a:p>
        </p:txBody>
      </p:sp>
    </p:spTree>
    <p:extLst>
      <p:ext uri="{BB962C8B-B14F-4D97-AF65-F5344CB8AC3E}">
        <p14:creationId xmlns:p14="http://schemas.microsoft.com/office/powerpoint/2010/main" val="38589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have performed feature engineering using the following methods</a:t>
            </a:r>
          </a:p>
          <a:p>
            <a:pPr lvl="1"/>
            <a:r>
              <a:rPr lang="en-CA" sz="2400" dirty="0">
                <a:latin typeface="Tw Cen MT" panose="020B0602020104020603" pitchFamily="34" charset="0"/>
              </a:rPr>
              <a:t>Bag of words, Bag of n-grams, Bag of characters</a:t>
            </a:r>
          </a:p>
          <a:p>
            <a:pPr lvl="1"/>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Unigrams,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N-grams, </a:t>
            </a:r>
            <a:r>
              <a:rPr lang="en-CA" sz="2400" dirty="0" err="1">
                <a:latin typeface="Tw Cen MT" panose="020B0602020104020603" pitchFamily="34" charset="0"/>
              </a:rPr>
              <a:t>Tf</a:t>
            </a:r>
            <a:r>
              <a:rPr lang="en-CA" sz="2400" dirty="0">
                <a:latin typeface="Tw Cen MT" panose="020B0602020104020603" pitchFamily="34" charset="0"/>
              </a:rPr>
              <a:t>/</a:t>
            </a:r>
            <a:r>
              <a:rPr lang="en-CA" sz="2400" dirty="0" err="1">
                <a:latin typeface="Tw Cen MT" panose="020B0602020104020603" pitchFamily="34" charset="0"/>
              </a:rPr>
              <a:t>Idf</a:t>
            </a:r>
            <a:r>
              <a:rPr lang="en-CA" sz="2400" dirty="0">
                <a:latin typeface="Tw Cen MT" panose="020B0602020104020603" pitchFamily="34" charset="0"/>
              </a:rPr>
              <a:t> Characters</a:t>
            </a:r>
          </a:p>
          <a:p>
            <a:pPr lvl="1"/>
            <a:r>
              <a:rPr lang="en-CA" sz="2400" dirty="0">
                <a:latin typeface="Tw Cen MT" panose="020B0602020104020603" pitchFamily="34" charset="0"/>
              </a:rPr>
              <a:t>Word2Vec</a:t>
            </a:r>
          </a:p>
          <a:p>
            <a:pPr lvl="1"/>
            <a:endParaRPr lang="en-CA" sz="2400" dirty="0">
              <a:latin typeface="Tw Cen MT" panose="020B0602020104020603" pitchFamily="34" charset="0"/>
            </a:endParaRPr>
          </a:p>
          <a:p>
            <a:r>
              <a:rPr lang="en-CA" sz="2400" dirty="0">
                <a:latin typeface="Tw Cen MT" panose="020B0602020104020603" pitchFamily="34" charset="0"/>
              </a:rPr>
              <a:t>We built the first model with SVM with a sample data of 4000 rows</a:t>
            </a:r>
          </a:p>
          <a:p>
            <a:endParaRPr lang="en-CA" sz="2400" dirty="0">
              <a:latin typeface="Tw Cen MT" panose="020B0602020104020603" pitchFamily="34" charset="0"/>
            </a:endParaRPr>
          </a:p>
          <a:p>
            <a:r>
              <a:rPr lang="en-CA" sz="2400" dirty="0">
                <a:latin typeface="Tw Cen MT" panose="020B0602020104020603" pitchFamily="34" charset="0"/>
              </a:rPr>
              <a:t>We will continue to build more models as seen below, </a:t>
            </a:r>
          </a:p>
          <a:p>
            <a:pPr lvl="1"/>
            <a:r>
              <a:rPr lang="en-CA" sz="2400" dirty="0">
                <a:latin typeface="Tw Cen MT" panose="020B0602020104020603" pitchFamily="34" charset="0"/>
              </a:rPr>
              <a:t>Naive Bayes</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GBM (Gradient Boosting)</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13</a:t>
            </a:fld>
            <a:endParaRPr lang="en-CA"/>
          </a:p>
        </p:txBody>
      </p:sp>
    </p:spTree>
    <p:extLst>
      <p:ext uri="{BB962C8B-B14F-4D97-AF65-F5344CB8AC3E}">
        <p14:creationId xmlns:p14="http://schemas.microsoft.com/office/powerpoint/2010/main" val="64739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words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x_test.content_cleaned</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bow_vocab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x_test_bagofwords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bow_vocab</a:t>
            </a:r>
            <a:r>
              <a:rPr lang="en-CA" sz="2000" dirty="0">
                <a:latin typeface="Tw Cen MT" panose="020B0602020104020603" pitchFamily="34" charset="0"/>
              </a:rPr>
              <a:t>)</a:t>
            </a:r>
          </a:p>
          <a:p>
            <a:r>
              <a:rPr lang="en-CA" sz="2000" dirty="0" err="1">
                <a:latin typeface="Tw Cen MT" panose="020B0602020104020603" pitchFamily="34" charset="0"/>
              </a:rPr>
              <a:t>x_train_bagofwords.head</a:t>
            </a:r>
            <a:r>
              <a:rPr lang="en-CA" sz="2000" dirty="0">
                <a:latin typeface="Tw Cen MT" panose="020B0602020104020603" pitchFamily="34" charset="0"/>
              </a:rPr>
              <a:t>()</a:t>
            </a:r>
          </a:p>
        </p:txBody>
      </p:sp>
    </p:spTree>
    <p:extLst>
      <p:ext uri="{BB962C8B-B14F-4D97-AF65-F5344CB8AC3E}">
        <p14:creationId xmlns:p14="http://schemas.microsoft.com/office/powerpoint/2010/main" val="71629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WORDS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15</a:t>
            </a:fld>
            <a:endParaRPr lang="en-CA"/>
          </a:p>
        </p:txBody>
      </p:sp>
      <p:pic>
        <p:nvPicPr>
          <p:cNvPr id="8" name="Picture 7">
            <a:extLst>
              <a:ext uri="{FF2B5EF4-FFF2-40B4-BE49-F238E27FC236}">
                <a16:creationId xmlns:a16="http://schemas.microsoft.com/office/drawing/2014/main" id="{0392F7D9-EE7F-473A-A2D6-EBA1230C0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70" y="1194704"/>
            <a:ext cx="8874547" cy="5176819"/>
          </a:xfrm>
          <a:prstGeom prst="rect">
            <a:avLst/>
          </a:prstGeom>
        </p:spPr>
      </p:pic>
    </p:spTree>
    <p:extLst>
      <p:ext uri="{BB962C8B-B14F-4D97-AF65-F5344CB8AC3E}">
        <p14:creationId xmlns:p14="http://schemas.microsoft.com/office/powerpoint/2010/main" val="88385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n-grams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err="1">
                <a:latin typeface="Tw Cen MT" panose="020B0602020104020603" pitchFamily="34" charset="0"/>
              </a:rPr>
              <a:t>min_df</a:t>
            </a:r>
            <a:r>
              <a:rPr lang="en-CA" sz="2000" dirty="0">
                <a:latin typeface="Tw Cen MT" panose="020B0602020104020603" pitchFamily="34" charset="0"/>
              </a:rPr>
              <a:t> = 2, lowercase = True,</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ngram_vocab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x_test_bagofngrams</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ngram_vocab</a:t>
            </a:r>
            <a:r>
              <a:rPr lang="en-CA" sz="2000" dirty="0">
                <a:latin typeface="Tw Cen MT" panose="020B0602020104020603" pitchFamily="34" charset="0"/>
              </a:rPr>
              <a:t>)</a:t>
            </a:r>
          </a:p>
          <a:p>
            <a:r>
              <a:rPr lang="en-CA" sz="2000" dirty="0" err="1">
                <a:latin typeface="Tw Cen MT" panose="020B0602020104020603" pitchFamily="34" charset="0"/>
              </a:rPr>
              <a:t>x_train_bagofngrams.head</a:t>
            </a:r>
            <a:r>
              <a:rPr lang="en-CA" sz="2000" dirty="0">
                <a:latin typeface="Tw Cen MT" panose="020B0602020104020603" pitchFamily="34" charset="0"/>
              </a:rPr>
              <a:t>()</a:t>
            </a:r>
          </a:p>
        </p:txBody>
      </p:sp>
    </p:spTree>
    <p:extLst>
      <p:ext uri="{BB962C8B-B14F-4D97-AF65-F5344CB8AC3E}">
        <p14:creationId xmlns:p14="http://schemas.microsoft.com/office/powerpoint/2010/main" val="348311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N-GRAMS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17</a:t>
            </a:fld>
            <a:endParaRPr lang="en-CA"/>
          </a:p>
        </p:txBody>
      </p:sp>
      <p:pic>
        <p:nvPicPr>
          <p:cNvPr id="9" name="Picture 8">
            <a:extLst>
              <a:ext uri="{FF2B5EF4-FFF2-40B4-BE49-F238E27FC236}">
                <a16:creationId xmlns:a16="http://schemas.microsoft.com/office/drawing/2014/main" id="{C40E5F1C-D35B-452B-BE8C-D7F1315FB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01" y="1203391"/>
            <a:ext cx="8838316" cy="5678672"/>
          </a:xfrm>
          <a:prstGeom prst="rect">
            <a:avLst/>
          </a:prstGeom>
        </p:spPr>
      </p:pic>
    </p:spTree>
    <p:extLst>
      <p:ext uri="{BB962C8B-B14F-4D97-AF65-F5344CB8AC3E}">
        <p14:creationId xmlns:p14="http://schemas.microsoft.com/office/powerpoint/2010/main" val="256724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121438"/>
            <a:ext cx="8917757" cy="501675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a:t>
            </a:r>
            <a:r>
              <a:rPr lang="en-CA" sz="2000" b="1" dirty="0" err="1">
                <a:latin typeface="Tw Cen MT" panose="020B0602020104020603" pitchFamily="34" charset="0"/>
              </a:rPr>
              <a:t>countvectorizer</a:t>
            </a:r>
            <a:r>
              <a:rPr lang="en-CA" sz="2000" b="1" dirty="0">
                <a:latin typeface="Tw Cen MT" panose="020B0602020104020603" pitchFamily="34" charset="0"/>
              </a:rPr>
              <a:t> to get a vector of chars</a:t>
            </a:r>
          </a:p>
          <a:p>
            <a:endParaRPr lang="en-CA" sz="2000" b="1" dirty="0">
              <a:latin typeface="Tw Cen MT" panose="020B0602020104020603" pitchFamily="34" charset="0"/>
            </a:endParaRPr>
          </a:p>
          <a:p>
            <a:r>
              <a:rPr lang="en-CA" sz="2000" dirty="0">
                <a:latin typeface="Tw Cen MT" panose="020B0602020104020603" pitchFamily="34" charset="0"/>
              </a:rPr>
              <a:t>cv = </a:t>
            </a:r>
            <a:r>
              <a:rPr lang="en-CA" sz="2000" dirty="0" err="1">
                <a:latin typeface="Tw Cen MT" panose="020B0602020104020603" pitchFamily="34" charset="0"/>
              </a:rPr>
              <a:t>CountVectorizer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analyzer='char'</a:t>
            </a:r>
            <a:r>
              <a:rPr lang="en-CA" sz="2000" dirty="0">
                <a:latin typeface="Tw Cen MT" panose="020B0602020104020603" pitchFamily="34" charset="0"/>
              </a:rPr>
              <a:t>,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x_train_cv</a:t>
            </a:r>
            <a:r>
              <a:rPr lang="en-CA" sz="2000" dirty="0">
                <a:latin typeface="Tw Cen MT" panose="020B0602020104020603" pitchFamily="34" charset="0"/>
              </a:rPr>
              <a:t> = </a:t>
            </a:r>
            <a:r>
              <a:rPr lang="en-CA" sz="2000" dirty="0" err="1">
                <a:latin typeface="Tw Cen MT" panose="020B0602020104020603" pitchFamily="34" charset="0"/>
              </a:rPr>
              <a:t>cv.fit_transform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x_test_cv</a:t>
            </a:r>
            <a:r>
              <a:rPr lang="en-CA" sz="2000" dirty="0">
                <a:latin typeface="Tw Cen MT" panose="020B0602020104020603" pitchFamily="34" charset="0"/>
              </a:rPr>
              <a:t> = </a:t>
            </a:r>
            <a:r>
              <a:rPr lang="en-CA" sz="2000" dirty="0" err="1">
                <a:latin typeface="Tw Cen MT" panose="020B0602020104020603" pitchFamily="34" charset="0"/>
              </a:rPr>
              <a:t>cv.transform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cv_char_vocab</a:t>
            </a:r>
            <a:r>
              <a:rPr lang="en-CA" sz="2000" dirty="0">
                <a:latin typeface="Tw Cen MT" panose="020B0602020104020603" pitchFamily="34" charset="0"/>
              </a:rPr>
              <a:t> = </a:t>
            </a:r>
            <a:r>
              <a:rPr lang="en-CA" sz="2000" dirty="0" err="1">
                <a:latin typeface="Tw Cen MT" panose="020B0602020104020603" pitchFamily="34" charset="0"/>
              </a:rPr>
              <a:t>cv.get_feature_names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x_train_cv</a:t>
            </a:r>
            <a:r>
              <a:rPr lang="en-CA" sz="2000" dirty="0">
                <a:latin typeface="Tw Cen MT" panose="020B0602020104020603" pitchFamily="34" charset="0"/>
              </a:rPr>
              <a:t>, columns = </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x_test_cv_char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x_test_cv</a:t>
            </a:r>
            <a:r>
              <a:rPr lang="en-CA" sz="2000" dirty="0">
                <a:latin typeface="Tw Cen MT" panose="020B0602020104020603" pitchFamily="34" charset="0"/>
              </a:rPr>
              <a:t>, columns=</a:t>
            </a:r>
            <a:r>
              <a:rPr lang="en-CA" sz="2000" dirty="0" err="1">
                <a:latin typeface="Tw Cen MT" panose="020B0602020104020603" pitchFamily="34" charset="0"/>
              </a:rPr>
              <a:t>cv_char_vocab</a:t>
            </a:r>
            <a:r>
              <a:rPr lang="en-CA" sz="2000" dirty="0">
                <a:latin typeface="Tw Cen MT" panose="020B0602020104020603" pitchFamily="34" charset="0"/>
              </a:rPr>
              <a:t>)</a:t>
            </a:r>
          </a:p>
          <a:p>
            <a:r>
              <a:rPr lang="en-CA" sz="2000" dirty="0" err="1">
                <a:latin typeface="Tw Cen MT" panose="020B0602020104020603" pitchFamily="34" charset="0"/>
              </a:rPr>
              <a:t>x_train_cv_char.head</a:t>
            </a:r>
            <a:r>
              <a:rPr lang="en-CA" sz="2000" dirty="0">
                <a:latin typeface="Tw Cen MT" panose="020B0602020104020603" pitchFamily="34" charset="0"/>
              </a:rPr>
              <a:t>()</a:t>
            </a:r>
          </a:p>
        </p:txBody>
      </p:sp>
    </p:spTree>
    <p:extLst>
      <p:ext uri="{BB962C8B-B14F-4D97-AF65-F5344CB8AC3E}">
        <p14:creationId xmlns:p14="http://schemas.microsoft.com/office/powerpoint/2010/main" val="355631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BAG OF CHARS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19</a:t>
            </a:fld>
            <a:endParaRPr lang="en-CA"/>
          </a:p>
        </p:txBody>
      </p:sp>
      <p:pic>
        <p:nvPicPr>
          <p:cNvPr id="9" name="Picture 8">
            <a:extLst>
              <a:ext uri="{FF2B5EF4-FFF2-40B4-BE49-F238E27FC236}">
                <a16:creationId xmlns:a16="http://schemas.microsoft.com/office/drawing/2014/main" id="{584A988F-AA1B-43A4-9D7D-502F48364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8" y="1203391"/>
            <a:ext cx="9038729" cy="4718055"/>
          </a:xfrm>
          <a:prstGeom prst="rect">
            <a:avLst/>
          </a:prstGeom>
        </p:spPr>
      </p:pic>
    </p:spTree>
    <p:extLst>
      <p:ext uri="{BB962C8B-B14F-4D97-AF65-F5344CB8AC3E}">
        <p14:creationId xmlns:p14="http://schemas.microsoft.com/office/powerpoint/2010/main" val="235920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US" sz="2000" dirty="0">
                <a:latin typeface="Tw Cen MT" panose="020B0602020104020603" pitchFamily="34" charset="0"/>
              </a:rPr>
              <a:t>A text classification problem was chosen from the website </a:t>
            </a:r>
            <a:r>
              <a:rPr lang="en-CA" sz="2000" dirty="0">
                <a:latin typeface="Tw Cen MT" panose="020B0602020104020603" pitchFamily="34" charset="0"/>
                <a:hlinkClick r:id="rId2"/>
              </a:rPr>
              <a:t>https://datasets.quantumstat.com/</a:t>
            </a:r>
            <a:r>
              <a:rPr lang="en-CA" sz="2000" dirty="0">
                <a:latin typeface="Tw Cen MT" panose="020B0602020104020603" pitchFamily="34" charset="0"/>
              </a:rPr>
              <a:t>. We chose the AG News corpus dataset</a:t>
            </a:r>
          </a:p>
          <a:p>
            <a:endParaRPr lang="en-CA" sz="2000" dirty="0">
              <a:latin typeface="Tw Cen MT" panose="020B0602020104020603" pitchFamily="34" charset="0"/>
            </a:endParaRPr>
          </a:p>
          <a:p>
            <a:r>
              <a:rPr lang="en-CA" sz="2000" dirty="0">
                <a:latin typeface="Tw Cen MT" panose="020B0602020104020603" pitchFamily="34" charset="0"/>
              </a:rPr>
              <a:t>The goal of this project is to develop a text classifier model that can accept a news ‘headline’ and ‘content’ of the news to classify the news article into one of the 4 following categories</a:t>
            </a:r>
          </a:p>
          <a:p>
            <a:pPr lvl="1"/>
            <a:r>
              <a:rPr lang="en-CA" sz="2000" dirty="0">
                <a:latin typeface="Tw Cen MT" panose="020B0602020104020603" pitchFamily="34" charset="0"/>
              </a:rPr>
              <a:t>World (coded as 1)</a:t>
            </a:r>
          </a:p>
          <a:p>
            <a:pPr lvl="1"/>
            <a:r>
              <a:rPr lang="en-CA" sz="2000" dirty="0">
                <a:latin typeface="Tw Cen MT" panose="020B0602020104020603" pitchFamily="34" charset="0"/>
              </a:rPr>
              <a:t>Sports (2)</a:t>
            </a:r>
          </a:p>
          <a:p>
            <a:pPr lvl="1"/>
            <a:r>
              <a:rPr lang="en-CA" sz="2000" dirty="0">
                <a:latin typeface="Tw Cen MT" panose="020B0602020104020603" pitchFamily="34" charset="0"/>
              </a:rPr>
              <a:t>Business (3)</a:t>
            </a:r>
          </a:p>
          <a:p>
            <a:pPr lvl="1"/>
            <a:r>
              <a:rPr lang="en-CA" sz="2000" dirty="0">
                <a:latin typeface="Tw Cen MT" panose="020B0602020104020603" pitchFamily="34" charset="0"/>
              </a:rPr>
              <a:t>Sci/Tech (4)</a:t>
            </a:r>
          </a:p>
          <a:p>
            <a:endParaRPr lang="en-CA" sz="2000" dirty="0">
              <a:latin typeface="Tw Cen MT" panose="020B0602020104020603" pitchFamily="34" charset="0"/>
            </a:endParaRPr>
          </a:p>
          <a:p>
            <a:pPr marL="0" indent="0">
              <a:buNone/>
            </a:pPr>
            <a:endParaRPr lang="en-US" sz="2000" dirty="0">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A95AEFD7-4E6F-43F8-9C8C-FF7823258953}"/>
              </a:ext>
            </a:extLst>
          </p:cNvPr>
          <p:cNvSpPr>
            <a:spLocks noGrp="1"/>
          </p:cNvSpPr>
          <p:nvPr>
            <p:ph type="sldNum" sz="quarter" idx="12"/>
          </p:nvPr>
        </p:nvSpPr>
        <p:spPr/>
        <p:txBody>
          <a:bodyPr/>
          <a:lstStyle/>
          <a:p>
            <a:fld id="{0540F40C-19D0-4AE1-B3AF-4A4F01D6E71D}" type="slidenum">
              <a:rPr lang="en-CA" smtClean="0"/>
              <a:pPr/>
              <a:t>2</a:t>
            </a:fld>
            <a:endParaRPr lang="en-CA"/>
          </a:p>
        </p:txBody>
      </p:sp>
    </p:spTree>
    <p:extLst>
      <p:ext uri="{BB962C8B-B14F-4D97-AF65-F5344CB8AC3E}">
        <p14:creationId xmlns:p14="http://schemas.microsoft.com/office/powerpoint/2010/main" val="68576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UNIGRAMS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20</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unigrams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(1, 1)</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x_test_tfidf_unigram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x_test_tfidf_unigram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x_train_tfidf_unigram.head</a:t>
            </a:r>
            <a:r>
              <a:rPr lang="en-CA" sz="2000" dirty="0">
                <a:latin typeface="Tw Cen MT" panose="020B0602020104020603" pitchFamily="34" charset="0"/>
              </a:rPr>
              <a:t>()</a:t>
            </a:r>
          </a:p>
        </p:txBody>
      </p:sp>
    </p:spTree>
    <p:extLst>
      <p:ext uri="{BB962C8B-B14F-4D97-AF65-F5344CB8AC3E}">
        <p14:creationId xmlns:p14="http://schemas.microsoft.com/office/powerpoint/2010/main" val="181672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N-GRAMS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21</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632311"/>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n-grams</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p>
          <a:p>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a:latin typeface="Tw Cen MT" panose="020B0602020104020603" pitchFamily="34" charset="0"/>
              </a:rPr>
              <a:t>vocab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x_test_tfidf_ngram</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x_test_tfidf_ngram</a:t>
            </a:r>
            <a:r>
              <a:rPr lang="en-CA" sz="2000" dirty="0">
                <a:latin typeface="Tw Cen MT" panose="020B0602020104020603" pitchFamily="34" charset="0"/>
              </a:rPr>
              <a:t>, 2), columns = vocab)</a:t>
            </a:r>
          </a:p>
          <a:p>
            <a:r>
              <a:rPr lang="en-CA" sz="2000" dirty="0" err="1">
                <a:latin typeface="Tw Cen MT" panose="020B0602020104020603" pitchFamily="34" charset="0"/>
              </a:rPr>
              <a:t>x_train_tfidf_ngram.head</a:t>
            </a:r>
            <a:r>
              <a:rPr lang="en-CA" sz="2000" dirty="0">
                <a:latin typeface="Tw Cen MT" panose="020B0602020104020603" pitchFamily="34" charset="0"/>
              </a:rPr>
              <a:t>()</a:t>
            </a:r>
          </a:p>
        </p:txBody>
      </p:sp>
    </p:spTree>
    <p:extLst>
      <p:ext uri="{BB962C8B-B14F-4D97-AF65-F5344CB8AC3E}">
        <p14:creationId xmlns:p14="http://schemas.microsoft.com/office/powerpoint/2010/main" val="4043554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TF/IDF CHARS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22</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01658" y="794617"/>
            <a:ext cx="10369483" cy="532453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Use TF/IDF vectorizer to get a vector of chars </a:t>
            </a:r>
          </a:p>
          <a:p>
            <a:endParaRPr lang="en-CA" sz="2000" b="1" dirty="0">
              <a:latin typeface="Tw Cen MT" panose="020B0602020104020603" pitchFamily="34" charset="0"/>
            </a:endParaRPr>
          </a:p>
          <a:p>
            <a:r>
              <a:rPr lang="en-CA" sz="2000" dirty="0" err="1">
                <a:latin typeface="Tw Cen MT" panose="020B0602020104020603" pitchFamily="34" charset="0"/>
              </a:rPr>
              <a:t>tfidf_vect</a:t>
            </a:r>
            <a:r>
              <a:rPr lang="en-CA" sz="2000" dirty="0">
                <a:latin typeface="Tw Cen MT" panose="020B0602020104020603" pitchFamily="34" charset="0"/>
              </a:rPr>
              <a:t> = </a:t>
            </a:r>
            <a:r>
              <a:rPr lang="en-CA" sz="2000" dirty="0" err="1">
                <a:latin typeface="Tw Cen MT" panose="020B0602020104020603" pitchFamily="34" charset="0"/>
              </a:rPr>
              <a:t>TfidfVectorizer</a:t>
            </a:r>
            <a:r>
              <a:rPr lang="en-CA" sz="2000" dirty="0">
                <a:latin typeface="Tw Cen MT" panose="020B0602020104020603" pitchFamily="34" charset="0"/>
              </a:rPr>
              <a:t>(</a:t>
            </a:r>
            <a:r>
              <a:rPr lang="en-CA" sz="2000" dirty="0">
                <a:highlight>
                  <a:srgbClr val="FFFF00"/>
                </a:highlight>
                <a:latin typeface="Tw Cen MT" panose="020B0602020104020603" pitchFamily="34" charset="0"/>
              </a:rPr>
              <a:t>analyzer = 'char'</a:t>
            </a:r>
            <a:r>
              <a:rPr lang="en-CA" sz="2000" dirty="0">
                <a:latin typeface="Tw Cen MT" panose="020B0602020104020603" pitchFamily="34" charset="0"/>
              </a:rPr>
              <a:t>, </a:t>
            </a:r>
            <a:r>
              <a:rPr lang="en-CA" sz="2000" dirty="0" err="1">
                <a:latin typeface="Tw Cen MT" panose="020B0602020104020603" pitchFamily="34" charset="0"/>
              </a:rPr>
              <a:t>sublinear_tf</a:t>
            </a:r>
            <a:r>
              <a:rPr lang="en-CA" sz="2000" dirty="0">
                <a:latin typeface="Tw Cen MT" panose="020B0602020104020603" pitchFamily="34" charset="0"/>
              </a:rPr>
              <a:t> = True, </a:t>
            </a:r>
            <a:r>
              <a:rPr lang="en-CA" sz="2000" dirty="0" err="1">
                <a:latin typeface="Tw Cen MT" panose="020B0602020104020603" pitchFamily="34" charset="0"/>
              </a:rPr>
              <a:t>min_df</a:t>
            </a:r>
            <a:r>
              <a:rPr lang="en-CA" sz="2000" dirty="0">
                <a:latin typeface="Tw Cen MT" panose="020B0602020104020603" pitchFamily="34" charset="0"/>
              </a:rPr>
              <a:t> = 2, </a:t>
            </a:r>
          </a:p>
          <a:p>
            <a:r>
              <a:rPr lang="en-CA" sz="2000" dirty="0">
                <a:latin typeface="Tw Cen MT" panose="020B0602020104020603" pitchFamily="34" charset="0"/>
              </a:rPr>
              <a:t>                             </a:t>
            </a:r>
            <a:r>
              <a:rPr lang="en-CA" sz="2000" dirty="0" err="1">
                <a:highlight>
                  <a:srgbClr val="FFFF00"/>
                </a:highlight>
                <a:latin typeface="Tw Cen MT" panose="020B0602020104020603" pitchFamily="34" charset="0"/>
              </a:rPr>
              <a:t>ngram_range</a:t>
            </a:r>
            <a:r>
              <a:rPr lang="en-CA" sz="2000" dirty="0">
                <a:highlight>
                  <a:srgbClr val="FFFF00"/>
                </a:highlight>
                <a:latin typeface="Tw Cen MT" panose="020B0602020104020603" pitchFamily="34" charset="0"/>
              </a:rPr>
              <a:t> = (2, 3)</a:t>
            </a:r>
            <a:r>
              <a:rPr lang="en-CA" sz="2000" dirty="0">
                <a:latin typeface="Tw Cen MT" panose="020B0602020104020603" pitchFamily="34" charset="0"/>
              </a:rPr>
              <a:t>, </a:t>
            </a:r>
            <a:r>
              <a:rPr lang="en-CA" sz="2000" dirty="0" err="1">
                <a:latin typeface="Tw Cen MT" panose="020B0602020104020603" pitchFamily="34" charset="0"/>
              </a:rPr>
              <a:t>use_idf</a:t>
            </a:r>
            <a:r>
              <a:rPr lang="en-CA" sz="2000" dirty="0">
                <a:latin typeface="Tw Cen MT" panose="020B0602020104020603" pitchFamily="34" charset="0"/>
              </a:rPr>
              <a:t> = True, </a:t>
            </a:r>
          </a:p>
          <a:p>
            <a:r>
              <a:rPr lang="en-CA" sz="2000" dirty="0">
                <a:latin typeface="Tw Cen MT" panose="020B0602020104020603" pitchFamily="34" charset="0"/>
              </a:rPr>
              <a:t>                             </a:t>
            </a:r>
            <a:r>
              <a:rPr lang="en-CA" sz="2000" dirty="0" err="1">
                <a:latin typeface="Tw Cen MT" panose="020B0602020104020603" pitchFamily="34" charset="0"/>
              </a:rPr>
              <a:t>token_pattern</a:t>
            </a:r>
            <a:r>
              <a:rPr lang="en-CA" sz="2000" dirty="0">
                <a:latin typeface="Tw Cen MT" panose="020B0602020104020603" pitchFamily="34" charset="0"/>
              </a:rPr>
              <a:t>=r'\b[A-Za-z]{2,}\b')</a:t>
            </a: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tfidf_vect.fit_transform</a:t>
            </a:r>
            <a:r>
              <a:rPr lang="en-CA" sz="2000" dirty="0">
                <a:latin typeface="Tw Cen MT" panose="020B0602020104020603" pitchFamily="34" charset="0"/>
              </a:rPr>
              <a:t>(</a:t>
            </a:r>
            <a:r>
              <a:rPr lang="en-CA" sz="2000" dirty="0" err="1">
                <a:latin typeface="Tw Cen MT" panose="020B0602020104020603" pitchFamily="34" charset="0"/>
              </a:rPr>
              <a:t>x_train</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tfidf_vect.transform</a:t>
            </a:r>
            <a:r>
              <a:rPr lang="en-CA" sz="2000" dirty="0">
                <a:latin typeface="Tw Cen MT" panose="020B0602020104020603" pitchFamily="34" charset="0"/>
              </a:rPr>
              <a:t>(</a:t>
            </a:r>
            <a:r>
              <a:rPr lang="en-CA" sz="2000" dirty="0" err="1">
                <a:latin typeface="Tw Cen MT" panose="020B0602020104020603" pitchFamily="34" charset="0"/>
              </a:rPr>
              <a:t>x_test</a:t>
            </a:r>
            <a:r>
              <a:rPr lang="en-CA" sz="2000" dirty="0">
                <a:latin typeface="Tw Cen MT" panose="020B0602020104020603" pitchFamily="34" charset="0"/>
              </a:rPr>
              <a:t>).</a:t>
            </a:r>
            <a:r>
              <a:rPr lang="en-CA" sz="2000" dirty="0" err="1">
                <a:latin typeface="Tw Cen MT" panose="020B0602020104020603" pitchFamily="34" charset="0"/>
              </a:rPr>
              <a:t>toarray</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get all unique words in the corpus</a:t>
            </a:r>
          </a:p>
          <a:p>
            <a:endParaRPr lang="en-CA" sz="2000" b="1" dirty="0">
              <a:latin typeface="Tw Cen MT" panose="020B0602020104020603" pitchFamily="34" charset="0"/>
            </a:endParaRPr>
          </a:p>
          <a:p>
            <a:r>
              <a:rPr lang="en-CA" sz="2000" dirty="0" err="1">
                <a:latin typeface="Tw Cen MT" panose="020B0602020104020603" pitchFamily="34" charset="0"/>
              </a:rPr>
              <a:t>char_vocab</a:t>
            </a:r>
            <a:r>
              <a:rPr lang="en-CA" sz="2000" dirty="0">
                <a:latin typeface="Tw Cen MT" panose="020B0602020104020603" pitchFamily="34" charset="0"/>
              </a:rPr>
              <a:t> = </a:t>
            </a:r>
            <a:r>
              <a:rPr lang="en-CA" sz="2000" dirty="0" err="1">
                <a:latin typeface="Tw Cen MT" panose="020B0602020104020603" pitchFamily="34" charset="0"/>
              </a:rPr>
              <a:t>tfidf_vect.get_feature_names</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produce a </a:t>
            </a:r>
            <a:r>
              <a:rPr lang="en-CA" sz="2000" b="1" dirty="0" err="1">
                <a:latin typeface="Tw Cen MT" panose="020B0602020104020603" pitchFamily="34" charset="0"/>
              </a:rPr>
              <a:t>dataframe</a:t>
            </a:r>
            <a:r>
              <a:rPr lang="en-CA" sz="2000" b="1" dirty="0">
                <a:latin typeface="Tw Cen MT" panose="020B0602020104020603" pitchFamily="34" charset="0"/>
              </a:rPr>
              <a:t> including the feature names</a:t>
            </a:r>
          </a:p>
          <a:p>
            <a:endParaRPr lang="en-CA" sz="2000" b="1" dirty="0">
              <a:latin typeface="Tw Cen MT" panose="020B0602020104020603" pitchFamily="34" charset="0"/>
            </a:endParaRPr>
          </a:p>
          <a:p>
            <a:r>
              <a:rPr lang="en-CA" sz="2000" dirty="0" err="1">
                <a:latin typeface="Tw Cen MT" panose="020B0602020104020603" pitchFamily="34" charset="0"/>
              </a:rPr>
              <a:t>x_train_tfidf_char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x_train_tfidf_char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x_test_tfidf_char</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numpy.round</a:t>
            </a:r>
            <a:r>
              <a:rPr lang="en-CA" sz="2000" dirty="0">
                <a:latin typeface="Tw Cen MT" panose="020B0602020104020603" pitchFamily="34" charset="0"/>
              </a:rPr>
              <a:t>(</a:t>
            </a:r>
            <a:r>
              <a:rPr lang="en-CA" sz="2000" dirty="0" err="1">
                <a:latin typeface="Tw Cen MT" panose="020B0602020104020603" pitchFamily="34" charset="0"/>
              </a:rPr>
              <a:t>x_test_tfidf_char</a:t>
            </a:r>
            <a:r>
              <a:rPr lang="en-CA" sz="2000" dirty="0">
                <a:latin typeface="Tw Cen MT" panose="020B0602020104020603" pitchFamily="34" charset="0"/>
              </a:rPr>
              <a:t>, 2), columns = </a:t>
            </a:r>
            <a:r>
              <a:rPr lang="en-CA" sz="2000" dirty="0" err="1">
                <a:latin typeface="Tw Cen MT" panose="020B0602020104020603" pitchFamily="34" charset="0"/>
              </a:rPr>
              <a:t>char_vocab</a:t>
            </a:r>
            <a:r>
              <a:rPr lang="en-CA" sz="2000" dirty="0">
                <a:latin typeface="Tw Cen MT" panose="020B0602020104020603" pitchFamily="34" charset="0"/>
              </a:rPr>
              <a:t>)</a:t>
            </a:r>
          </a:p>
          <a:p>
            <a:r>
              <a:rPr lang="en-CA" sz="2000" dirty="0" err="1">
                <a:latin typeface="Tw Cen MT" panose="020B0602020104020603" pitchFamily="34" charset="0"/>
              </a:rPr>
              <a:t>x_train_tfidf_char.head</a:t>
            </a:r>
            <a:r>
              <a:rPr lang="en-CA" sz="2000" dirty="0">
                <a:latin typeface="Tw Cen MT" panose="020B0602020104020603" pitchFamily="34" charset="0"/>
              </a:rPr>
              <a:t>()</a:t>
            </a:r>
          </a:p>
        </p:txBody>
      </p:sp>
    </p:spTree>
    <p:extLst>
      <p:ext uri="{BB962C8B-B14F-4D97-AF65-F5344CB8AC3E}">
        <p14:creationId xmlns:p14="http://schemas.microsoft.com/office/powerpoint/2010/main" val="97048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23</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24365" y="794617"/>
            <a:ext cx="8917757" cy="5940088"/>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Using </a:t>
            </a:r>
            <a:r>
              <a:rPr lang="en-CA" sz="2000" b="1" dirty="0" err="1">
                <a:latin typeface="Tw Cen MT" panose="020B0602020104020603" pitchFamily="34" charset="0"/>
              </a:rPr>
              <a:t>gensim</a:t>
            </a:r>
            <a:r>
              <a:rPr lang="en-CA" sz="2000" b="1" dirty="0">
                <a:latin typeface="Tw Cen MT" panose="020B0602020104020603" pitchFamily="34" charset="0"/>
              </a:rPr>
              <a:t> to build Word2Vec</a:t>
            </a:r>
          </a:p>
          <a:p>
            <a:endParaRPr lang="en-CA" sz="2000" b="1" dirty="0">
              <a:latin typeface="Tw Cen MT" panose="020B0602020104020603" pitchFamily="34" charset="0"/>
            </a:endParaRPr>
          </a:p>
          <a:p>
            <a:r>
              <a:rPr lang="en-CA" sz="2000" dirty="0">
                <a:latin typeface="Tw Cen MT" panose="020B0602020104020603" pitchFamily="34" charset="0"/>
              </a:rPr>
              <a:t>from </a:t>
            </a:r>
            <a:r>
              <a:rPr lang="en-CA" sz="2000" dirty="0" err="1">
                <a:latin typeface="Tw Cen MT" panose="020B0602020104020603" pitchFamily="34" charset="0"/>
              </a:rPr>
              <a:t>gensim.models</a:t>
            </a:r>
            <a:r>
              <a:rPr lang="en-CA" sz="2000" dirty="0">
                <a:latin typeface="Tw Cen MT" panose="020B0602020104020603" pitchFamily="34" charset="0"/>
              </a:rPr>
              <a:t> import word2vec</a:t>
            </a:r>
          </a:p>
          <a:p>
            <a:endParaRPr lang="en-CA" sz="2000" b="1" dirty="0">
              <a:latin typeface="Tw Cen MT" panose="020B0602020104020603" pitchFamily="34" charset="0"/>
            </a:endParaRPr>
          </a:p>
          <a:p>
            <a:r>
              <a:rPr lang="en-CA" sz="2000" b="1" dirty="0">
                <a:latin typeface="Tw Cen MT" panose="020B0602020104020603" pitchFamily="34" charset="0"/>
              </a:rPr>
              <a:t># tokenize sentences in corpus</a:t>
            </a:r>
          </a:p>
          <a:p>
            <a:r>
              <a:rPr lang="en-CA" sz="2000" dirty="0" err="1">
                <a:latin typeface="Tw Cen MT" panose="020B0602020104020603" pitchFamily="34" charset="0"/>
              </a:rPr>
              <a:t>wpt</a:t>
            </a:r>
            <a:r>
              <a:rPr lang="en-CA" sz="2000" dirty="0">
                <a:latin typeface="Tw Cen MT" panose="020B0602020104020603" pitchFamily="34" charset="0"/>
              </a:rPr>
              <a:t> = </a:t>
            </a:r>
            <a:r>
              <a:rPr lang="en-CA" sz="2000" dirty="0" err="1">
                <a:latin typeface="Tw Cen MT" panose="020B0602020104020603" pitchFamily="34" charset="0"/>
              </a:rPr>
              <a:t>nltk.WordPunctTokenizer</a:t>
            </a:r>
            <a:r>
              <a:rPr lang="en-CA" sz="2000" dirty="0">
                <a:latin typeface="Tw Cen MT" panose="020B0602020104020603" pitchFamily="34" charset="0"/>
              </a:rPr>
              <a:t>()</a:t>
            </a:r>
          </a:p>
          <a:p>
            <a:r>
              <a:rPr lang="en-CA" sz="2000" dirty="0" err="1">
                <a:latin typeface="Tw Cen MT" panose="020B0602020104020603" pitchFamily="34" charset="0"/>
              </a:rPr>
              <a:t>tokenized_corpus</a:t>
            </a:r>
            <a:r>
              <a:rPr lang="en-CA" sz="2000" dirty="0">
                <a:latin typeface="Tw Cen MT" panose="020B0602020104020603" pitchFamily="34" charset="0"/>
              </a:rPr>
              <a:t> = [</a:t>
            </a:r>
            <a:r>
              <a:rPr lang="en-CA" sz="2000" dirty="0" err="1">
                <a:latin typeface="Tw Cen MT" panose="020B0602020104020603" pitchFamily="34" charset="0"/>
              </a:rPr>
              <a:t>wpt.tokenize</a:t>
            </a:r>
            <a:r>
              <a:rPr lang="en-CA" sz="2000" dirty="0">
                <a:latin typeface="Tw Cen MT" panose="020B0602020104020603" pitchFamily="34" charset="0"/>
              </a:rPr>
              <a:t>(document) for document in </a:t>
            </a:r>
            <a:r>
              <a:rPr lang="en-CA" sz="2000" dirty="0" err="1">
                <a:latin typeface="Tw Cen MT" panose="020B0602020104020603" pitchFamily="34" charset="0"/>
              </a:rPr>
              <a:t>x_train</a:t>
            </a:r>
            <a:r>
              <a:rPr lang="en-CA" sz="2000" dirty="0">
                <a:latin typeface="Tw Cen MT" panose="020B0602020104020603" pitchFamily="34" charset="0"/>
              </a:rPr>
              <a:t>]</a:t>
            </a:r>
          </a:p>
          <a:p>
            <a:endParaRPr lang="en-CA" sz="2000" b="1" dirty="0">
              <a:latin typeface="Tw Cen MT" panose="020B0602020104020603" pitchFamily="34" charset="0"/>
            </a:endParaRPr>
          </a:p>
          <a:p>
            <a:r>
              <a:rPr lang="en-CA" sz="2000" b="1" dirty="0">
                <a:latin typeface="Tw Cen MT" panose="020B0602020104020603" pitchFamily="34" charset="0"/>
              </a:rPr>
              <a:t># Set values for various parameters</a:t>
            </a:r>
          </a:p>
          <a:p>
            <a:r>
              <a:rPr lang="en-CA" sz="2000" dirty="0" err="1">
                <a:latin typeface="Tw Cen MT" panose="020B0602020104020603" pitchFamily="34" charset="0"/>
              </a:rPr>
              <a:t>feature_size</a:t>
            </a:r>
            <a:r>
              <a:rPr lang="en-CA" sz="2000" dirty="0">
                <a:latin typeface="Tw Cen MT" panose="020B0602020104020603" pitchFamily="34" charset="0"/>
              </a:rPr>
              <a:t> = 100    # Word vector dimensionality  </a:t>
            </a:r>
          </a:p>
          <a:p>
            <a:r>
              <a:rPr lang="en-CA" sz="2000" dirty="0" err="1">
                <a:latin typeface="Tw Cen MT" panose="020B0602020104020603" pitchFamily="34" charset="0"/>
              </a:rPr>
              <a:t>window_context</a:t>
            </a:r>
            <a:r>
              <a:rPr lang="en-CA" sz="2000" dirty="0">
                <a:latin typeface="Tw Cen MT" panose="020B0602020104020603" pitchFamily="34" charset="0"/>
              </a:rPr>
              <a:t> = 20          # Context window size      </a:t>
            </a:r>
          </a:p>
          <a:p>
            <a:r>
              <a:rPr lang="en-CA" sz="2000" dirty="0">
                <a:latin typeface="Tw Cen MT" panose="020B0602020104020603" pitchFamily="34" charset="0"/>
              </a:rPr>
              <a:t>workers = 10                                                                              </a:t>
            </a:r>
          </a:p>
          <a:p>
            <a:r>
              <a:rPr lang="en-CA" sz="2000" dirty="0" err="1">
                <a:latin typeface="Tw Cen MT" panose="020B0602020104020603" pitchFamily="34" charset="0"/>
              </a:rPr>
              <a:t>min_word_count</a:t>
            </a:r>
            <a:r>
              <a:rPr lang="en-CA" sz="2000" dirty="0">
                <a:latin typeface="Tw Cen MT" panose="020B0602020104020603" pitchFamily="34" charset="0"/>
              </a:rPr>
              <a:t> = 5   # Minimum word count                        </a:t>
            </a:r>
          </a:p>
          <a:p>
            <a:r>
              <a:rPr lang="en-CA" sz="2000" dirty="0">
                <a:latin typeface="Tw Cen MT" panose="020B0602020104020603" pitchFamily="34" charset="0"/>
              </a:rPr>
              <a:t>sample = 1e-3   # </a:t>
            </a:r>
            <a:r>
              <a:rPr lang="en-CA" sz="2000" dirty="0" err="1">
                <a:latin typeface="Tw Cen MT" panose="020B0602020104020603" pitchFamily="34" charset="0"/>
              </a:rPr>
              <a:t>Downsample</a:t>
            </a:r>
            <a:r>
              <a:rPr lang="en-CA" sz="2000" dirty="0">
                <a:latin typeface="Tw Cen MT" panose="020B0602020104020603" pitchFamily="34" charset="0"/>
              </a:rPr>
              <a:t> setting for frequent words</a:t>
            </a:r>
          </a:p>
          <a:p>
            <a:endParaRPr lang="en-CA" sz="2000" dirty="0">
              <a:latin typeface="Tw Cen MT" panose="020B0602020104020603" pitchFamily="34" charset="0"/>
            </a:endParaRPr>
          </a:p>
          <a:p>
            <a:r>
              <a:rPr lang="en-CA" sz="2000" dirty="0">
                <a:latin typeface="Tw Cen MT" panose="020B0602020104020603" pitchFamily="34" charset="0"/>
              </a:rPr>
              <a:t>w2v_model = word2vec.Word2Vec(</a:t>
            </a:r>
            <a:r>
              <a:rPr lang="en-CA" sz="2000" dirty="0" err="1">
                <a:latin typeface="Tw Cen MT" panose="020B0602020104020603" pitchFamily="34" charset="0"/>
              </a:rPr>
              <a:t>tokenized_corpus</a:t>
            </a:r>
            <a:r>
              <a:rPr lang="en-CA" sz="2000" dirty="0">
                <a:latin typeface="Tw Cen MT" panose="020B0602020104020603" pitchFamily="34" charset="0"/>
              </a:rPr>
              <a:t>, size=</a:t>
            </a:r>
            <a:r>
              <a:rPr lang="en-CA" sz="2000" dirty="0" err="1">
                <a:latin typeface="Tw Cen MT" panose="020B0602020104020603" pitchFamily="34" charset="0"/>
              </a:rPr>
              <a:t>feature_size</a:t>
            </a:r>
            <a:r>
              <a:rPr lang="en-CA" sz="2000" dirty="0">
                <a:latin typeface="Tw Cen MT" panose="020B0602020104020603" pitchFamily="34" charset="0"/>
              </a:rPr>
              <a:t>, </a:t>
            </a:r>
          </a:p>
          <a:p>
            <a:r>
              <a:rPr lang="en-CA" sz="2000" dirty="0">
                <a:latin typeface="Tw Cen MT" panose="020B0602020104020603" pitchFamily="34" charset="0"/>
              </a:rPr>
              <a:t>                          window=</a:t>
            </a:r>
            <a:r>
              <a:rPr lang="en-CA" sz="2000" dirty="0" err="1">
                <a:latin typeface="Tw Cen MT" panose="020B0602020104020603" pitchFamily="34" charset="0"/>
              </a:rPr>
              <a:t>window_context</a:t>
            </a:r>
            <a:r>
              <a:rPr lang="en-CA" sz="2000" dirty="0">
                <a:latin typeface="Tw Cen MT" panose="020B0602020104020603" pitchFamily="34" charset="0"/>
              </a:rPr>
              <a:t>, </a:t>
            </a:r>
            <a:r>
              <a:rPr lang="en-CA" sz="2000" dirty="0" err="1">
                <a:latin typeface="Tw Cen MT" panose="020B0602020104020603" pitchFamily="34" charset="0"/>
              </a:rPr>
              <a:t>min_count</a:t>
            </a:r>
            <a:r>
              <a:rPr lang="en-CA" sz="2000" dirty="0">
                <a:latin typeface="Tw Cen MT" panose="020B0602020104020603" pitchFamily="34" charset="0"/>
              </a:rPr>
              <a:t>=</a:t>
            </a:r>
            <a:r>
              <a:rPr lang="en-CA" sz="2000" dirty="0" err="1">
                <a:latin typeface="Tw Cen MT" panose="020B0602020104020603" pitchFamily="34" charset="0"/>
              </a:rPr>
              <a:t>min_word_count</a:t>
            </a:r>
            <a:r>
              <a:rPr lang="en-CA" sz="2000" dirty="0">
                <a:latin typeface="Tw Cen MT" panose="020B0602020104020603" pitchFamily="34" charset="0"/>
              </a:rPr>
              <a:t>,</a:t>
            </a:r>
          </a:p>
          <a:p>
            <a:r>
              <a:rPr lang="en-CA" sz="2000" dirty="0">
                <a:latin typeface="Tw Cen MT" panose="020B0602020104020603" pitchFamily="34" charset="0"/>
              </a:rPr>
              <a:t>                          sample=sample, </a:t>
            </a:r>
            <a:r>
              <a:rPr lang="en-CA" sz="2000" dirty="0" err="1">
                <a:latin typeface="Tw Cen MT" panose="020B0602020104020603" pitchFamily="34" charset="0"/>
              </a:rPr>
              <a:t>iter</a:t>
            </a:r>
            <a:r>
              <a:rPr lang="en-CA" sz="2000" dirty="0">
                <a:latin typeface="Tw Cen MT" panose="020B0602020104020603" pitchFamily="34" charset="0"/>
              </a:rPr>
              <a:t>=500)</a:t>
            </a:r>
          </a:p>
          <a:p>
            <a:endParaRPr lang="en-CA" sz="2000" dirty="0">
              <a:latin typeface="Tw Cen MT" panose="020B0602020104020603" pitchFamily="34" charset="0"/>
            </a:endParaRPr>
          </a:p>
        </p:txBody>
      </p:sp>
    </p:spTree>
    <p:extLst>
      <p:ext uri="{BB962C8B-B14F-4D97-AF65-F5344CB8AC3E}">
        <p14:creationId xmlns:p14="http://schemas.microsoft.com/office/powerpoint/2010/main" val="12525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24</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1158353"/>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Visualize Word Embedding</a:t>
            </a:r>
          </a:p>
          <a:p>
            <a:endParaRPr lang="en-CA" sz="2000" b="1" dirty="0">
              <a:latin typeface="Tw Cen MT" panose="020B0602020104020603" pitchFamily="34" charset="0"/>
            </a:endParaRPr>
          </a:p>
          <a:p>
            <a:r>
              <a:rPr lang="en-CA" sz="2000" b="1" dirty="0">
                <a:latin typeface="Tw Cen MT" panose="020B0602020104020603" pitchFamily="34" charset="0"/>
              </a:rPr>
              <a:t># %%</a:t>
            </a:r>
          </a:p>
          <a:p>
            <a:r>
              <a:rPr lang="en-CA" sz="2000" dirty="0">
                <a:latin typeface="Tw Cen MT" panose="020B0602020104020603" pitchFamily="34" charset="0"/>
              </a:rPr>
              <a:t>from </a:t>
            </a:r>
            <a:r>
              <a:rPr lang="en-CA" sz="2000" dirty="0" err="1">
                <a:latin typeface="Tw Cen MT" panose="020B0602020104020603" pitchFamily="34" charset="0"/>
              </a:rPr>
              <a:t>sklearn.manifold</a:t>
            </a:r>
            <a:r>
              <a:rPr lang="en-CA" sz="2000" dirty="0">
                <a:latin typeface="Tw Cen MT" panose="020B0602020104020603" pitchFamily="34" charset="0"/>
              </a:rPr>
              <a:t> import TSNE</a:t>
            </a:r>
          </a:p>
          <a:p>
            <a:r>
              <a:rPr lang="en-CA" sz="2000" dirty="0">
                <a:latin typeface="Tw Cen MT" panose="020B0602020104020603" pitchFamily="34" charset="0"/>
              </a:rPr>
              <a:t>words = w2v_model.wv.index2word</a:t>
            </a:r>
          </a:p>
          <a:p>
            <a:r>
              <a:rPr lang="en-CA" sz="2000" dirty="0" err="1">
                <a:latin typeface="Tw Cen MT" panose="020B0602020104020603" pitchFamily="34" charset="0"/>
              </a:rPr>
              <a:t>wvs</a:t>
            </a:r>
            <a:r>
              <a:rPr lang="en-CA" sz="2000" dirty="0">
                <a:latin typeface="Tw Cen MT" panose="020B0602020104020603" pitchFamily="34" charset="0"/>
              </a:rPr>
              <a:t> = w2v_model.wv[words]</a:t>
            </a:r>
          </a:p>
          <a:p>
            <a:r>
              <a:rPr lang="en-CA" sz="2000" dirty="0" err="1">
                <a:latin typeface="Tw Cen MT" panose="020B0602020104020603" pitchFamily="34" charset="0"/>
              </a:rPr>
              <a:t>tsne</a:t>
            </a:r>
            <a:r>
              <a:rPr lang="en-CA" sz="2000" dirty="0">
                <a:latin typeface="Tw Cen MT" panose="020B0602020104020603" pitchFamily="34" charset="0"/>
              </a:rPr>
              <a:t> = TSNE(</a:t>
            </a:r>
            <a:r>
              <a:rPr lang="en-CA" sz="2000" dirty="0" err="1">
                <a:latin typeface="Tw Cen MT" panose="020B0602020104020603" pitchFamily="34" charset="0"/>
              </a:rPr>
              <a:t>n_components</a:t>
            </a:r>
            <a:r>
              <a:rPr lang="en-CA" sz="2000" dirty="0">
                <a:latin typeface="Tw Cen MT" panose="020B0602020104020603" pitchFamily="34" charset="0"/>
              </a:rPr>
              <a:t>=2, </a:t>
            </a:r>
            <a:r>
              <a:rPr lang="en-CA" sz="2000" dirty="0" err="1">
                <a:latin typeface="Tw Cen MT" panose="020B0602020104020603" pitchFamily="34" charset="0"/>
              </a:rPr>
              <a:t>random_state</a:t>
            </a:r>
            <a:r>
              <a:rPr lang="en-CA" sz="2000" dirty="0">
                <a:latin typeface="Tw Cen MT" panose="020B0602020104020603" pitchFamily="34" charset="0"/>
              </a:rPr>
              <a:t>=0, </a:t>
            </a:r>
            <a:r>
              <a:rPr lang="en-CA" sz="2000" dirty="0" err="1">
                <a:latin typeface="Tw Cen MT" panose="020B0602020104020603" pitchFamily="34" charset="0"/>
              </a:rPr>
              <a:t>n_iter</a:t>
            </a:r>
            <a:r>
              <a:rPr lang="en-CA" sz="2000" dirty="0">
                <a:latin typeface="Tw Cen MT" panose="020B0602020104020603" pitchFamily="34" charset="0"/>
              </a:rPr>
              <a:t>=500, perplexity=2)</a:t>
            </a:r>
          </a:p>
          <a:p>
            <a:r>
              <a:rPr lang="en-CA" sz="2000" dirty="0" err="1">
                <a:latin typeface="Tw Cen MT" panose="020B0602020104020603" pitchFamily="34" charset="0"/>
              </a:rPr>
              <a:t>numpy.set_printoptions</a:t>
            </a:r>
            <a:r>
              <a:rPr lang="en-CA" sz="2000" dirty="0">
                <a:latin typeface="Tw Cen MT" panose="020B0602020104020603" pitchFamily="34" charset="0"/>
              </a:rPr>
              <a:t>(suppress=True)</a:t>
            </a:r>
          </a:p>
          <a:p>
            <a:r>
              <a:rPr lang="en-CA" sz="2000" dirty="0">
                <a:latin typeface="Tw Cen MT" panose="020B0602020104020603" pitchFamily="34" charset="0"/>
              </a:rPr>
              <a:t>T = </a:t>
            </a:r>
            <a:r>
              <a:rPr lang="en-CA" sz="2000" dirty="0" err="1">
                <a:latin typeface="Tw Cen MT" panose="020B0602020104020603" pitchFamily="34" charset="0"/>
              </a:rPr>
              <a:t>tsne.fit_transform</a:t>
            </a:r>
            <a:r>
              <a:rPr lang="en-CA" sz="2000" dirty="0">
                <a:latin typeface="Tw Cen MT" panose="020B0602020104020603" pitchFamily="34" charset="0"/>
              </a:rPr>
              <a:t>(</a:t>
            </a:r>
            <a:r>
              <a:rPr lang="en-CA" sz="2000" dirty="0" err="1">
                <a:latin typeface="Tw Cen MT" panose="020B0602020104020603" pitchFamily="34" charset="0"/>
              </a:rPr>
              <a:t>wvs</a:t>
            </a:r>
            <a:r>
              <a:rPr lang="en-CA" sz="2000" dirty="0">
                <a:latin typeface="Tw Cen MT" panose="020B0602020104020603" pitchFamily="34" charset="0"/>
              </a:rPr>
              <a:t>)</a:t>
            </a:r>
          </a:p>
          <a:p>
            <a:r>
              <a:rPr lang="en-CA" sz="2000" dirty="0">
                <a:latin typeface="Tw Cen MT" panose="020B0602020104020603" pitchFamily="34" charset="0"/>
              </a:rPr>
              <a:t>labels = words</a:t>
            </a:r>
          </a:p>
          <a:p>
            <a:r>
              <a:rPr lang="en-CA" sz="2000" dirty="0" err="1">
                <a:latin typeface="Tw Cen MT" panose="020B0602020104020603" pitchFamily="34" charset="0"/>
              </a:rPr>
              <a:t>plt.figure</a:t>
            </a:r>
            <a:r>
              <a:rPr lang="en-CA" sz="2000" dirty="0">
                <a:latin typeface="Tw Cen MT" panose="020B0602020104020603" pitchFamily="34" charset="0"/>
              </a:rPr>
              <a:t>(</a:t>
            </a:r>
            <a:r>
              <a:rPr lang="en-CA" sz="2000" dirty="0" err="1">
                <a:latin typeface="Tw Cen MT" panose="020B0602020104020603" pitchFamily="34" charset="0"/>
              </a:rPr>
              <a:t>figsize</a:t>
            </a:r>
            <a:r>
              <a:rPr lang="en-CA" sz="2000" dirty="0">
                <a:latin typeface="Tw Cen MT" panose="020B0602020104020603" pitchFamily="34" charset="0"/>
              </a:rPr>
              <a:t>=(12, 6))</a:t>
            </a:r>
          </a:p>
          <a:p>
            <a:r>
              <a:rPr lang="en-CA" sz="2000" dirty="0" err="1">
                <a:latin typeface="Tw Cen MT" panose="020B0602020104020603" pitchFamily="34" charset="0"/>
              </a:rPr>
              <a:t>plt.scatter</a:t>
            </a:r>
            <a:r>
              <a:rPr lang="en-CA" sz="2000" dirty="0">
                <a:latin typeface="Tw Cen MT" panose="020B0602020104020603" pitchFamily="34" charset="0"/>
              </a:rPr>
              <a:t>(T[:, 0], T[:, 1], c='orange', </a:t>
            </a:r>
            <a:r>
              <a:rPr lang="en-CA" sz="2000" dirty="0" err="1">
                <a:latin typeface="Tw Cen MT" panose="020B0602020104020603" pitchFamily="34" charset="0"/>
              </a:rPr>
              <a:t>edgecolors</a:t>
            </a:r>
            <a:r>
              <a:rPr lang="en-CA" sz="2000" dirty="0">
                <a:latin typeface="Tw Cen MT" panose="020B0602020104020603" pitchFamily="34" charset="0"/>
              </a:rPr>
              <a:t>='r')</a:t>
            </a:r>
          </a:p>
          <a:p>
            <a:r>
              <a:rPr lang="en-CA" sz="2000" dirty="0">
                <a:latin typeface="Tw Cen MT" panose="020B0602020104020603" pitchFamily="34" charset="0"/>
              </a:rPr>
              <a:t>for label, x, y in zip(labels, T[:, 0], T[:, 1]):</a:t>
            </a:r>
          </a:p>
          <a:p>
            <a:r>
              <a:rPr lang="en-CA" sz="2000" dirty="0">
                <a:latin typeface="Tw Cen MT" panose="020B0602020104020603" pitchFamily="34" charset="0"/>
              </a:rPr>
              <a:t> </a:t>
            </a:r>
            <a:r>
              <a:rPr lang="en-CA" sz="2000" dirty="0" err="1">
                <a:latin typeface="Tw Cen MT" panose="020B0602020104020603" pitchFamily="34" charset="0"/>
              </a:rPr>
              <a:t>plt.annotate</a:t>
            </a:r>
            <a:r>
              <a:rPr lang="en-CA" sz="2000" dirty="0">
                <a:latin typeface="Tw Cen MT" panose="020B0602020104020603" pitchFamily="34" charset="0"/>
              </a:rPr>
              <a:t>(label, </a:t>
            </a:r>
            <a:r>
              <a:rPr lang="en-CA" sz="2000" dirty="0" err="1">
                <a:latin typeface="Tw Cen MT" panose="020B0602020104020603" pitchFamily="34" charset="0"/>
              </a:rPr>
              <a:t>xy</a:t>
            </a:r>
            <a:r>
              <a:rPr lang="en-CA" sz="2000" dirty="0">
                <a:latin typeface="Tw Cen MT" panose="020B0602020104020603" pitchFamily="34" charset="0"/>
              </a:rPr>
              <a:t>=(x+1, y+1), </a:t>
            </a:r>
            <a:r>
              <a:rPr lang="en-CA" sz="2000" dirty="0" err="1">
                <a:latin typeface="Tw Cen MT" panose="020B0602020104020603" pitchFamily="34" charset="0"/>
              </a:rPr>
              <a:t>xytext</a:t>
            </a:r>
            <a:r>
              <a:rPr lang="en-CA" sz="2000" dirty="0">
                <a:latin typeface="Tw Cen MT" panose="020B0602020104020603" pitchFamily="34" charset="0"/>
              </a:rPr>
              <a:t>=(0, 0), </a:t>
            </a:r>
            <a:r>
              <a:rPr lang="en-CA" sz="2000" dirty="0" err="1">
                <a:latin typeface="Tw Cen MT" panose="020B0602020104020603" pitchFamily="34" charset="0"/>
              </a:rPr>
              <a:t>textcoords</a:t>
            </a:r>
            <a:r>
              <a:rPr lang="en-CA" sz="2000" dirty="0">
                <a:latin typeface="Tw Cen MT" panose="020B0602020104020603" pitchFamily="34" charset="0"/>
              </a:rPr>
              <a:t>='offset points')</a:t>
            </a:r>
          </a:p>
        </p:txBody>
      </p:sp>
    </p:spTree>
    <p:extLst>
      <p:ext uri="{BB962C8B-B14F-4D97-AF65-F5344CB8AC3E}">
        <p14:creationId xmlns:p14="http://schemas.microsoft.com/office/powerpoint/2010/main" val="174807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E08EC-633C-4E18-934B-13439ACD6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1" y="1251453"/>
            <a:ext cx="9444647" cy="4649821"/>
          </a:xfrm>
          <a:prstGeom prst="rect">
            <a:avLst/>
          </a:prstGeom>
        </p:spPr>
      </p:pic>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25</a:t>
            </a:fld>
            <a:endParaRPr lang="en-CA"/>
          </a:p>
        </p:txBody>
      </p:sp>
    </p:spTree>
    <p:extLst>
      <p:ext uri="{BB962C8B-B14F-4D97-AF65-F5344CB8AC3E}">
        <p14:creationId xmlns:p14="http://schemas.microsoft.com/office/powerpoint/2010/main" val="410350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26</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544764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Functions to get document level embeddings</a:t>
            </a:r>
            <a:endParaRPr lang="en-CA" sz="2000" b="1"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average_word_vectors</a:t>
            </a:r>
            <a:r>
              <a:rPr lang="en-CA" sz="1600" dirty="0">
                <a:latin typeface="Tw Cen MT" panose="020B0602020104020603" pitchFamily="34" charset="0"/>
              </a:rPr>
              <a:t>(words,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numpy.zeros</a:t>
            </a:r>
            <a:r>
              <a:rPr lang="en-CA" sz="1600" dirty="0">
                <a:latin typeface="Tw Cen MT" panose="020B0602020104020603" pitchFamily="34" charset="0"/>
              </a:rPr>
              <a:t>((</a:t>
            </a:r>
            <a:r>
              <a:rPr lang="en-CA" sz="1600" dirty="0" err="1">
                <a:latin typeface="Tw Cen MT" panose="020B0602020104020603" pitchFamily="34" charset="0"/>
              </a:rPr>
              <a:t>num_features</a:t>
            </a:r>
            <a:r>
              <a:rPr lang="en-CA" sz="1600" dirty="0">
                <a:latin typeface="Tw Cen MT" panose="020B0602020104020603" pitchFamily="34" charset="0"/>
              </a:rPr>
              <a:t>,),</a:t>
            </a:r>
            <a:r>
              <a:rPr lang="en-CA" sz="1600" dirty="0" err="1">
                <a:latin typeface="Tw Cen MT" panose="020B0602020104020603" pitchFamily="34" charset="0"/>
              </a:rPr>
              <a:t>dtype</a:t>
            </a:r>
            <a:r>
              <a:rPr lang="en-CA" sz="1600" dirty="0">
                <a:latin typeface="Tw Cen MT" panose="020B0602020104020603" pitchFamily="34" charset="0"/>
              </a:rPr>
              <a:t>="float64")</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0.</a:t>
            </a:r>
          </a:p>
          <a:p>
            <a:endParaRPr lang="en-CA" sz="1600" dirty="0">
              <a:latin typeface="Tw Cen MT" panose="020B0602020104020603" pitchFamily="34" charset="0"/>
            </a:endParaRPr>
          </a:p>
          <a:p>
            <a:r>
              <a:rPr lang="en-CA" sz="1600" dirty="0">
                <a:latin typeface="Tw Cen MT" panose="020B0602020104020603" pitchFamily="34" charset="0"/>
              </a:rPr>
              <a:t> for word in words:</a:t>
            </a:r>
          </a:p>
          <a:p>
            <a:r>
              <a:rPr lang="en-CA" sz="1600" dirty="0">
                <a:latin typeface="Tw Cen MT" panose="020B0602020104020603" pitchFamily="34" charset="0"/>
              </a:rPr>
              <a:t>    if word in vocabulary:</a:t>
            </a:r>
          </a:p>
          <a:p>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 = </a:t>
            </a:r>
            <a:r>
              <a:rPr lang="en-CA" sz="1600" dirty="0" err="1">
                <a:latin typeface="Tw Cen MT" panose="020B0602020104020603" pitchFamily="34" charset="0"/>
              </a:rPr>
              <a:t>nwords</a:t>
            </a:r>
            <a:r>
              <a:rPr lang="en-CA" sz="1600" dirty="0">
                <a:latin typeface="Tw Cen MT" panose="020B0602020104020603" pitchFamily="34" charset="0"/>
              </a:rPr>
              <a:t> + 1.</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numpy.add</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model[word])</a:t>
            </a:r>
          </a:p>
          <a:p>
            <a:endParaRPr lang="en-CA" sz="1600" dirty="0">
              <a:latin typeface="Tw Cen MT" panose="020B0602020104020603" pitchFamily="34" charset="0"/>
            </a:endParaRPr>
          </a:p>
          <a:p>
            <a:r>
              <a:rPr lang="en-CA" sz="1600" dirty="0">
                <a:latin typeface="Tw Cen MT" panose="020B0602020104020603" pitchFamily="34" charset="0"/>
              </a:rPr>
              <a:t> if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a:t>
            </a:r>
            <a:r>
              <a:rPr lang="en-CA" sz="1600" dirty="0" err="1">
                <a:latin typeface="Tw Cen MT" panose="020B0602020104020603" pitchFamily="34" charset="0"/>
              </a:rPr>
              <a:t>feature_vector</a:t>
            </a:r>
            <a:r>
              <a:rPr lang="en-CA" sz="1600" dirty="0">
                <a:latin typeface="Tw Cen MT" panose="020B0602020104020603" pitchFamily="34" charset="0"/>
              </a:rPr>
              <a:t> = </a:t>
            </a:r>
            <a:r>
              <a:rPr lang="en-CA" sz="1600" dirty="0" err="1">
                <a:latin typeface="Tw Cen MT" panose="020B0602020104020603" pitchFamily="34" charset="0"/>
              </a:rPr>
              <a:t>numpy.divide</a:t>
            </a:r>
            <a:r>
              <a:rPr lang="en-CA" sz="1600" dirty="0">
                <a:latin typeface="Tw Cen MT" panose="020B0602020104020603" pitchFamily="34" charset="0"/>
              </a:rPr>
              <a:t>(</a:t>
            </a:r>
            <a:r>
              <a:rPr lang="en-CA" sz="1600" dirty="0" err="1">
                <a:latin typeface="Tw Cen MT" panose="020B0602020104020603" pitchFamily="34" charset="0"/>
              </a:rPr>
              <a:t>feature_vector</a:t>
            </a:r>
            <a:r>
              <a:rPr lang="en-CA" sz="1600" dirty="0">
                <a:latin typeface="Tw Cen MT" panose="020B0602020104020603" pitchFamily="34" charset="0"/>
              </a:rPr>
              <a:t>, </a:t>
            </a:r>
            <a:r>
              <a:rPr lang="en-CA" sz="1600" dirty="0" err="1">
                <a:latin typeface="Tw Cen MT" panose="020B0602020104020603" pitchFamily="34" charset="0"/>
              </a:rPr>
              <a:t>nwords</a:t>
            </a:r>
            <a:r>
              <a:rPr lang="en-CA" sz="1600" dirty="0">
                <a:latin typeface="Tw Cen MT" panose="020B0602020104020603" pitchFamily="34" charset="0"/>
              </a:rPr>
              <a:t>)</a:t>
            </a:r>
          </a:p>
          <a:p>
            <a:r>
              <a:rPr lang="en-CA" sz="1600" dirty="0">
                <a:latin typeface="Tw Cen MT" panose="020B0602020104020603" pitchFamily="34" charset="0"/>
              </a:rPr>
              <a:t> return </a:t>
            </a:r>
            <a:r>
              <a:rPr lang="en-CA" sz="1600" dirty="0" err="1">
                <a:latin typeface="Tw Cen MT" panose="020B0602020104020603" pitchFamily="34" charset="0"/>
              </a:rPr>
              <a:t>feature_vector</a:t>
            </a:r>
            <a:endParaRPr lang="en-CA" sz="1600" dirty="0">
              <a:latin typeface="Tw Cen MT" panose="020B0602020104020603" pitchFamily="34" charset="0"/>
            </a:endParaRPr>
          </a:p>
          <a:p>
            <a:endParaRPr lang="en-CA" sz="1600" dirty="0">
              <a:latin typeface="Tw Cen MT" panose="020B0602020104020603" pitchFamily="34" charset="0"/>
            </a:endParaRPr>
          </a:p>
          <a:p>
            <a:endParaRPr lang="en-CA" sz="1600" dirty="0">
              <a:latin typeface="Tw Cen MT" panose="020B0602020104020603" pitchFamily="34" charset="0"/>
            </a:endParaRPr>
          </a:p>
          <a:p>
            <a:r>
              <a:rPr lang="en-CA" sz="1600" dirty="0">
                <a:latin typeface="Tw Cen MT" panose="020B0602020104020603" pitchFamily="34" charset="0"/>
              </a:rPr>
              <a:t>def </a:t>
            </a:r>
            <a:r>
              <a:rPr lang="en-CA" sz="1600" dirty="0" err="1">
                <a:latin typeface="Tw Cen MT" panose="020B0602020104020603" pitchFamily="34" charset="0"/>
              </a:rPr>
              <a:t>averaged_word_vectorizer</a:t>
            </a:r>
            <a:r>
              <a:rPr lang="en-CA" sz="1600" dirty="0">
                <a:latin typeface="Tw Cen MT" panose="020B0602020104020603" pitchFamily="34" charset="0"/>
              </a:rPr>
              <a:t>(corpus, model,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vocabulary = set(model.wv.index2word)</a:t>
            </a:r>
          </a:p>
          <a:p>
            <a:r>
              <a:rPr lang="en-CA" sz="1600" dirty="0">
                <a:latin typeface="Tw Cen MT" panose="020B0602020104020603" pitchFamily="34" charset="0"/>
              </a:rPr>
              <a:t> features = [</a:t>
            </a:r>
            <a:r>
              <a:rPr lang="en-CA" sz="1600" dirty="0" err="1">
                <a:latin typeface="Tw Cen MT" panose="020B0602020104020603" pitchFamily="34" charset="0"/>
              </a:rPr>
              <a:t>average_word_vectors</a:t>
            </a:r>
            <a:r>
              <a:rPr lang="en-CA" sz="1600" dirty="0">
                <a:latin typeface="Tw Cen MT" panose="020B0602020104020603" pitchFamily="34" charset="0"/>
              </a:rPr>
              <a:t>(</a:t>
            </a:r>
            <a:r>
              <a:rPr lang="en-CA" sz="1600" dirty="0" err="1">
                <a:latin typeface="Tw Cen MT" panose="020B0602020104020603" pitchFamily="34" charset="0"/>
              </a:rPr>
              <a:t>tokenized_sentence</a:t>
            </a:r>
            <a:r>
              <a:rPr lang="en-CA" sz="1600" dirty="0">
                <a:latin typeface="Tw Cen MT" panose="020B0602020104020603" pitchFamily="34" charset="0"/>
              </a:rPr>
              <a:t>, model, vocabulary, </a:t>
            </a:r>
            <a:r>
              <a:rPr lang="en-CA" sz="1600" dirty="0" err="1">
                <a:latin typeface="Tw Cen MT" panose="020B0602020104020603" pitchFamily="34" charset="0"/>
              </a:rPr>
              <a:t>num_features</a:t>
            </a:r>
            <a:r>
              <a:rPr lang="en-CA" sz="1600" dirty="0">
                <a:latin typeface="Tw Cen MT" panose="020B0602020104020603" pitchFamily="34" charset="0"/>
              </a:rPr>
              <a:t>)</a:t>
            </a:r>
          </a:p>
          <a:p>
            <a:r>
              <a:rPr lang="en-CA" sz="1600" dirty="0">
                <a:latin typeface="Tw Cen MT" panose="020B0602020104020603" pitchFamily="34" charset="0"/>
              </a:rPr>
              <a:t>            for </a:t>
            </a:r>
            <a:r>
              <a:rPr lang="en-CA" sz="1600" dirty="0" err="1">
                <a:latin typeface="Tw Cen MT" panose="020B0602020104020603" pitchFamily="34" charset="0"/>
              </a:rPr>
              <a:t>tokenized_sentence</a:t>
            </a:r>
            <a:r>
              <a:rPr lang="en-CA" sz="1600" dirty="0">
                <a:latin typeface="Tw Cen MT" panose="020B0602020104020603" pitchFamily="34" charset="0"/>
              </a:rPr>
              <a:t> in corpus]</a:t>
            </a:r>
          </a:p>
          <a:p>
            <a:r>
              <a:rPr lang="en-CA" sz="1600" dirty="0">
                <a:latin typeface="Tw Cen MT" panose="020B0602020104020603" pitchFamily="34" charset="0"/>
              </a:rPr>
              <a:t> return </a:t>
            </a:r>
            <a:r>
              <a:rPr lang="en-CA" sz="1600" dirty="0" err="1">
                <a:latin typeface="Tw Cen MT" panose="020B0602020104020603" pitchFamily="34" charset="0"/>
              </a:rPr>
              <a:t>numpy.array</a:t>
            </a:r>
            <a:r>
              <a:rPr lang="en-CA" sz="1600" dirty="0">
                <a:latin typeface="Tw Cen MT" panose="020B0602020104020603" pitchFamily="34" charset="0"/>
              </a:rPr>
              <a:t>(features)</a:t>
            </a:r>
            <a:endParaRPr lang="en-CA" sz="2000" dirty="0">
              <a:latin typeface="Tw Cen MT" panose="020B0602020104020603" pitchFamily="34" charset="0"/>
            </a:endParaRPr>
          </a:p>
        </p:txBody>
      </p:sp>
    </p:spTree>
    <p:extLst>
      <p:ext uri="{BB962C8B-B14F-4D97-AF65-F5344CB8AC3E}">
        <p14:creationId xmlns:p14="http://schemas.microsoft.com/office/powerpoint/2010/main" val="145719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 WORD2VEC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27</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344863" y="958842"/>
            <a:ext cx="8917757" cy="4401205"/>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 </a:t>
            </a:r>
            <a:r>
              <a:rPr lang="en-US" sz="2000" b="1" dirty="0">
                <a:latin typeface="Tw Cen MT" panose="020B0602020104020603" pitchFamily="34" charset="0"/>
              </a:rPr>
              <a:t>Obtain document level embeddings</a:t>
            </a:r>
            <a:endParaRPr lang="en-CA" sz="2000" b="1" dirty="0">
              <a:latin typeface="Tw Cen MT" panose="020B0602020104020603" pitchFamily="34" charset="0"/>
            </a:endParaRPr>
          </a:p>
          <a:p>
            <a:endParaRPr lang="en-CA" sz="2000" dirty="0">
              <a:latin typeface="Tw Cen MT" panose="020B0602020104020603" pitchFamily="34" charset="0"/>
            </a:endParaRPr>
          </a:p>
          <a:p>
            <a:r>
              <a:rPr lang="en-US" sz="2000" dirty="0">
                <a:latin typeface="Tw Cen MT" panose="020B0602020104020603" pitchFamily="34" charset="0"/>
              </a:rPr>
              <a:t>w2v_feature_array = </a:t>
            </a:r>
            <a:r>
              <a:rPr lang="en-US" sz="2000" dirty="0" err="1">
                <a:latin typeface="Tw Cen MT" panose="020B0602020104020603" pitchFamily="34" charset="0"/>
              </a:rPr>
              <a:t>averaged_word_vectorizer</a:t>
            </a:r>
            <a:r>
              <a:rPr lang="en-US" sz="2000" dirty="0">
                <a:latin typeface="Tw Cen MT" panose="020B0602020104020603" pitchFamily="34" charset="0"/>
              </a:rPr>
              <a:t>(corpus=</a:t>
            </a:r>
            <a:r>
              <a:rPr lang="en-US" sz="2000" dirty="0" err="1">
                <a:latin typeface="Tw Cen MT" panose="020B0602020104020603" pitchFamily="34" charset="0"/>
              </a:rPr>
              <a:t>tokenized_corpus</a:t>
            </a:r>
            <a:r>
              <a:rPr lang="en-US" sz="2000" dirty="0">
                <a:latin typeface="Tw Cen MT" panose="020B0602020104020603" pitchFamily="34" charset="0"/>
              </a:rPr>
              <a:t>, model=w2v_model,</a:t>
            </a:r>
          </a:p>
          <a:p>
            <a:r>
              <a:rPr lang="en-US" sz="2000" dirty="0">
                <a:latin typeface="Tw Cen MT" panose="020B0602020104020603" pitchFamily="34" charset="0"/>
              </a:rPr>
              <a:t>                                            </a:t>
            </a:r>
            <a:r>
              <a:rPr lang="en-US" sz="2000" dirty="0" err="1">
                <a:latin typeface="Tw Cen MT" panose="020B0602020104020603" pitchFamily="34" charset="0"/>
              </a:rPr>
              <a:t>num_features</a:t>
            </a:r>
            <a:r>
              <a:rPr lang="en-US" sz="2000" dirty="0">
                <a:latin typeface="Tw Cen MT" panose="020B0602020104020603" pitchFamily="34" charset="0"/>
              </a:rPr>
              <a:t>=</a:t>
            </a:r>
            <a:r>
              <a:rPr lang="en-US" sz="2000" dirty="0" err="1">
                <a:latin typeface="Tw Cen MT" panose="020B0602020104020603" pitchFamily="34" charset="0"/>
              </a:rPr>
              <a:t>feature_size</a:t>
            </a:r>
            <a:r>
              <a:rPr lang="en-US" sz="2000" dirty="0">
                <a:latin typeface="Tw Cen MT" panose="020B0602020104020603" pitchFamily="34" charset="0"/>
              </a:rPr>
              <a:t>)</a:t>
            </a:r>
          </a:p>
          <a:p>
            <a:r>
              <a:rPr lang="en-US" sz="2000" dirty="0" err="1">
                <a:latin typeface="Tw Cen MT" panose="020B0602020104020603" pitchFamily="34" charset="0"/>
              </a:rPr>
              <a:t>pandas.DataFrame</a:t>
            </a:r>
            <a:r>
              <a:rPr lang="en-US" sz="2000" dirty="0">
                <a:latin typeface="Tw Cen MT" panose="020B0602020104020603" pitchFamily="34" charset="0"/>
              </a:rPr>
              <a:t>(w2v_feature_array)</a:t>
            </a:r>
          </a:p>
          <a:p>
            <a:endParaRPr lang="en-CA" sz="2000" dirty="0">
              <a:latin typeface="Tw Cen MT" panose="020B0602020104020603" pitchFamily="34" charset="0"/>
            </a:endParaRPr>
          </a:p>
          <a:p>
            <a:r>
              <a:rPr lang="en-CA" sz="2000" dirty="0" err="1">
                <a:latin typeface="Tw Cen MT" panose="020B0602020104020603" pitchFamily="34" charset="0"/>
              </a:rPr>
              <a:t>word_freq_df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x_train_bagofwords.toarray</a:t>
            </a:r>
            <a:r>
              <a:rPr lang="en-CA" sz="2000" dirty="0">
                <a:latin typeface="Tw Cen MT" panose="020B0602020104020603" pitchFamily="34" charset="0"/>
              </a:rPr>
              <a:t>(), columns=</a:t>
            </a:r>
            <a:r>
              <a:rPr lang="en-CA" sz="2000" dirty="0" err="1">
                <a:latin typeface="Tw Cen MT" panose="020B0602020104020603" pitchFamily="34" charset="0"/>
              </a:rPr>
              <a:t>cv.get_feature_names</a:t>
            </a:r>
            <a:r>
              <a:rPr lang="en-CA" sz="2000" dirty="0">
                <a:latin typeface="Tw Cen MT" panose="020B0602020104020603" pitchFamily="34" charset="0"/>
              </a:rPr>
              <a:t>())</a:t>
            </a:r>
          </a:p>
          <a:p>
            <a:r>
              <a:rPr lang="en-CA" sz="2000" dirty="0" err="1">
                <a:latin typeface="Tw Cen MT" panose="020B0602020104020603" pitchFamily="34" charset="0"/>
              </a:rPr>
              <a:t>top_words_df</a:t>
            </a:r>
            <a:r>
              <a:rPr lang="en-CA" sz="2000" dirty="0">
                <a:latin typeface="Tw Cen MT" panose="020B0602020104020603" pitchFamily="34" charset="0"/>
              </a:rPr>
              <a:t> = </a:t>
            </a:r>
            <a:r>
              <a:rPr lang="en-CA" sz="2000" dirty="0" err="1">
                <a:latin typeface="Tw Cen MT" panose="020B0602020104020603" pitchFamily="34" charset="0"/>
              </a:rPr>
              <a:t>pandas.DataFrame</a:t>
            </a:r>
            <a:r>
              <a:rPr lang="en-CA" sz="2000" dirty="0">
                <a:latin typeface="Tw Cen MT" panose="020B0602020104020603" pitchFamily="34" charset="0"/>
              </a:rPr>
              <a:t>(</a:t>
            </a:r>
            <a:r>
              <a:rPr lang="en-CA" sz="2000" dirty="0" err="1">
                <a:latin typeface="Tw Cen MT" panose="020B0602020104020603" pitchFamily="34" charset="0"/>
              </a:rPr>
              <a:t>word_freq_df.sum</a:t>
            </a:r>
            <a:r>
              <a:rPr lang="en-CA" sz="2000" dirty="0">
                <a:latin typeface="Tw Cen MT" panose="020B0602020104020603" pitchFamily="34" charset="0"/>
              </a:rPr>
              <a:t>()).</a:t>
            </a:r>
            <a:r>
              <a:rPr lang="en-CA" sz="2000" dirty="0" err="1">
                <a:latin typeface="Tw Cen MT" panose="020B0602020104020603" pitchFamily="34" charset="0"/>
              </a:rPr>
              <a:t>sort_values</a:t>
            </a:r>
            <a:r>
              <a:rPr lang="en-CA" sz="2000" dirty="0">
                <a:latin typeface="Tw Cen MT" panose="020B0602020104020603" pitchFamily="34" charset="0"/>
              </a:rPr>
              <a:t>(0, ascending=False)</a:t>
            </a:r>
          </a:p>
          <a:p>
            <a:r>
              <a:rPr lang="en-CA" sz="2000" dirty="0" err="1">
                <a:latin typeface="Tw Cen MT" panose="020B0602020104020603" pitchFamily="34" charset="0"/>
              </a:rPr>
              <a:t>word_freq_df.head</a:t>
            </a:r>
            <a:r>
              <a:rPr lang="en-CA" sz="2000" dirty="0">
                <a:latin typeface="Tw Cen MT" panose="020B0602020104020603" pitchFamily="34" charset="0"/>
              </a:rPr>
              <a:t>(20)</a:t>
            </a:r>
          </a:p>
          <a:p>
            <a:endParaRPr lang="en-CA" sz="2000" dirty="0">
              <a:latin typeface="Tw Cen MT" panose="020B0602020104020603" pitchFamily="34" charset="0"/>
            </a:endParaRPr>
          </a:p>
          <a:p>
            <a:r>
              <a:rPr lang="en-US" sz="2000" dirty="0" err="1">
                <a:latin typeface="Tw Cen MT" panose="020B0602020104020603" pitchFamily="34" charset="0"/>
              </a:rPr>
              <a:t>top_words_df.head</a:t>
            </a:r>
            <a:r>
              <a:rPr lang="en-US" sz="2000" dirty="0">
                <a:latin typeface="Tw Cen MT" panose="020B0602020104020603" pitchFamily="34" charset="0"/>
              </a:rPr>
              <a:t>(20)</a:t>
            </a:r>
            <a:endParaRPr lang="en-CA" sz="2000" dirty="0">
              <a:latin typeface="Tw Cen MT" panose="020B0602020104020603" pitchFamily="34" charset="0"/>
            </a:endParaRPr>
          </a:p>
        </p:txBody>
      </p:sp>
    </p:spTree>
    <p:extLst>
      <p:ext uri="{BB962C8B-B14F-4D97-AF65-F5344CB8AC3E}">
        <p14:creationId xmlns:p14="http://schemas.microsoft.com/office/powerpoint/2010/main" val="109105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28</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937570"/>
            <a:ext cx="8917757" cy="563231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Run classifier</a:t>
            </a:r>
          </a:p>
          <a:p>
            <a:endParaRPr lang="en-CA" b="1" dirty="0">
              <a:latin typeface="Tw Cen MT" panose="020B0602020104020603" pitchFamily="34" charset="0"/>
            </a:endParaRPr>
          </a:p>
          <a:p>
            <a:r>
              <a:rPr lang="en-CA" dirty="0">
                <a:latin typeface="Tw Cen MT" panose="020B0602020104020603" pitchFamily="34" charset="0"/>
              </a:rPr>
              <a:t>classifier = </a:t>
            </a:r>
            <a:r>
              <a:rPr lang="en-CA" dirty="0" err="1">
                <a:latin typeface="Tw Cen MT" panose="020B0602020104020603" pitchFamily="34" charset="0"/>
              </a:rPr>
              <a:t>OneVsRestClassifier</a:t>
            </a:r>
            <a:r>
              <a:rPr lang="en-CA" dirty="0">
                <a:latin typeface="Tw Cen MT" panose="020B0602020104020603" pitchFamily="34" charset="0"/>
              </a:rPr>
              <a:t>(</a:t>
            </a:r>
            <a:r>
              <a:rPr lang="en-CA" dirty="0" err="1">
                <a:latin typeface="Tw Cen MT" panose="020B0602020104020603" pitchFamily="34" charset="0"/>
              </a:rPr>
              <a:t>svm.LinearSVC</a:t>
            </a:r>
            <a:r>
              <a:rPr lang="en-CA" dirty="0">
                <a:latin typeface="Tw Cen MT" panose="020B0602020104020603" pitchFamily="34" charset="0"/>
              </a:rPr>
              <a:t>(</a:t>
            </a:r>
            <a:r>
              <a:rPr lang="en-CA" dirty="0" err="1">
                <a:latin typeface="Tw Cen MT" panose="020B0602020104020603" pitchFamily="34" charset="0"/>
              </a:rPr>
              <a:t>random_state</a:t>
            </a:r>
            <a:r>
              <a:rPr lang="en-CA" dirty="0">
                <a:latin typeface="Tw Cen MT" panose="020B0602020104020603" pitchFamily="34" charset="0"/>
              </a:rPr>
              <a:t>=1))</a:t>
            </a:r>
          </a:p>
          <a:p>
            <a:r>
              <a:rPr lang="en-CA" dirty="0" err="1">
                <a:latin typeface="Tw Cen MT" panose="020B0602020104020603" pitchFamily="34" charset="0"/>
              </a:rPr>
              <a:t>classifier.fit</a:t>
            </a:r>
            <a:r>
              <a:rPr lang="en-CA" dirty="0">
                <a:latin typeface="Tw Cen MT" panose="020B0602020104020603" pitchFamily="34" charset="0"/>
              </a:rPr>
              <a:t>(</a:t>
            </a:r>
            <a:r>
              <a:rPr lang="en-CA" dirty="0" err="1">
                <a:latin typeface="Tw Cen MT" panose="020B0602020104020603" pitchFamily="34" charset="0"/>
              </a:rPr>
              <a:t>x_train_bagofwords</a:t>
            </a:r>
            <a:r>
              <a:rPr lang="en-CA" dirty="0">
                <a:latin typeface="Tw Cen MT" panose="020B0602020104020603" pitchFamily="34" charset="0"/>
              </a:rPr>
              <a:t>, </a:t>
            </a:r>
            <a:r>
              <a:rPr lang="en-CA" dirty="0" err="1">
                <a:latin typeface="Tw Cen MT" panose="020B0602020104020603" pitchFamily="34" charset="0"/>
              </a:rPr>
              <a:t>y_train</a:t>
            </a:r>
            <a:r>
              <a:rPr lang="en-CA" dirty="0">
                <a:latin typeface="Tw Cen MT" panose="020B0602020104020603" pitchFamily="34" charset="0"/>
              </a:rPr>
              <a:t>)</a:t>
            </a:r>
          </a:p>
          <a:p>
            <a:r>
              <a:rPr lang="en-CA" dirty="0" err="1">
                <a:latin typeface="Tw Cen MT" panose="020B0602020104020603" pitchFamily="34" charset="0"/>
              </a:rPr>
              <a:t>y_score</a:t>
            </a:r>
            <a:r>
              <a:rPr lang="en-CA" dirty="0">
                <a:latin typeface="Tw Cen MT" panose="020B0602020104020603" pitchFamily="34" charset="0"/>
              </a:rPr>
              <a:t> = </a:t>
            </a:r>
            <a:r>
              <a:rPr lang="en-CA" dirty="0" err="1">
                <a:latin typeface="Tw Cen MT" panose="020B0602020104020603" pitchFamily="34" charset="0"/>
              </a:rPr>
              <a:t>classifier.decision_function</a:t>
            </a:r>
            <a:r>
              <a:rPr lang="en-CA" dirty="0">
                <a:latin typeface="Tw Cen MT" panose="020B0602020104020603" pitchFamily="34" charset="0"/>
              </a:rPr>
              <a:t>(</a:t>
            </a:r>
            <a:r>
              <a:rPr lang="en-CA" dirty="0" err="1">
                <a:latin typeface="Tw Cen MT" panose="020B0602020104020603" pitchFamily="34" charset="0"/>
              </a:rPr>
              <a:t>x_test_bagofwords</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The average precision score in multi-label settings</a:t>
            </a:r>
          </a:p>
          <a:p>
            <a:r>
              <a:rPr lang="en-CA" b="1" dirty="0">
                <a:latin typeface="Tw Cen MT" panose="020B0602020104020603" pitchFamily="34" charset="0"/>
              </a:rPr>
              <a:t># For each class</a:t>
            </a:r>
          </a:p>
          <a:p>
            <a:r>
              <a:rPr lang="en-CA" dirty="0">
                <a:latin typeface="Tw Cen MT" panose="020B0602020104020603" pitchFamily="34" charset="0"/>
              </a:rPr>
              <a:t>precision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recall = </a:t>
            </a:r>
            <a:r>
              <a:rPr lang="en-CA" dirty="0" err="1">
                <a:latin typeface="Tw Cen MT" panose="020B0602020104020603" pitchFamily="34" charset="0"/>
              </a:rPr>
              <a:t>dict</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 = </a:t>
            </a:r>
            <a:r>
              <a:rPr lang="en-CA" dirty="0" err="1">
                <a:latin typeface="Tw Cen MT" panose="020B0602020104020603" pitchFamily="34" charset="0"/>
              </a:rPr>
              <a:t>dict</a:t>
            </a:r>
            <a:r>
              <a:rPr lang="en-CA" dirty="0">
                <a:latin typeface="Tw Cen MT" panose="020B0602020104020603" pitchFamily="34" charset="0"/>
              </a:rPr>
              <a:t>()</a:t>
            </a:r>
          </a:p>
          <a:p>
            <a:r>
              <a:rPr lang="en-CA" dirty="0">
                <a:latin typeface="Tw Cen MT" panose="020B0602020104020603" pitchFamily="34" charset="0"/>
              </a:rPr>
              <a:t>for </a:t>
            </a:r>
            <a:r>
              <a:rPr lang="en-CA" dirty="0" err="1">
                <a:latin typeface="Tw Cen MT" panose="020B0602020104020603" pitchFamily="34" charset="0"/>
              </a:rPr>
              <a:t>i</a:t>
            </a:r>
            <a:r>
              <a:rPr lang="en-CA" dirty="0">
                <a:latin typeface="Tw Cen MT" panose="020B0602020104020603" pitchFamily="34" charset="0"/>
              </a:rPr>
              <a:t> in range(</a:t>
            </a:r>
            <a:r>
              <a:rPr lang="en-CA" dirty="0" err="1">
                <a:latin typeface="Tw Cen MT" panose="020B0602020104020603" pitchFamily="34" charset="0"/>
              </a:rPr>
              <a:t>n_classes</a:t>
            </a:r>
            <a:r>
              <a:rPr lang="en-CA" dirty="0">
                <a:latin typeface="Tw Cen MT" panose="020B0602020104020603" pitchFamily="34" charset="0"/>
              </a:rPr>
              <a:t>):</a:t>
            </a:r>
          </a:p>
          <a:p>
            <a:r>
              <a:rPr lang="en-CA" dirty="0">
                <a:latin typeface="Tw Cen MT" panose="020B0602020104020603" pitchFamily="34" charset="0"/>
              </a:rPr>
              <a:t>    precision[</a:t>
            </a:r>
            <a:r>
              <a:rPr lang="en-CA" dirty="0" err="1">
                <a:latin typeface="Tw Cen MT" panose="020B0602020104020603" pitchFamily="34" charset="0"/>
              </a:rPr>
              <a:t>i</a:t>
            </a:r>
            <a:r>
              <a:rPr lang="en-CA" dirty="0">
                <a:latin typeface="Tw Cen MT" panose="020B0602020104020603" pitchFamily="34" charset="0"/>
              </a:rPr>
              <a:t>], recall[</a:t>
            </a:r>
            <a:r>
              <a:rPr lang="en-CA" dirty="0" err="1">
                <a:latin typeface="Tw Cen MT" panose="020B0602020104020603" pitchFamily="34" charset="0"/>
              </a:rPr>
              <a:t>i</a:t>
            </a:r>
            <a:r>
              <a:rPr lang="en-CA" dirty="0">
                <a:latin typeface="Tw Cen MT" panose="020B0602020104020603" pitchFamily="34" charset="0"/>
              </a:rPr>
              <a:t>],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p>
          <a:p>
            <a:r>
              <a:rPr lang="en-CA" dirty="0">
                <a:latin typeface="Tw Cen MT" panose="020B0602020104020603" pitchFamily="34" charset="0"/>
              </a:rPr>
              <a:t>    </a:t>
            </a:r>
            <a:r>
              <a:rPr lang="en-CA" dirty="0" err="1">
                <a:latin typeface="Tw Cen MT" panose="020B0602020104020603" pitchFamily="34" charset="0"/>
              </a:rPr>
              <a:t>average_precision</a:t>
            </a:r>
            <a:r>
              <a:rPr lang="en-CA" dirty="0">
                <a:latin typeface="Tw Cen MT" panose="020B0602020104020603" pitchFamily="34" charset="0"/>
              </a:rPr>
              <a:t>[</a:t>
            </a:r>
            <a:r>
              <a:rPr lang="en-CA" dirty="0" err="1">
                <a:latin typeface="Tw Cen MT" panose="020B0602020104020603" pitchFamily="34" charset="0"/>
              </a:rPr>
              <a:t>i</a:t>
            </a:r>
            <a:r>
              <a:rPr lang="en-CA" dirty="0">
                <a:latin typeface="Tw Cen MT" panose="020B0602020104020603" pitchFamily="34" charset="0"/>
              </a:rPr>
              <a:t>]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t>
            </a:r>
            <a:r>
              <a:rPr lang="en-CA" dirty="0" err="1">
                <a:latin typeface="Tw Cen MT" panose="020B0602020104020603" pitchFamily="34" charset="0"/>
              </a:rPr>
              <a:t>i</a:t>
            </a:r>
            <a:r>
              <a:rPr lang="en-CA" dirty="0">
                <a:latin typeface="Tw Cen MT" panose="020B0602020104020603" pitchFamily="34" charset="0"/>
              </a:rPr>
              <a:t>])</a:t>
            </a:r>
          </a:p>
          <a:p>
            <a:endParaRPr lang="en-CA" dirty="0">
              <a:latin typeface="Tw Cen MT" panose="020B0602020104020603" pitchFamily="34" charset="0"/>
            </a:endParaRPr>
          </a:p>
          <a:p>
            <a:r>
              <a:rPr lang="en-CA" b="1" dirty="0">
                <a:latin typeface="Tw Cen MT" panose="020B0602020104020603" pitchFamily="34" charset="0"/>
              </a:rPr>
              <a:t># A "micro-average": quantifying score on all classes jointly</a:t>
            </a:r>
          </a:p>
          <a:p>
            <a:r>
              <a:rPr lang="en-CA" dirty="0">
                <a:latin typeface="Tw Cen MT" panose="020B0602020104020603" pitchFamily="34" charset="0"/>
              </a:rPr>
              <a:t>precision["micro"], recall["micro"], _ = </a:t>
            </a:r>
            <a:r>
              <a:rPr lang="en-CA" dirty="0" err="1">
                <a:latin typeface="Tw Cen MT" panose="020B0602020104020603" pitchFamily="34" charset="0"/>
              </a:rPr>
              <a:t>precision_recall_curve</a:t>
            </a:r>
            <a:r>
              <a:rPr lang="en-CA" dirty="0">
                <a:latin typeface="Tw Cen MT" panose="020B0602020104020603" pitchFamily="34" charset="0"/>
              </a:rPr>
              <a:t>(</a:t>
            </a:r>
            <a:r>
              <a:rPr lang="en-CA" dirty="0" err="1">
                <a:latin typeface="Tw Cen MT" panose="020B0602020104020603" pitchFamily="34" charset="0"/>
              </a:rPr>
              <a:t>y_test.ravel</a:t>
            </a:r>
            <a:r>
              <a:rPr lang="en-CA" dirty="0">
                <a:latin typeface="Tw Cen MT" panose="020B0602020104020603" pitchFamily="34" charset="0"/>
              </a:rPr>
              <a:t>(), </a:t>
            </a:r>
            <a:r>
              <a:rPr lang="en-CA" dirty="0" err="1">
                <a:latin typeface="Tw Cen MT" panose="020B0602020104020603" pitchFamily="34" charset="0"/>
              </a:rPr>
              <a:t>y_score.ravel</a:t>
            </a:r>
            <a:r>
              <a:rPr lang="en-CA" dirty="0">
                <a:latin typeface="Tw Cen MT" panose="020B0602020104020603" pitchFamily="34" charset="0"/>
              </a:rPr>
              <a:t>())</a:t>
            </a:r>
          </a:p>
          <a:p>
            <a:r>
              <a:rPr lang="en-CA" dirty="0" err="1">
                <a:latin typeface="Tw Cen MT" panose="020B0602020104020603" pitchFamily="34" charset="0"/>
              </a:rPr>
              <a:t>average_precision</a:t>
            </a:r>
            <a:r>
              <a:rPr lang="en-CA" dirty="0">
                <a:latin typeface="Tw Cen MT" panose="020B0602020104020603" pitchFamily="34" charset="0"/>
              </a:rPr>
              <a:t>["micro"] = </a:t>
            </a:r>
            <a:r>
              <a:rPr lang="en-CA" dirty="0" err="1">
                <a:latin typeface="Tw Cen MT" panose="020B0602020104020603" pitchFamily="34" charset="0"/>
              </a:rPr>
              <a:t>average_precision_score</a:t>
            </a:r>
            <a:r>
              <a:rPr lang="en-CA" dirty="0">
                <a:latin typeface="Tw Cen MT" panose="020B0602020104020603" pitchFamily="34" charset="0"/>
              </a:rPr>
              <a:t>(</a:t>
            </a:r>
            <a:r>
              <a:rPr lang="en-CA" dirty="0" err="1">
                <a:latin typeface="Tw Cen MT" panose="020B0602020104020603" pitchFamily="34" charset="0"/>
              </a:rPr>
              <a:t>y_test</a:t>
            </a:r>
            <a:r>
              <a:rPr lang="en-CA" dirty="0">
                <a:latin typeface="Tw Cen MT" panose="020B0602020104020603" pitchFamily="34" charset="0"/>
              </a:rPr>
              <a:t>, </a:t>
            </a:r>
            <a:r>
              <a:rPr lang="en-CA" dirty="0" err="1">
                <a:latin typeface="Tw Cen MT" panose="020B0602020104020603" pitchFamily="34" charset="0"/>
              </a:rPr>
              <a:t>y_score</a:t>
            </a:r>
            <a:r>
              <a:rPr lang="en-CA" dirty="0">
                <a:latin typeface="Tw Cen MT" panose="020B0602020104020603" pitchFamily="34" charset="0"/>
              </a:rPr>
              <a:t>, average="micro")</a:t>
            </a:r>
          </a:p>
          <a:p>
            <a:r>
              <a:rPr lang="en-CA" dirty="0">
                <a:latin typeface="Tw Cen MT" panose="020B0602020104020603" pitchFamily="34" charset="0"/>
              </a:rPr>
              <a:t>print('Average precision score, micro-averaged over all classes: {0:0.2f}'</a:t>
            </a:r>
          </a:p>
          <a:p>
            <a:r>
              <a:rPr lang="en-CA" dirty="0">
                <a:latin typeface="Tw Cen MT" panose="020B0602020104020603" pitchFamily="34" charset="0"/>
              </a:rPr>
              <a:t>      .format(</a:t>
            </a:r>
            <a:r>
              <a:rPr lang="en-CA" dirty="0" err="1">
                <a:latin typeface="Tw Cen MT" panose="020B0602020104020603" pitchFamily="34" charset="0"/>
              </a:rPr>
              <a:t>average_precision</a:t>
            </a:r>
            <a:r>
              <a:rPr lang="en-CA" dirty="0">
                <a:latin typeface="Tw Cen MT" panose="020B0602020104020603" pitchFamily="34" charset="0"/>
              </a:rPr>
              <a:t>["micro"]))</a:t>
            </a:r>
          </a:p>
        </p:txBody>
      </p:sp>
    </p:spTree>
    <p:extLst>
      <p:ext uri="{BB962C8B-B14F-4D97-AF65-F5344CB8AC3E}">
        <p14:creationId xmlns:p14="http://schemas.microsoft.com/office/powerpoint/2010/main" val="2434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29</a:t>
            </a:fld>
            <a:endParaRPr lang="en-CA"/>
          </a:p>
        </p:txBody>
      </p:sp>
      <p:sp>
        <p:nvSpPr>
          <p:cNvPr id="6" name="TextBox 5">
            <a:extLst>
              <a:ext uri="{FF2B5EF4-FFF2-40B4-BE49-F238E27FC236}">
                <a16:creationId xmlns:a16="http://schemas.microsoft.com/office/drawing/2014/main" id="{DF6592E5-5705-4DD5-9C4B-CBA5535005D7}"/>
              </a:ext>
            </a:extLst>
          </p:cNvPr>
          <p:cNvSpPr txBox="1"/>
          <p:nvPr/>
        </p:nvSpPr>
        <p:spPr>
          <a:xfrm>
            <a:off x="447147" y="1385389"/>
            <a:ext cx="8917757" cy="3785652"/>
          </a:xfrm>
          <a:prstGeom prst="rect">
            <a:avLst/>
          </a:prstGeom>
          <a:noFill/>
          <a:ln>
            <a:solidFill>
              <a:schemeClr val="accent1">
                <a:lumMod val="60000"/>
                <a:lumOff val="40000"/>
              </a:schemeClr>
            </a:solidFill>
          </a:ln>
        </p:spPr>
        <p:txBody>
          <a:bodyPr wrap="square" rtlCol="0">
            <a:spAutoFit/>
          </a:bodyPr>
          <a:lstStyle/>
          <a:p>
            <a:r>
              <a:rPr lang="en-CA" sz="2000" b="1" dirty="0">
                <a:latin typeface="Tw Cen MT" panose="020B0602020104020603" pitchFamily="34" charset="0"/>
              </a:rPr>
              <a:t># Plot the micro-averaged Precision-Recall curve</a:t>
            </a:r>
          </a:p>
          <a:p>
            <a:endParaRPr lang="en-CA" sz="2000" dirty="0">
              <a:latin typeface="Tw Cen MT" panose="020B0602020104020603" pitchFamily="34" charset="0"/>
            </a:endParaRPr>
          </a:p>
          <a:p>
            <a:r>
              <a:rPr lang="en-CA" sz="2000" dirty="0" err="1">
                <a:latin typeface="Tw Cen MT" panose="020B0602020104020603" pitchFamily="34" charset="0"/>
              </a:rPr>
              <a:t>plt.figure</a:t>
            </a:r>
            <a:r>
              <a:rPr lang="en-CA" sz="2000" dirty="0">
                <a:latin typeface="Tw Cen MT" panose="020B0602020104020603" pitchFamily="34" charset="0"/>
              </a:rPr>
              <a:t>()</a:t>
            </a:r>
          </a:p>
          <a:p>
            <a:r>
              <a:rPr lang="en-CA" sz="2000" dirty="0" err="1">
                <a:latin typeface="Tw Cen MT" panose="020B0602020104020603" pitchFamily="34" charset="0"/>
              </a:rPr>
              <a:t>plt.step</a:t>
            </a:r>
            <a:r>
              <a:rPr lang="en-CA" sz="2000" dirty="0">
                <a:latin typeface="Tw Cen MT" panose="020B0602020104020603" pitchFamily="34" charset="0"/>
              </a:rPr>
              <a:t>(recall['micro'], precision['micro'], where='post')</a:t>
            </a:r>
          </a:p>
          <a:p>
            <a:endParaRPr lang="en-CA" sz="2000" dirty="0">
              <a:latin typeface="Tw Cen MT" panose="020B0602020104020603" pitchFamily="34" charset="0"/>
            </a:endParaRPr>
          </a:p>
          <a:p>
            <a:r>
              <a:rPr lang="en-CA" sz="2000" dirty="0" err="1">
                <a:latin typeface="Tw Cen MT" panose="020B0602020104020603" pitchFamily="34" charset="0"/>
              </a:rPr>
              <a:t>plt.xlabel</a:t>
            </a:r>
            <a:r>
              <a:rPr lang="en-CA" sz="2000" dirty="0">
                <a:latin typeface="Tw Cen MT" panose="020B0602020104020603" pitchFamily="34" charset="0"/>
              </a:rPr>
              <a:t>('Recall')</a:t>
            </a:r>
          </a:p>
          <a:p>
            <a:r>
              <a:rPr lang="en-CA" sz="2000" dirty="0" err="1">
                <a:latin typeface="Tw Cen MT" panose="020B0602020104020603" pitchFamily="34" charset="0"/>
              </a:rPr>
              <a:t>plt.ylabel</a:t>
            </a:r>
            <a:r>
              <a:rPr lang="en-CA" sz="2000" dirty="0">
                <a:latin typeface="Tw Cen MT" panose="020B0602020104020603" pitchFamily="34" charset="0"/>
              </a:rPr>
              <a:t>('Precision')</a:t>
            </a:r>
          </a:p>
          <a:p>
            <a:r>
              <a:rPr lang="en-CA" sz="2000" dirty="0" err="1">
                <a:latin typeface="Tw Cen MT" panose="020B0602020104020603" pitchFamily="34" charset="0"/>
              </a:rPr>
              <a:t>plt.ylim</a:t>
            </a:r>
            <a:r>
              <a:rPr lang="en-CA" sz="2000" dirty="0">
                <a:latin typeface="Tw Cen MT" panose="020B0602020104020603" pitchFamily="34" charset="0"/>
              </a:rPr>
              <a:t>([0.0, 1.05])</a:t>
            </a:r>
          </a:p>
          <a:p>
            <a:r>
              <a:rPr lang="en-CA" sz="2000" dirty="0" err="1">
                <a:latin typeface="Tw Cen MT" panose="020B0602020104020603" pitchFamily="34" charset="0"/>
              </a:rPr>
              <a:t>plt.xlim</a:t>
            </a:r>
            <a:r>
              <a:rPr lang="en-CA" sz="2000" dirty="0">
                <a:latin typeface="Tw Cen MT" panose="020B0602020104020603" pitchFamily="34" charset="0"/>
              </a:rPr>
              <a:t>([0.0, 1.0])</a:t>
            </a:r>
          </a:p>
          <a:p>
            <a:r>
              <a:rPr lang="en-CA" sz="2000" dirty="0" err="1">
                <a:latin typeface="Tw Cen MT" panose="020B0602020104020603" pitchFamily="34" charset="0"/>
              </a:rPr>
              <a:t>plt.title</a:t>
            </a:r>
            <a:r>
              <a:rPr lang="en-CA" sz="2000" dirty="0">
                <a:latin typeface="Tw Cen MT" panose="020B0602020104020603" pitchFamily="34" charset="0"/>
              </a:rPr>
              <a:t>(</a:t>
            </a:r>
          </a:p>
          <a:p>
            <a:r>
              <a:rPr lang="en-CA" sz="2000" dirty="0">
                <a:latin typeface="Tw Cen MT" panose="020B0602020104020603" pitchFamily="34" charset="0"/>
              </a:rPr>
              <a:t>    'Average precision score, micro-averaged over all classes: AP={0:0.2f}'</a:t>
            </a:r>
          </a:p>
          <a:p>
            <a:r>
              <a:rPr lang="en-CA" sz="2000" dirty="0">
                <a:latin typeface="Tw Cen MT" panose="020B0602020104020603" pitchFamily="34" charset="0"/>
              </a:rPr>
              <a:t>    .format(</a:t>
            </a:r>
            <a:r>
              <a:rPr lang="en-CA" sz="2000" dirty="0" err="1">
                <a:latin typeface="Tw Cen MT" panose="020B0602020104020603" pitchFamily="34" charset="0"/>
              </a:rPr>
              <a:t>average_precision</a:t>
            </a:r>
            <a:r>
              <a:rPr lang="en-CA" sz="2000" dirty="0">
                <a:latin typeface="Tw Cen MT" panose="020B0602020104020603" pitchFamily="34" charset="0"/>
              </a:rPr>
              <a:t>["micro"]))</a:t>
            </a:r>
          </a:p>
        </p:txBody>
      </p:sp>
    </p:spTree>
    <p:extLst>
      <p:ext uri="{BB962C8B-B14F-4D97-AF65-F5344CB8AC3E}">
        <p14:creationId xmlns:p14="http://schemas.microsoft.com/office/powerpoint/2010/main" val="241516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677334" y="1046375"/>
            <a:ext cx="8466666" cy="4994987"/>
          </a:xfrm>
        </p:spPr>
        <p:txBody>
          <a:bodyPr/>
          <a:lstStyle/>
          <a:p>
            <a:r>
              <a:rPr lang="en-US" dirty="0">
                <a:latin typeface="Tw Cen MT" panose="020B0602020104020603" pitchFamily="34" charset="0"/>
              </a:rPr>
              <a:t>AG is a collection of more than 1 million news articles. News articles have been gathered from more than 2000  news sources by ComeToMyHead in more than 1 year of activity. ComeToMyHead is an academic news search engine which has been running since July, 2004. The dataset is provided by the academic community for research purposes in data mining (clustering, classification, </a:t>
            </a:r>
            <a:r>
              <a:rPr lang="en-US" dirty="0" err="1">
                <a:latin typeface="Tw Cen MT" panose="020B0602020104020603" pitchFamily="34" charset="0"/>
              </a:rPr>
              <a:t>etc</a:t>
            </a:r>
            <a:r>
              <a:rPr lang="en-US" dirty="0">
                <a:latin typeface="Tw Cen MT" panose="020B0602020104020603" pitchFamily="34" charset="0"/>
              </a:rPr>
              <a:t>), information retrieval (ranking, search, </a:t>
            </a:r>
            <a:r>
              <a:rPr lang="en-US" dirty="0" err="1">
                <a:latin typeface="Tw Cen MT" panose="020B0602020104020603" pitchFamily="34" charset="0"/>
              </a:rPr>
              <a:t>etc</a:t>
            </a:r>
            <a:r>
              <a:rPr lang="en-US" dirty="0">
                <a:latin typeface="Tw Cen MT" panose="020B0602020104020603" pitchFamily="34" charset="0"/>
              </a:rPr>
              <a:t>), xml, data compression, data streaming, and any other non-commercial activity. For more information, please refer to the link http://www.di.unipi.it/~gulli/AG_corpus_of_news_articles.html</a:t>
            </a:r>
          </a:p>
          <a:p>
            <a:endParaRPr lang="en-US" dirty="0">
              <a:latin typeface="Tw Cen MT" panose="020B0602020104020603" pitchFamily="34" charset="0"/>
            </a:endParaRPr>
          </a:p>
          <a:p>
            <a:r>
              <a:rPr lang="en-US" dirty="0">
                <a:latin typeface="Tw Cen MT" panose="020B0602020104020603" pitchFamily="34" charset="0"/>
              </a:rPr>
              <a:t>The AG's news topic classification dataset is constructed by Xiang Zhang (xiang.zhang@nyu.edu) from the dataset above. It is used as a text classification benchmark in the following paper: Xiang Zhang, </a:t>
            </a:r>
            <a:r>
              <a:rPr lang="en-US" dirty="0" err="1">
                <a:latin typeface="Tw Cen MT" panose="020B0602020104020603" pitchFamily="34" charset="0"/>
              </a:rPr>
              <a:t>Junbo</a:t>
            </a:r>
            <a:r>
              <a:rPr lang="en-US" dirty="0">
                <a:latin typeface="Tw Cen MT" panose="020B0602020104020603" pitchFamily="34" charset="0"/>
              </a:rPr>
              <a:t> Zhao, Yann </a:t>
            </a:r>
            <a:r>
              <a:rPr lang="en-US" dirty="0" err="1">
                <a:latin typeface="Tw Cen MT" panose="020B0602020104020603" pitchFamily="34" charset="0"/>
              </a:rPr>
              <a:t>LeCun</a:t>
            </a:r>
            <a:r>
              <a:rPr lang="en-US" dirty="0">
                <a:latin typeface="Tw Cen MT" panose="020B0602020104020603" pitchFamily="34" charset="0"/>
              </a:rPr>
              <a:t>. Character-level Convolutional Networks for Text Classification. Advances in Neural Information Processing Systems 28 (NIPS 2015).</a:t>
            </a:r>
          </a:p>
          <a:p>
            <a:endParaRPr lang="en-US" dirty="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2D99866C-E851-429B-B432-9296932C84E1}"/>
              </a:ext>
            </a:extLst>
          </p:cNvPr>
          <p:cNvSpPr>
            <a:spLocks noGrp="1"/>
          </p:cNvSpPr>
          <p:nvPr>
            <p:ph type="sldNum" sz="quarter" idx="12"/>
          </p:nvPr>
        </p:nvSpPr>
        <p:spPr/>
        <p:txBody>
          <a:bodyPr/>
          <a:lstStyle/>
          <a:p>
            <a:fld id="{0540F40C-19D0-4AE1-B3AF-4A4F01D6E71D}" type="slidenum">
              <a:rPr lang="en-CA" smtClean="0"/>
              <a:pPr/>
              <a:t>3</a:t>
            </a:fld>
            <a:endParaRPr lang="en-CA"/>
          </a:p>
        </p:txBody>
      </p:sp>
    </p:spTree>
    <p:extLst>
      <p:ext uri="{BB962C8B-B14F-4D97-AF65-F5344CB8AC3E}">
        <p14:creationId xmlns:p14="http://schemas.microsoft.com/office/powerpoint/2010/main" val="189501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MODELLING – SVM (Cont’d)</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pPr marL="0" indent="0">
              <a:buNone/>
            </a:pPr>
            <a:r>
              <a:rPr lang="en-US" sz="2400" dirty="0">
                <a:latin typeface="Tw Cen MT" panose="020B0602020104020603" pitchFamily="34" charset="0"/>
              </a:rPr>
              <a:t> </a:t>
            </a: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1CAB8914-5F21-4646-AF50-3B5775EA692A}"/>
              </a:ext>
            </a:extLst>
          </p:cNvPr>
          <p:cNvSpPr>
            <a:spLocks noGrp="1"/>
          </p:cNvSpPr>
          <p:nvPr>
            <p:ph type="sldNum" sz="quarter" idx="12"/>
          </p:nvPr>
        </p:nvSpPr>
        <p:spPr/>
        <p:txBody>
          <a:bodyPr/>
          <a:lstStyle/>
          <a:p>
            <a:fld id="{0540F40C-19D0-4AE1-B3AF-4A4F01D6E71D}" type="slidenum">
              <a:rPr lang="en-CA" smtClean="0"/>
              <a:pPr/>
              <a:t>30</a:t>
            </a:fld>
            <a:endParaRPr lang="en-CA"/>
          </a:p>
        </p:txBody>
      </p:sp>
      <p:pic>
        <p:nvPicPr>
          <p:cNvPr id="8" name="Picture 7">
            <a:extLst>
              <a:ext uri="{FF2B5EF4-FFF2-40B4-BE49-F238E27FC236}">
                <a16:creationId xmlns:a16="http://schemas.microsoft.com/office/drawing/2014/main" id="{C412A103-5564-4CFA-A663-4E6D0B88C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252706"/>
            <a:ext cx="7800317" cy="5153781"/>
          </a:xfrm>
          <a:prstGeom prst="rect">
            <a:avLst/>
          </a:prstGeom>
        </p:spPr>
      </p:pic>
    </p:spTree>
    <p:extLst>
      <p:ext uri="{BB962C8B-B14F-4D97-AF65-F5344CB8AC3E}">
        <p14:creationId xmlns:p14="http://schemas.microsoft.com/office/powerpoint/2010/main" val="155087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FEATURE ENGINEERING &amp; MODELS - PLAN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a:noAutofit/>
          </a:bodyPr>
          <a:lstStyle/>
          <a:p>
            <a:r>
              <a:rPr lang="en-CA" sz="2400" dirty="0">
                <a:latin typeface="Tw Cen MT" panose="020B0602020104020603" pitchFamily="34" charset="0"/>
              </a:rPr>
              <a:t>We will perform feature engineering using the following methods</a:t>
            </a:r>
          </a:p>
          <a:p>
            <a:pPr lvl="1"/>
            <a:r>
              <a:rPr lang="en-CA" sz="2400" dirty="0">
                <a:latin typeface="Tw Cen MT" panose="020B0602020104020603" pitchFamily="34" charset="0"/>
              </a:rPr>
              <a:t>Bag of words</a:t>
            </a:r>
          </a:p>
          <a:p>
            <a:pPr lvl="1"/>
            <a:r>
              <a:rPr lang="en-CA" sz="2400" dirty="0">
                <a:latin typeface="Tw Cen MT" panose="020B0602020104020603" pitchFamily="34" charset="0"/>
              </a:rPr>
              <a:t>Bag of n-grams</a:t>
            </a:r>
          </a:p>
          <a:p>
            <a:pPr lvl="1"/>
            <a:r>
              <a:rPr lang="en-CA" sz="2400" dirty="0" err="1">
                <a:latin typeface="Tw Cen MT" panose="020B0602020104020603" pitchFamily="34" charset="0"/>
              </a:rPr>
              <a:t>Tfidf</a:t>
            </a:r>
            <a:endParaRPr lang="en-CA" sz="2400" dirty="0">
              <a:latin typeface="Tw Cen MT" panose="020B0602020104020603" pitchFamily="34" charset="0"/>
            </a:endParaRPr>
          </a:p>
          <a:p>
            <a:pPr lvl="1"/>
            <a:r>
              <a:rPr lang="en-CA" sz="2400" dirty="0">
                <a:latin typeface="Tw Cen MT" panose="020B0602020104020603" pitchFamily="34" charset="0"/>
              </a:rPr>
              <a:t>Glove</a:t>
            </a:r>
          </a:p>
          <a:p>
            <a:endParaRPr lang="en-CA" sz="2400" dirty="0">
              <a:latin typeface="Tw Cen MT" panose="020B0602020104020603" pitchFamily="34" charset="0"/>
            </a:endParaRPr>
          </a:p>
          <a:p>
            <a:r>
              <a:rPr lang="en-CA" sz="2400" dirty="0">
                <a:latin typeface="Tw Cen MT" panose="020B0602020104020603" pitchFamily="34" charset="0"/>
              </a:rPr>
              <a:t>We will use the following models to perform classification</a:t>
            </a:r>
          </a:p>
          <a:p>
            <a:pPr lvl="1"/>
            <a:r>
              <a:rPr lang="en-CA" sz="2400" dirty="0">
                <a:latin typeface="Tw Cen MT" panose="020B0602020104020603" pitchFamily="34" charset="0"/>
              </a:rPr>
              <a:t>Logistic regression</a:t>
            </a:r>
          </a:p>
          <a:p>
            <a:pPr lvl="1"/>
            <a:r>
              <a:rPr lang="en-CA" sz="2400" dirty="0">
                <a:latin typeface="Tw Cen MT" panose="020B0602020104020603" pitchFamily="34" charset="0"/>
              </a:rPr>
              <a:t>Decision trees</a:t>
            </a:r>
          </a:p>
          <a:p>
            <a:pPr lvl="1"/>
            <a:r>
              <a:rPr lang="en-CA" sz="2400" dirty="0">
                <a:latin typeface="Tw Cen MT" panose="020B0602020104020603" pitchFamily="34" charset="0"/>
              </a:rPr>
              <a:t>SVM</a:t>
            </a:r>
          </a:p>
          <a:p>
            <a:pPr lvl="1"/>
            <a:r>
              <a:rPr lang="en-CA" sz="2400" dirty="0">
                <a:latin typeface="Tw Cen MT" panose="020B0602020104020603" pitchFamily="34" charset="0"/>
              </a:rPr>
              <a:t>Naive Bayes</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5" name="Picture 4">
            <a:extLst>
              <a:ext uri="{FF2B5EF4-FFF2-40B4-BE49-F238E27FC236}">
                <a16:creationId xmlns:a16="http://schemas.microsoft.com/office/drawing/2014/main" id="{506193B0-D684-41FB-9EE5-3A2300775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5B8D0439-7A80-4555-AB26-DD85BBACFBCF}"/>
              </a:ext>
            </a:extLst>
          </p:cNvPr>
          <p:cNvSpPr>
            <a:spLocks noGrp="1"/>
          </p:cNvSpPr>
          <p:nvPr>
            <p:ph type="sldNum" sz="quarter" idx="12"/>
          </p:nvPr>
        </p:nvSpPr>
        <p:spPr/>
        <p:txBody>
          <a:bodyPr/>
          <a:lstStyle/>
          <a:p>
            <a:fld id="{0540F40C-19D0-4AE1-B3AF-4A4F01D6E71D}" type="slidenum">
              <a:rPr lang="en-CA" smtClean="0"/>
              <a:pPr/>
              <a:t>4</a:t>
            </a:fld>
            <a:endParaRPr lang="en-CA"/>
          </a:p>
        </p:txBody>
      </p:sp>
    </p:spTree>
    <p:extLst>
      <p:ext uri="{BB962C8B-B14F-4D97-AF65-F5344CB8AC3E}">
        <p14:creationId xmlns:p14="http://schemas.microsoft.com/office/powerpoint/2010/main" val="165020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52487" y="1090015"/>
            <a:ext cx="8917757" cy="5932953"/>
          </a:xfrm>
        </p:spPr>
        <p:txBody>
          <a:bodyPr>
            <a:noAutofit/>
          </a:bodyPr>
          <a:lstStyle/>
          <a:p>
            <a:r>
              <a:rPr lang="en-CA" sz="2400" dirty="0">
                <a:latin typeface="Tw Cen MT" panose="020B0602020104020603" pitchFamily="34" charset="0"/>
              </a:rPr>
              <a:t>The raw data was explored to identify whether it required balancing. It was found that there were equal number of ‘headlines’ and ‘content’ for each category. (Each category has 30,000)</a:t>
            </a:r>
          </a:p>
          <a:p>
            <a:r>
              <a:rPr lang="en-CA" sz="2400" dirty="0">
                <a:latin typeface="Tw Cen MT" panose="020B0602020104020603" pitchFamily="34" charset="0"/>
              </a:rPr>
              <a:t>We started with a sample of 1000 rows from the raw data. The sample data was pretty balanced as well</a:t>
            </a: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pic>
        <p:nvPicPr>
          <p:cNvPr id="9" name="Picture 8">
            <a:extLst>
              <a:ext uri="{FF2B5EF4-FFF2-40B4-BE49-F238E27FC236}">
                <a16:creationId xmlns:a16="http://schemas.microsoft.com/office/drawing/2014/main" id="{E1278AE0-A10B-49FB-BFBE-1D57582AA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8" y="3429000"/>
            <a:ext cx="4413288" cy="3115764"/>
          </a:xfrm>
          <a:prstGeom prst="rect">
            <a:avLst/>
          </a:prstGeom>
        </p:spPr>
      </p:pic>
      <p:pic>
        <p:nvPicPr>
          <p:cNvPr id="11" name="Picture 10">
            <a:extLst>
              <a:ext uri="{FF2B5EF4-FFF2-40B4-BE49-F238E27FC236}">
                <a16:creationId xmlns:a16="http://schemas.microsoft.com/office/drawing/2014/main" id="{AE2F865B-2530-4405-A4C9-BC552781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9" y="3429000"/>
            <a:ext cx="4268170" cy="3115764"/>
          </a:xfrm>
          <a:prstGeom prst="rect">
            <a:avLst/>
          </a:prstGeom>
        </p:spPr>
      </p:pic>
      <p:pic>
        <p:nvPicPr>
          <p:cNvPr id="6" name="Picture 5">
            <a:extLst>
              <a:ext uri="{FF2B5EF4-FFF2-40B4-BE49-F238E27FC236}">
                <a16:creationId xmlns:a16="http://schemas.microsoft.com/office/drawing/2014/main" id="{0FF1205D-3C47-4711-91D8-672605843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E7BF12F5-614F-4B3E-9F20-FFB45F2622C0}"/>
              </a:ext>
            </a:extLst>
          </p:cNvPr>
          <p:cNvSpPr>
            <a:spLocks noGrp="1"/>
          </p:cNvSpPr>
          <p:nvPr>
            <p:ph type="sldNum" sz="quarter" idx="12"/>
          </p:nvPr>
        </p:nvSpPr>
        <p:spPr/>
        <p:txBody>
          <a:bodyPr/>
          <a:lstStyle/>
          <a:p>
            <a:fld id="{0540F40C-19D0-4AE1-B3AF-4A4F01D6E71D}" type="slidenum">
              <a:rPr lang="en-CA" smtClean="0"/>
              <a:pPr/>
              <a:t>5</a:t>
            </a:fld>
            <a:endParaRPr lang="en-CA"/>
          </a:p>
        </p:txBody>
      </p:sp>
    </p:spTree>
    <p:extLst>
      <p:ext uri="{BB962C8B-B14F-4D97-AF65-F5344CB8AC3E}">
        <p14:creationId xmlns:p14="http://schemas.microsoft.com/office/powerpoint/2010/main" val="245204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CLEANING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Header: The raw data did not contain headers for the columns. The columns were appropriately named</a:t>
            </a:r>
          </a:p>
          <a:p>
            <a:endParaRPr lang="en-CA" sz="2400" dirty="0">
              <a:latin typeface="Tw Cen MT" panose="020B0602020104020603" pitchFamily="34" charset="0"/>
            </a:endParaRPr>
          </a:p>
          <a:p>
            <a:r>
              <a:rPr lang="en-CA" sz="2400" dirty="0">
                <a:latin typeface="Tw Cen MT" panose="020B0602020104020603" pitchFamily="34" charset="0"/>
              </a:rPr>
              <a:t>HTML Code: There were some HTML code found in the raw data, like “&amp;</a:t>
            </a:r>
            <a:r>
              <a:rPr lang="en-CA" sz="2400" dirty="0" err="1">
                <a:latin typeface="Tw Cen MT" panose="020B0602020104020603" pitchFamily="34" charset="0"/>
              </a:rPr>
              <a:t>gt</a:t>
            </a:r>
            <a:r>
              <a:rPr lang="en-CA" sz="2400" dirty="0">
                <a:latin typeface="Tw Cen MT" panose="020B0602020104020603" pitchFamily="34" charset="0"/>
              </a:rPr>
              <a:t>” and “&amp;</a:t>
            </a:r>
            <a:r>
              <a:rPr lang="en-CA" sz="2400" dirty="0" err="1">
                <a:latin typeface="Tw Cen MT" panose="020B0602020104020603" pitchFamily="34" charset="0"/>
              </a:rPr>
              <a:t>lt</a:t>
            </a:r>
            <a:r>
              <a:rPr lang="en-CA" sz="2400" dirty="0">
                <a:latin typeface="Tw Cen MT" panose="020B0602020104020603" pitchFamily="34" charset="0"/>
              </a:rPr>
              <a:t>” and were removed</a:t>
            </a:r>
          </a:p>
          <a:p>
            <a:r>
              <a:rPr lang="en-CA" sz="2400" dirty="0">
                <a:latin typeface="Tw Cen MT" panose="020B0602020104020603" pitchFamily="34" charset="0"/>
              </a:rPr>
              <a:t>News Sources: Some of the rows in the ‘headline’ column contained the news source like (Reuters), (AP) etc. These were removed as they don’t contribute much to the overall classification problem</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TextBox 3">
            <a:extLst>
              <a:ext uri="{FF2B5EF4-FFF2-40B4-BE49-F238E27FC236}">
                <a16:creationId xmlns:a16="http://schemas.microsoft.com/office/drawing/2014/main" id="{425206EC-0BFB-49C9-98F1-C29293C615E1}"/>
              </a:ext>
            </a:extLst>
          </p:cNvPr>
          <p:cNvSpPr txBox="1"/>
          <p:nvPr/>
        </p:nvSpPr>
        <p:spPr>
          <a:xfrm>
            <a:off x="677334" y="1817547"/>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train_data.columns</a:t>
            </a:r>
            <a:r>
              <a:rPr lang="en-CA" b="1" dirty="0">
                <a:latin typeface="Tw Cen MT" panose="020B0602020104020603" pitchFamily="34" charset="0"/>
              </a:rPr>
              <a:t> = ['category', 'headline', 'content']</a:t>
            </a:r>
          </a:p>
        </p:txBody>
      </p:sp>
      <p:sp>
        <p:nvSpPr>
          <p:cNvPr id="7" name="TextBox 6">
            <a:extLst>
              <a:ext uri="{FF2B5EF4-FFF2-40B4-BE49-F238E27FC236}">
                <a16:creationId xmlns:a16="http://schemas.microsoft.com/office/drawing/2014/main" id="{664F35AA-8660-487C-96B5-747C427011A1}"/>
              </a:ext>
            </a:extLst>
          </p:cNvPr>
          <p:cNvSpPr txBox="1"/>
          <p:nvPr/>
        </p:nvSpPr>
        <p:spPr>
          <a:xfrm>
            <a:off x="677334" y="4535276"/>
            <a:ext cx="8560934" cy="1754326"/>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import re</a:t>
            </a:r>
          </a:p>
          <a:p>
            <a:r>
              <a:rPr lang="en-CA" b="1" dirty="0">
                <a:latin typeface="Tw Cen MT" panose="020B0602020104020603" pitchFamily="34" charset="0"/>
              </a:rPr>
              <a:t>def clean(x):</a:t>
            </a:r>
          </a:p>
          <a:p>
            <a:r>
              <a:rPr lang="en-CA" b="1" dirty="0">
                <a:latin typeface="Tw Cen MT" panose="020B0602020104020603" pitchFamily="34" charset="0"/>
              </a:rPr>
              <a:t>    x = </a:t>
            </a:r>
            <a:r>
              <a:rPr lang="en-CA" b="1" dirty="0" err="1">
                <a:latin typeface="Tw Cen MT" panose="020B0602020104020603" pitchFamily="34" charset="0"/>
              </a:rPr>
              <a:t>re.sub</a:t>
            </a:r>
            <a:r>
              <a:rPr lang="en-CA" b="1" dirty="0">
                <a:latin typeface="Tw Cen MT" panose="020B0602020104020603" pitchFamily="34" charset="0"/>
              </a:rPr>
              <a:t>(r'(&amp;[A-Za-z]+)|\(.*\)', '', x)</a:t>
            </a:r>
          </a:p>
          <a:p>
            <a:r>
              <a:rPr lang="en-CA" b="1" dirty="0">
                <a:latin typeface="Tw Cen MT" panose="020B0602020104020603" pitchFamily="34" charset="0"/>
              </a:rPr>
              <a:t>    return str(x)</a:t>
            </a:r>
          </a:p>
          <a:p>
            <a:r>
              <a:rPr lang="en-CA" b="1" dirty="0">
                <a:latin typeface="Tw Cen MT" panose="020B0602020104020603" pitchFamily="34" charset="0"/>
              </a:rPr>
              <a:t>for </a:t>
            </a:r>
            <a:r>
              <a:rPr lang="en-CA" b="1" dirty="0" err="1">
                <a:latin typeface="Tw Cen MT" panose="020B0602020104020603" pitchFamily="34" charset="0"/>
              </a:rPr>
              <a:t>i</a:t>
            </a:r>
            <a:r>
              <a:rPr lang="en-CA" b="1" dirty="0">
                <a:latin typeface="Tw Cen MT" panose="020B0602020104020603" pitchFamily="34" charset="0"/>
              </a:rPr>
              <a:t>, row in </a:t>
            </a:r>
            <a:r>
              <a:rPr lang="en-CA" b="1" dirty="0" err="1">
                <a:latin typeface="Tw Cen MT" panose="020B0602020104020603" pitchFamily="34" charset="0"/>
              </a:rPr>
              <a:t>train_data_sample.iterrows</a:t>
            </a:r>
            <a:r>
              <a:rPr lang="en-CA" b="1" dirty="0">
                <a:latin typeface="Tw Cen MT" panose="020B0602020104020603" pitchFamily="34" charset="0"/>
              </a:rPr>
              <a:t>():</a:t>
            </a:r>
          </a:p>
          <a:p>
            <a:r>
              <a:rPr lang="en-CA" b="1" dirty="0">
                <a:latin typeface="Tw Cen MT" panose="020B0602020104020603" pitchFamily="34" charset="0"/>
              </a:rPr>
              <a:t>    train_data_sample.at[</a:t>
            </a:r>
            <a:r>
              <a:rPr lang="en-CA" b="1" dirty="0" err="1">
                <a:latin typeface="Tw Cen MT" panose="020B0602020104020603" pitchFamily="34" charset="0"/>
              </a:rPr>
              <a:t>i</a:t>
            </a:r>
            <a:r>
              <a:rPr lang="en-CA" b="1" dirty="0">
                <a:latin typeface="Tw Cen MT" panose="020B0602020104020603" pitchFamily="34" charset="0"/>
              </a:rPr>
              <a:t>, "headline"] = clean(</a:t>
            </a:r>
            <a:r>
              <a:rPr lang="en-CA" b="1" dirty="0" err="1">
                <a:latin typeface="Tw Cen MT" panose="020B0602020104020603" pitchFamily="34" charset="0"/>
              </a:rPr>
              <a:t>row.headline</a:t>
            </a:r>
            <a:r>
              <a:rPr lang="en-CA" b="1" dirty="0">
                <a:latin typeface="Tw Cen MT" panose="020B0602020104020603" pitchFamily="34" charset="0"/>
              </a:rPr>
              <a:t>)</a:t>
            </a:r>
          </a:p>
        </p:txBody>
      </p:sp>
      <p:pic>
        <p:nvPicPr>
          <p:cNvPr id="6" name="Picture 5">
            <a:extLst>
              <a:ext uri="{FF2B5EF4-FFF2-40B4-BE49-F238E27FC236}">
                <a16:creationId xmlns:a16="http://schemas.microsoft.com/office/drawing/2014/main" id="{4E6A4A7E-AC10-4547-A63C-469D81A5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1" name="Slide Number Placeholder 10">
            <a:extLst>
              <a:ext uri="{FF2B5EF4-FFF2-40B4-BE49-F238E27FC236}">
                <a16:creationId xmlns:a16="http://schemas.microsoft.com/office/drawing/2014/main" id="{1B081DE1-394C-4D40-A4B0-E40664E5C077}"/>
              </a:ext>
            </a:extLst>
          </p:cNvPr>
          <p:cNvSpPr>
            <a:spLocks noGrp="1"/>
          </p:cNvSpPr>
          <p:nvPr>
            <p:ph type="sldNum" sz="quarter" idx="12"/>
          </p:nvPr>
        </p:nvSpPr>
        <p:spPr/>
        <p:txBody>
          <a:bodyPr/>
          <a:lstStyle/>
          <a:p>
            <a:fld id="{0540F40C-19D0-4AE1-B3AF-4A4F01D6E71D}" type="slidenum">
              <a:rPr lang="en-CA" smtClean="0"/>
              <a:pPr/>
              <a:t>6</a:t>
            </a:fld>
            <a:endParaRPr lang="en-CA"/>
          </a:p>
        </p:txBody>
      </p:sp>
    </p:spTree>
    <p:extLst>
      <p:ext uri="{BB962C8B-B14F-4D97-AF65-F5344CB8AC3E}">
        <p14:creationId xmlns:p14="http://schemas.microsoft.com/office/powerpoint/2010/main" val="32437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We will take a look at the top few rows of the dataset</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10" name="TextBox 9">
            <a:extLst>
              <a:ext uri="{FF2B5EF4-FFF2-40B4-BE49-F238E27FC236}">
                <a16:creationId xmlns:a16="http://schemas.microsoft.com/office/drawing/2014/main" id="{1E241E96-485D-46A9-B522-3273CD0F59CE}"/>
              </a:ext>
            </a:extLst>
          </p:cNvPr>
          <p:cNvSpPr txBox="1"/>
          <p:nvPr/>
        </p:nvSpPr>
        <p:spPr>
          <a:xfrm>
            <a:off x="677334" y="1563023"/>
            <a:ext cx="7401438" cy="369332"/>
          </a:xfrm>
          <a:prstGeom prst="rect">
            <a:avLst/>
          </a:prstGeom>
          <a:noFill/>
          <a:ln>
            <a:solidFill>
              <a:schemeClr val="accent1">
                <a:lumMod val="60000"/>
                <a:lumOff val="40000"/>
              </a:schemeClr>
            </a:solidFill>
          </a:ln>
        </p:spPr>
        <p:txBody>
          <a:bodyPr wrap="square" rtlCol="0">
            <a:spAutoFit/>
          </a:bodyPr>
          <a:lstStyle/>
          <a:p>
            <a:r>
              <a:rPr lang="en-CA" b="1" dirty="0" err="1">
                <a:latin typeface="Tw Cen MT" panose="020B0602020104020603" pitchFamily="34" charset="0"/>
              </a:rPr>
              <a:t>train_data_sample.head</a:t>
            </a:r>
            <a:r>
              <a:rPr lang="en-CA" b="1" dirty="0">
                <a:latin typeface="Tw Cen MT" panose="020B0602020104020603" pitchFamily="34" charset="0"/>
              </a:rPr>
              <a:t>()</a:t>
            </a:r>
          </a:p>
        </p:txBody>
      </p:sp>
      <p:pic>
        <p:nvPicPr>
          <p:cNvPr id="12" name="Picture 11">
            <a:extLst>
              <a:ext uri="{FF2B5EF4-FFF2-40B4-BE49-F238E27FC236}">
                <a16:creationId xmlns:a16="http://schemas.microsoft.com/office/drawing/2014/main" id="{F405B656-1BF8-428A-AA81-51013786D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00943"/>
            <a:ext cx="8808549" cy="3421127"/>
          </a:xfrm>
          <a:prstGeom prst="rect">
            <a:avLst/>
          </a:prstGeom>
        </p:spPr>
      </p:pic>
      <p:pic>
        <p:nvPicPr>
          <p:cNvPr id="6" name="Picture 5">
            <a:extLst>
              <a:ext uri="{FF2B5EF4-FFF2-40B4-BE49-F238E27FC236}">
                <a16:creationId xmlns:a16="http://schemas.microsoft.com/office/drawing/2014/main" id="{A7C2DBF1-3485-4A27-87CA-2C2AE628A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9" name="Slide Number Placeholder 8">
            <a:extLst>
              <a:ext uri="{FF2B5EF4-FFF2-40B4-BE49-F238E27FC236}">
                <a16:creationId xmlns:a16="http://schemas.microsoft.com/office/drawing/2014/main" id="{4C226AF3-8BE6-41D7-9A45-1EE55DE20354}"/>
              </a:ext>
            </a:extLst>
          </p:cNvPr>
          <p:cNvSpPr>
            <a:spLocks noGrp="1"/>
          </p:cNvSpPr>
          <p:nvPr>
            <p:ph type="sldNum" sz="quarter" idx="12"/>
          </p:nvPr>
        </p:nvSpPr>
        <p:spPr/>
        <p:txBody>
          <a:bodyPr/>
          <a:lstStyle/>
          <a:p>
            <a:fld id="{0540F40C-19D0-4AE1-B3AF-4A4F01D6E71D}" type="slidenum">
              <a:rPr lang="en-CA" smtClean="0"/>
              <a:pPr/>
              <a:t>7</a:t>
            </a:fld>
            <a:endParaRPr lang="en-CA"/>
          </a:p>
        </p:txBody>
      </p:sp>
    </p:spTree>
    <p:extLst>
      <p:ext uri="{BB962C8B-B14F-4D97-AF65-F5344CB8AC3E}">
        <p14:creationId xmlns:p14="http://schemas.microsoft.com/office/powerpoint/2010/main" val="1483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To better understand the data, we built a “</a:t>
            </a:r>
            <a:r>
              <a:rPr lang="en-CA" sz="2400" dirty="0" err="1">
                <a:latin typeface="Tw Cen MT" panose="020B0602020104020603" pitchFamily="34" charset="0"/>
              </a:rPr>
              <a:t>Countvectorizer</a:t>
            </a:r>
            <a:r>
              <a:rPr lang="en-CA" sz="2400" dirty="0">
                <a:latin typeface="Tw Cen MT" panose="020B0602020104020603" pitchFamily="34" charset="0"/>
              </a:rPr>
              <a:t>” with a minimum document frequency of 2 and included regex commands to discard numbers, symbols &amp; special characters. </a:t>
            </a:r>
          </a:p>
          <a:p>
            <a:r>
              <a:rPr lang="en-CA" sz="2400" dirty="0">
                <a:latin typeface="Tw Cen MT" panose="020B0602020104020603" pitchFamily="34" charset="0"/>
              </a:rPr>
              <a:t>For now, we chose to build a ‘unigram’ </a:t>
            </a:r>
          </a:p>
          <a:p>
            <a:r>
              <a:rPr lang="en-CA" sz="2400" dirty="0">
                <a:latin typeface="Tw Cen MT" panose="020B0602020104020603" pitchFamily="34" charset="0"/>
              </a:rPr>
              <a:t>We produced a bag of words </a:t>
            </a:r>
            <a:r>
              <a:rPr lang="en-CA" sz="2400" dirty="0" err="1">
                <a:latin typeface="Tw Cen MT" panose="020B0602020104020603" pitchFamily="34" charset="0"/>
              </a:rPr>
              <a:t>dataframe</a:t>
            </a:r>
            <a:r>
              <a:rPr lang="en-CA" sz="2400" dirty="0">
                <a:latin typeface="Tw Cen MT" panose="020B0602020104020603" pitchFamily="34" charset="0"/>
              </a:rPr>
              <a:t>, </a:t>
            </a:r>
            <a:r>
              <a:rPr lang="en-CA" sz="2400" dirty="0" err="1">
                <a:latin typeface="Tw Cen MT" panose="020B0602020104020603" pitchFamily="34" charset="0"/>
              </a:rPr>
              <a:t>cv_matrix_df</a:t>
            </a: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E404FD3B-E07B-4A2E-806A-FFC775126DDA}"/>
              </a:ext>
            </a:extLst>
          </p:cNvPr>
          <p:cNvSpPr txBox="1"/>
          <p:nvPr/>
        </p:nvSpPr>
        <p:spPr>
          <a:xfrm>
            <a:off x="677334" y="3177817"/>
            <a:ext cx="8917757" cy="3139321"/>
          </a:xfrm>
          <a:prstGeom prst="rect">
            <a:avLst/>
          </a:prstGeom>
          <a:noFill/>
          <a:ln>
            <a:solidFill>
              <a:schemeClr val="accent1">
                <a:lumMod val="60000"/>
                <a:lumOff val="40000"/>
              </a:schemeClr>
            </a:solidFill>
          </a:ln>
        </p:spPr>
        <p:txBody>
          <a:bodyPr wrap="square" rtlCol="0">
            <a:spAutoFit/>
          </a:bodyPr>
          <a:lstStyle/>
          <a:p>
            <a:r>
              <a:rPr lang="en-CA" b="1" dirty="0">
                <a:latin typeface="Tw Cen MT" panose="020B0602020104020603" pitchFamily="34" charset="0"/>
              </a:rPr>
              <a:t># create a </a:t>
            </a:r>
            <a:r>
              <a:rPr lang="en-CA" b="1" dirty="0" err="1">
                <a:latin typeface="Tw Cen MT" panose="020B0602020104020603" pitchFamily="34" charset="0"/>
              </a:rPr>
              <a:t>CountVectorizer</a:t>
            </a:r>
            <a:r>
              <a:rPr lang="en-CA" b="1" dirty="0">
                <a:latin typeface="Tw Cen MT" panose="020B0602020104020603" pitchFamily="34" charset="0"/>
              </a:rPr>
              <a:t> from raw data, with options to clean it</a:t>
            </a:r>
          </a:p>
          <a:p>
            <a:r>
              <a:rPr lang="en-CA" b="1" dirty="0">
                <a:latin typeface="Tw Cen MT" panose="020B0602020104020603" pitchFamily="34" charset="0"/>
              </a:rPr>
              <a:t>cv = </a:t>
            </a:r>
            <a:r>
              <a:rPr lang="en-CA" b="1" dirty="0" err="1">
                <a:latin typeface="Tw Cen MT" panose="020B0602020104020603" pitchFamily="34" charset="0"/>
              </a:rPr>
              <a:t>CountVectorizer</a:t>
            </a:r>
            <a:r>
              <a:rPr lang="en-CA" b="1" dirty="0">
                <a:latin typeface="Tw Cen MT" panose="020B0602020104020603" pitchFamily="34" charset="0"/>
              </a:rPr>
              <a:t>(</a:t>
            </a:r>
            <a:r>
              <a:rPr lang="en-CA" b="1" dirty="0" err="1">
                <a:latin typeface="Tw Cen MT" panose="020B0602020104020603" pitchFamily="34" charset="0"/>
              </a:rPr>
              <a:t>min_df</a:t>
            </a:r>
            <a:r>
              <a:rPr lang="en-CA" b="1" dirty="0">
                <a:latin typeface="Tw Cen MT" panose="020B0602020104020603" pitchFamily="34" charset="0"/>
              </a:rPr>
              <a:t> = 2, lowercase = True, </a:t>
            </a:r>
            <a:r>
              <a:rPr lang="en-CA" b="1" dirty="0" err="1">
                <a:latin typeface="Tw Cen MT" panose="020B0602020104020603" pitchFamily="34" charset="0"/>
              </a:rPr>
              <a:t>token_pattern</a:t>
            </a:r>
            <a:r>
              <a:rPr lang="en-CA" b="1" dirty="0">
                <a:latin typeface="Tw Cen MT" panose="020B0602020104020603" pitchFamily="34" charset="0"/>
              </a:rPr>
              <a:t>=r'(?u)\b[A-Za-z]{2,}\b', </a:t>
            </a:r>
          </a:p>
          <a:p>
            <a:r>
              <a:rPr lang="en-CA" b="1" dirty="0">
                <a:latin typeface="Tw Cen MT" panose="020B0602020104020603" pitchFamily="34" charset="0"/>
              </a:rPr>
              <a:t>                        </a:t>
            </a:r>
            <a:r>
              <a:rPr lang="en-CA" b="1" dirty="0" err="1">
                <a:latin typeface="Tw Cen MT" panose="020B0602020104020603" pitchFamily="34" charset="0"/>
              </a:rPr>
              <a:t>strip_accents</a:t>
            </a:r>
            <a:r>
              <a:rPr lang="en-CA" b="1" dirty="0">
                <a:latin typeface="Tw Cen MT" panose="020B0602020104020603" pitchFamily="34" charset="0"/>
              </a:rPr>
              <a:t> = 'ascii', </a:t>
            </a:r>
            <a:r>
              <a:rPr lang="en-CA" b="1" dirty="0" err="1">
                <a:latin typeface="Tw Cen MT" panose="020B0602020104020603" pitchFamily="34" charset="0"/>
              </a:rPr>
              <a:t>ngram_range</a:t>
            </a:r>
            <a:r>
              <a:rPr lang="en-CA" b="1" dirty="0">
                <a:latin typeface="Tw Cen MT" panose="020B0602020104020603" pitchFamily="34" charset="0"/>
              </a:rPr>
              <a:t> = (1, 1), </a:t>
            </a:r>
          </a:p>
          <a:p>
            <a:r>
              <a:rPr lang="en-CA" b="1" dirty="0">
                <a:latin typeface="Tw Cen MT" panose="020B0602020104020603" pitchFamily="34" charset="0"/>
              </a:rPr>
              <a:t>                        </a:t>
            </a:r>
            <a:r>
              <a:rPr lang="en-CA" b="1" dirty="0" err="1">
                <a:latin typeface="Tw Cen MT" panose="020B0602020104020603" pitchFamily="34" charset="0"/>
              </a:rPr>
              <a:t>stop_words</a:t>
            </a:r>
            <a:r>
              <a:rPr lang="en-CA" b="1" dirty="0">
                <a:latin typeface="Tw Cen MT" panose="020B0602020104020603" pitchFamily="34" charset="0"/>
              </a:rPr>
              <a:t> = '</a:t>
            </a:r>
            <a:r>
              <a:rPr lang="en-CA" b="1" dirty="0" err="1">
                <a:latin typeface="Tw Cen MT" panose="020B0602020104020603" pitchFamily="34" charset="0"/>
              </a:rPr>
              <a:t>english</a:t>
            </a:r>
            <a:r>
              <a:rPr lang="en-CA" b="1" dirty="0">
                <a:latin typeface="Tw Cen MT" panose="020B0602020104020603" pitchFamily="34" charset="0"/>
              </a:rPr>
              <a:t>')</a:t>
            </a:r>
          </a:p>
          <a:p>
            <a:r>
              <a:rPr lang="en-CA" b="1" dirty="0" err="1">
                <a:latin typeface="Tw Cen MT" panose="020B0602020104020603" pitchFamily="34" charset="0"/>
              </a:rPr>
              <a:t>cv_matrix</a:t>
            </a:r>
            <a:r>
              <a:rPr lang="en-CA" b="1" dirty="0">
                <a:latin typeface="Tw Cen MT" panose="020B0602020104020603" pitchFamily="34" charset="0"/>
              </a:rPr>
              <a:t> = </a:t>
            </a:r>
            <a:r>
              <a:rPr lang="en-CA" b="1" dirty="0" err="1">
                <a:latin typeface="Tw Cen MT" panose="020B0602020104020603" pitchFamily="34" charset="0"/>
              </a:rPr>
              <a:t>cv.fit_transform</a:t>
            </a:r>
            <a:r>
              <a:rPr lang="en-CA" b="1" dirty="0">
                <a:latin typeface="Tw Cen MT" panose="020B0602020104020603" pitchFamily="34" charset="0"/>
              </a:rPr>
              <a:t>(</a:t>
            </a:r>
            <a:r>
              <a:rPr lang="en-CA" b="1" dirty="0" err="1">
                <a:latin typeface="Tw Cen MT" panose="020B0602020104020603" pitchFamily="34" charset="0"/>
              </a:rPr>
              <a:t>train_data_sample.headline</a:t>
            </a:r>
            <a:r>
              <a:rPr lang="en-CA" b="1" dirty="0">
                <a:latin typeface="Tw Cen MT" panose="020B0602020104020603" pitchFamily="34" charset="0"/>
              </a:rPr>
              <a:t>).</a:t>
            </a:r>
            <a:r>
              <a:rPr lang="en-CA" b="1" dirty="0" err="1">
                <a:latin typeface="Tw Cen MT" panose="020B0602020104020603" pitchFamily="34" charset="0"/>
              </a:rPr>
              <a:t>toarray</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get all unique words in the corpus</a:t>
            </a:r>
          </a:p>
          <a:p>
            <a:r>
              <a:rPr lang="en-CA" b="1" dirty="0">
                <a:latin typeface="Tw Cen MT" panose="020B0602020104020603" pitchFamily="34" charset="0"/>
              </a:rPr>
              <a:t>vocab = </a:t>
            </a:r>
            <a:r>
              <a:rPr lang="en-CA" b="1" dirty="0" err="1">
                <a:latin typeface="Tw Cen MT" panose="020B0602020104020603" pitchFamily="34" charset="0"/>
              </a:rPr>
              <a:t>cv.get_feature_names</a:t>
            </a:r>
            <a:r>
              <a:rPr lang="en-CA" b="1" dirty="0">
                <a:latin typeface="Tw Cen MT" panose="020B0602020104020603" pitchFamily="34" charset="0"/>
              </a:rPr>
              <a:t>()</a:t>
            </a:r>
          </a:p>
          <a:p>
            <a:br>
              <a:rPr lang="en-CA" b="1" dirty="0">
                <a:latin typeface="Tw Cen MT" panose="020B0602020104020603" pitchFamily="34" charset="0"/>
              </a:rPr>
            </a:br>
            <a:r>
              <a:rPr lang="en-CA" b="1" dirty="0">
                <a:latin typeface="Tw Cen MT" panose="020B0602020104020603" pitchFamily="34" charset="0"/>
              </a:rPr>
              <a:t># produce a </a:t>
            </a:r>
            <a:r>
              <a:rPr lang="en-CA" b="1" dirty="0" err="1">
                <a:latin typeface="Tw Cen MT" panose="020B0602020104020603" pitchFamily="34" charset="0"/>
              </a:rPr>
              <a:t>dataframe</a:t>
            </a:r>
            <a:r>
              <a:rPr lang="en-CA" b="1" dirty="0">
                <a:latin typeface="Tw Cen MT" panose="020B0602020104020603" pitchFamily="34" charset="0"/>
              </a:rPr>
              <a:t> including the feature names</a:t>
            </a:r>
          </a:p>
          <a:p>
            <a:r>
              <a:rPr lang="en-CA" b="1" dirty="0" err="1">
                <a:latin typeface="Tw Cen MT" panose="020B0602020104020603" pitchFamily="34" charset="0"/>
              </a:rPr>
              <a:t>cv_matrix_df</a:t>
            </a:r>
            <a:r>
              <a:rPr lang="en-CA" b="1" dirty="0">
                <a:latin typeface="Tw Cen MT" panose="020B0602020104020603" pitchFamily="34" charset="0"/>
              </a:rPr>
              <a:t> = </a:t>
            </a:r>
            <a:r>
              <a:rPr lang="en-CA" b="1" dirty="0" err="1">
                <a:latin typeface="Tw Cen MT" panose="020B0602020104020603" pitchFamily="34" charset="0"/>
              </a:rPr>
              <a:t>pandas.DataFrame</a:t>
            </a:r>
            <a:r>
              <a:rPr lang="en-CA" b="1" dirty="0">
                <a:latin typeface="Tw Cen MT" panose="020B0602020104020603" pitchFamily="34" charset="0"/>
              </a:rPr>
              <a:t>(</a:t>
            </a:r>
            <a:r>
              <a:rPr lang="en-CA" b="1" dirty="0" err="1">
                <a:latin typeface="Tw Cen MT" panose="020B0602020104020603" pitchFamily="34" charset="0"/>
              </a:rPr>
              <a:t>cv_matrix</a:t>
            </a:r>
            <a:r>
              <a:rPr lang="en-CA" b="1" dirty="0">
                <a:latin typeface="Tw Cen MT" panose="020B0602020104020603" pitchFamily="34" charset="0"/>
              </a:rPr>
              <a:t>, columns=vocab)</a:t>
            </a:r>
          </a:p>
        </p:txBody>
      </p:sp>
      <p:pic>
        <p:nvPicPr>
          <p:cNvPr id="5" name="Picture 4">
            <a:extLst>
              <a:ext uri="{FF2B5EF4-FFF2-40B4-BE49-F238E27FC236}">
                <a16:creationId xmlns:a16="http://schemas.microsoft.com/office/drawing/2014/main" id="{CFC9A64D-DA19-49ED-AD68-40F7EB034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0" name="Slide Number Placeholder 9">
            <a:extLst>
              <a:ext uri="{FF2B5EF4-FFF2-40B4-BE49-F238E27FC236}">
                <a16:creationId xmlns:a16="http://schemas.microsoft.com/office/drawing/2014/main" id="{D5A8650F-158E-4BA9-8B86-A4CF2B61C5B1}"/>
              </a:ext>
            </a:extLst>
          </p:cNvPr>
          <p:cNvSpPr>
            <a:spLocks noGrp="1"/>
          </p:cNvSpPr>
          <p:nvPr>
            <p:ph type="sldNum" sz="quarter" idx="12"/>
          </p:nvPr>
        </p:nvSpPr>
        <p:spPr/>
        <p:txBody>
          <a:bodyPr/>
          <a:lstStyle/>
          <a:p>
            <a:fld id="{0540F40C-19D0-4AE1-B3AF-4A4F01D6E71D}" type="slidenum">
              <a:rPr lang="en-CA" smtClean="0"/>
              <a:pPr/>
              <a:t>8</a:t>
            </a:fld>
            <a:endParaRPr lang="en-CA"/>
          </a:p>
        </p:txBody>
      </p:sp>
    </p:spTree>
    <p:extLst>
      <p:ext uri="{BB962C8B-B14F-4D97-AF65-F5344CB8AC3E}">
        <p14:creationId xmlns:p14="http://schemas.microsoft.com/office/powerpoint/2010/main" val="313900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677334" y="247887"/>
            <a:ext cx="9711004" cy="568751"/>
          </a:xfrm>
        </p:spPr>
        <p:txBody>
          <a:bodyPr>
            <a:normAutofit fontScale="90000"/>
          </a:bodyPr>
          <a:lstStyle/>
          <a:p>
            <a:r>
              <a:rPr lang="en-CA" dirty="0">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386500" y="925047"/>
            <a:ext cx="8917757" cy="5932953"/>
          </a:xfrm>
        </p:spPr>
        <p:txBody>
          <a:bodyPr>
            <a:noAutofit/>
          </a:bodyPr>
          <a:lstStyle/>
          <a:p>
            <a:r>
              <a:rPr lang="en-CA" sz="2400" dirty="0">
                <a:latin typeface="Tw Cen MT" panose="020B0602020104020603" pitchFamily="34" charset="0"/>
              </a:rPr>
              <a:t>Further manipulating the data, we produced a bar chart of the Top-20 most common words of the headlines of the news articles</a:t>
            </a:r>
          </a:p>
          <a:p>
            <a:pPr marL="0" indent="0">
              <a:buNone/>
            </a:pPr>
            <a:endParaRPr lang="en-CA" sz="2400" dirty="0">
              <a:latin typeface="Tw Cen MT" panose="020B0602020104020603" pitchFamily="34" charset="0"/>
            </a:endParaRPr>
          </a:p>
          <a:p>
            <a:pPr marL="0" indent="0">
              <a:buNone/>
            </a:pPr>
            <a:endParaRPr lang="en-CA" sz="2400" dirty="0">
              <a:latin typeface="Tw Cen MT" panose="020B0602020104020603" pitchFamily="34" charset="0"/>
            </a:endParaRPr>
          </a:p>
          <a:p>
            <a:pPr marL="0" indent="0">
              <a:buNone/>
            </a:pPr>
            <a:r>
              <a:rPr lang="en-CA" sz="2200" dirty="0">
                <a:latin typeface="Tw Cen MT" panose="020B0602020104020603" pitchFamily="34" charset="0"/>
              </a:rPr>
              <a:t> </a:t>
            </a: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grpSp>
        <p:nvGrpSpPr>
          <p:cNvPr id="6" name="Group 5">
            <a:extLst>
              <a:ext uri="{FF2B5EF4-FFF2-40B4-BE49-F238E27FC236}">
                <a16:creationId xmlns:a16="http://schemas.microsoft.com/office/drawing/2014/main" id="{05DF5753-B66F-45DC-B8DD-2AF2F6AE4A59}"/>
              </a:ext>
            </a:extLst>
          </p:cNvPr>
          <p:cNvGrpSpPr/>
          <p:nvPr/>
        </p:nvGrpSpPr>
        <p:grpSpPr>
          <a:xfrm>
            <a:off x="2375555" y="2177592"/>
            <a:ext cx="5156462" cy="4595567"/>
            <a:chOff x="2375555" y="2177592"/>
            <a:chExt cx="5156462" cy="4595567"/>
          </a:xfrm>
        </p:grpSpPr>
        <p:pic>
          <p:nvPicPr>
            <p:cNvPr id="5" name="Picture 4">
              <a:extLst>
                <a:ext uri="{FF2B5EF4-FFF2-40B4-BE49-F238E27FC236}">
                  <a16:creationId xmlns:a16="http://schemas.microsoft.com/office/drawing/2014/main" id="{7A310751-FD21-45B6-ADA3-B399CF70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555" y="2507550"/>
              <a:ext cx="5156462" cy="4265609"/>
            </a:xfrm>
            <a:prstGeom prst="rect">
              <a:avLst/>
            </a:prstGeom>
          </p:spPr>
        </p:pic>
        <p:sp>
          <p:nvSpPr>
            <p:cNvPr id="4" name="TextBox 3">
              <a:extLst>
                <a:ext uri="{FF2B5EF4-FFF2-40B4-BE49-F238E27FC236}">
                  <a16:creationId xmlns:a16="http://schemas.microsoft.com/office/drawing/2014/main" id="{0F76C81C-961F-4868-9145-5EECB9309808}"/>
                </a:ext>
              </a:extLst>
            </p:cNvPr>
            <p:cNvSpPr txBox="1"/>
            <p:nvPr/>
          </p:nvSpPr>
          <p:spPr>
            <a:xfrm>
              <a:off x="2922309" y="2177592"/>
              <a:ext cx="4279769" cy="369332"/>
            </a:xfrm>
            <a:prstGeom prst="rect">
              <a:avLst/>
            </a:prstGeom>
            <a:noFill/>
          </p:spPr>
          <p:txBody>
            <a:bodyPr wrap="square" rtlCol="0">
              <a:spAutoFit/>
            </a:bodyPr>
            <a:lstStyle/>
            <a:p>
              <a:pPr algn="ctr"/>
              <a:r>
                <a:rPr lang="en-CA" dirty="0">
                  <a:latin typeface="Tw Cen MT" panose="020B0602020104020603" pitchFamily="34" charset="0"/>
                </a:rPr>
                <a:t>Top 20 most common words </a:t>
              </a:r>
            </a:p>
          </p:txBody>
        </p:sp>
      </p:grpSp>
      <p:pic>
        <p:nvPicPr>
          <p:cNvPr id="7" name="Picture 6">
            <a:extLst>
              <a:ext uri="{FF2B5EF4-FFF2-40B4-BE49-F238E27FC236}">
                <a16:creationId xmlns:a16="http://schemas.microsoft.com/office/drawing/2014/main" id="{A228A19F-7B27-46FD-B02D-C399EF4A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2" name="Slide Number Placeholder 11">
            <a:extLst>
              <a:ext uri="{FF2B5EF4-FFF2-40B4-BE49-F238E27FC236}">
                <a16:creationId xmlns:a16="http://schemas.microsoft.com/office/drawing/2014/main" id="{17069C90-3FB4-4A0C-83A5-9839AA2716BB}"/>
              </a:ext>
            </a:extLst>
          </p:cNvPr>
          <p:cNvSpPr>
            <a:spLocks noGrp="1"/>
          </p:cNvSpPr>
          <p:nvPr>
            <p:ph type="sldNum" sz="quarter" idx="12"/>
          </p:nvPr>
        </p:nvSpPr>
        <p:spPr/>
        <p:txBody>
          <a:bodyPr/>
          <a:lstStyle/>
          <a:p>
            <a:fld id="{0540F40C-19D0-4AE1-B3AF-4A4F01D6E71D}" type="slidenum">
              <a:rPr lang="en-CA" smtClean="0"/>
              <a:pPr/>
              <a:t>9</a:t>
            </a:fld>
            <a:endParaRPr lang="en-CA"/>
          </a:p>
        </p:txBody>
      </p:sp>
    </p:spTree>
    <p:extLst>
      <p:ext uri="{BB962C8B-B14F-4D97-AF65-F5344CB8AC3E}">
        <p14:creationId xmlns:p14="http://schemas.microsoft.com/office/powerpoint/2010/main" val="31872644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619</TotalTime>
  <Words>3163</Words>
  <Application>Microsoft Office PowerPoint</Application>
  <PresentationFormat>Widescreen</PresentationFormat>
  <Paragraphs>355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Trebuchet MS</vt:lpstr>
      <vt:lpstr>Tw Cen MT</vt:lpstr>
      <vt:lpstr>Wingdings 3</vt:lpstr>
      <vt:lpstr>Facet</vt:lpstr>
      <vt:lpstr>AG News Topic Classification</vt:lpstr>
      <vt:lpstr>PROBLEM SELECTION &amp; DEFINITION</vt:lpstr>
      <vt:lpstr>BACKGROUND OF THE DATASET</vt:lpstr>
      <vt:lpstr>FEATURE ENGINEERING &amp; MODELS - PLAN</vt:lpstr>
      <vt:lpstr>DATA CLEANING </vt:lpstr>
      <vt:lpstr>DATA CLEANING </vt:lpstr>
      <vt:lpstr>DATA EXPLORATION</vt:lpstr>
      <vt:lpstr>DATA EXPLORATION</vt:lpstr>
      <vt:lpstr>DATA EXPLORATION</vt:lpstr>
      <vt:lpstr>DATA EXPLORATION</vt:lpstr>
      <vt:lpstr> </vt:lpstr>
      <vt:lpstr>PROJECT MILESTONE 1 – 18th Apr 2020</vt:lpstr>
      <vt:lpstr>FEATURE ENGINEERING &amp; MODELS - PLAN</vt:lpstr>
      <vt:lpstr>FEATURE ENGINEERING – BAG OF WORDS</vt:lpstr>
      <vt:lpstr>FEATURE ENGINEERING – BAG OF WORDS (Cont’d)</vt:lpstr>
      <vt:lpstr>FEATURE ENGINEERING – BAG OF N-GRAMS</vt:lpstr>
      <vt:lpstr>FEATURE ENGINEERING – BAG OF N-GRAMS (Cont’d)</vt:lpstr>
      <vt:lpstr>FEATURE ENGINEERING – BAG OF CHARS</vt:lpstr>
      <vt:lpstr>FEATURE ENGINEERING – BAG OF CHARS (Cont’d)</vt:lpstr>
      <vt:lpstr>FEATURE ENGINEERING – TF/IDF UNIGRAMS</vt:lpstr>
      <vt:lpstr>FEATURE ENGINEERING – TF/IDF N-GRAMS</vt:lpstr>
      <vt:lpstr>FEATURE ENGINEERING – TF/IDF CHARS</vt:lpstr>
      <vt:lpstr>FEATURE ENGINEERING – WORD2VEC</vt:lpstr>
      <vt:lpstr>FEATURE ENGINEERING – WORD2VEC (Cont’d)</vt:lpstr>
      <vt:lpstr>FEATURE ENGINEERING – WORD2VEC (Cont’d)</vt:lpstr>
      <vt:lpstr>FEATURE ENGINEERING – WORD2VEC (Cont’d)</vt:lpstr>
      <vt:lpstr>FEATURE ENGINEERING – WORD2VEC (Cont’d)</vt:lpstr>
      <vt:lpstr>MODELLING - SVM</vt:lpstr>
      <vt:lpstr>MODELLING – SVM (Cont’d)</vt:lpstr>
      <vt:lpstr>MODELLING – SVM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Viswesh Krishnamurthy</cp:lastModifiedBy>
  <cp:revision>68</cp:revision>
  <dcterms:created xsi:type="dcterms:W3CDTF">2020-03-27T02:40:16Z</dcterms:created>
  <dcterms:modified xsi:type="dcterms:W3CDTF">2020-04-17T03:07:02Z</dcterms:modified>
</cp:coreProperties>
</file>