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5" r:id="rId3"/>
    <p:sldId id="261" r:id="rId4"/>
    <p:sldId id="260" r:id="rId5"/>
    <p:sldId id="263" r:id="rId6"/>
    <p:sldId id="264" r:id="rId7"/>
    <p:sldId id="276" r:id="rId8"/>
    <p:sldId id="277" r:id="rId9"/>
    <p:sldId id="273" r:id="rId1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96600"/>
    <a:srgbClr val="FF33CC"/>
    <a:srgbClr val="CC00CC"/>
    <a:srgbClr val="FF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033" autoAdjust="0"/>
    <p:restoredTop sz="94660"/>
  </p:normalViewPr>
  <p:slideViewPr>
    <p:cSldViewPr>
      <p:cViewPr varScale="1">
        <p:scale>
          <a:sx n="74" d="100"/>
          <a:sy n="74" d="100"/>
        </p:scale>
        <p:origin x="-444"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18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0B3F5D-AB32-46E4-A5B6-52F208654779}" type="datetimeFigureOut">
              <a:rPr lang="en-US" smtClean="0"/>
              <a:pPr/>
              <a:t>11/26/2015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8E081D-1F0F-4D43-B7B1-96DEB5E8CBE2}" type="slidenum">
              <a:rPr lang="en-US" smtClean="0"/>
              <a:pPr/>
              <a:t>‹#›</a:t>
            </a:fld>
            <a:endParaRPr lang="en-US"/>
          </a:p>
        </p:txBody>
      </p:sp>
    </p:spTree>
    <p:extLst>
      <p:ext uri="{BB962C8B-B14F-4D97-AF65-F5344CB8AC3E}">
        <p14:creationId xmlns="" xmlns:p14="http://schemas.microsoft.com/office/powerpoint/2010/main" val="3480419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95555B46-538F-40C5-94D6-782157A332EC}" type="datetimeFigureOut">
              <a:rPr lang="id-ID" smtClean="0"/>
              <a:pPr/>
              <a:t>26/11/2015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1BCC294-2A1A-49C7-9B2B-91AAB0071C66}" type="slidenum">
              <a:rPr lang="id-ID" smtClean="0"/>
              <a:pPr/>
              <a:t>‹#›</a:t>
            </a:fld>
            <a:endParaRPr lang="id-ID"/>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5555B46-538F-40C5-94D6-782157A332EC}" type="datetimeFigureOut">
              <a:rPr lang="id-ID" smtClean="0"/>
              <a:pPr/>
              <a:t>26/11/2015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1BCC294-2A1A-49C7-9B2B-91AAB0071C66}" type="slidenum">
              <a:rPr lang="id-ID" smtClean="0"/>
              <a:pPr/>
              <a:t>‹#›</a:t>
            </a:fld>
            <a:endParaRPr lang="id-ID"/>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5555B46-538F-40C5-94D6-782157A332EC}" type="datetimeFigureOut">
              <a:rPr lang="id-ID" smtClean="0"/>
              <a:pPr/>
              <a:t>26/11/2015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1BCC294-2A1A-49C7-9B2B-91AAB0071C66}" type="slidenum">
              <a:rPr lang="id-ID" smtClean="0"/>
              <a:pPr/>
              <a:t>‹#›</a:t>
            </a:fld>
            <a:endParaRPr lang="id-ID"/>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5555B46-538F-40C5-94D6-782157A332EC}" type="datetimeFigureOut">
              <a:rPr lang="id-ID" smtClean="0"/>
              <a:pPr/>
              <a:t>26/11/2015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1BCC294-2A1A-49C7-9B2B-91AAB0071C66}" type="slidenum">
              <a:rPr lang="id-ID" smtClean="0"/>
              <a:pPr/>
              <a:t>‹#›</a:t>
            </a:fld>
            <a:endParaRPr lang="id-ID"/>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555B46-538F-40C5-94D6-782157A332EC}" type="datetimeFigureOut">
              <a:rPr lang="id-ID" smtClean="0"/>
              <a:pPr/>
              <a:t>26/11/2015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1BCC294-2A1A-49C7-9B2B-91AAB0071C66}" type="slidenum">
              <a:rPr lang="id-ID" smtClean="0"/>
              <a:pPr/>
              <a:t>‹#›</a:t>
            </a:fld>
            <a:endParaRPr lang="id-ID"/>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95555B46-538F-40C5-94D6-782157A332EC}" type="datetimeFigureOut">
              <a:rPr lang="id-ID" smtClean="0"/>
              <a:pPr/>
              <a:t>26/11/2015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1BCC294-2A1A-49C7-9B2B-91AAB0071C66}" type="slidenum">
              <a:rPr lang="id-ID" smtClean="0"/>
              <a:pPr/>
              <a:t>‹#›</a:t>
            </a:fld>
            <a:endParaRPr lang="id-ID"/>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95555B46-538F-40C5-94D6-782157A332EC}" type="datetimeFigureOut">
              <a:rPr lang="id-ID" smtClean="0"/>
              <a:pPr/>
              <a:t>26/11/2015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1BCC294-2A1A-49C7-9B2B-91AAB0071C66}" type="slidenum">
              <a:rPr lang="id-ID" smtClean="0"/>
              <a:pPr/>
              <a:t>‹#›</a:t>
            </a:fld>
            <a:endParaRPr lang="id-ID"/>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95555B46-538F-40C5-94D6-782157A332EC}" type="datetimeFigureOut">
              <a:rPr lang="id-ID" smtClean="0"/>
              <a:pPr/>
              <a:t>26/11/2015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1BCC294-2A1A-49C7-9B2B-91AAB0071C66}" type="slidenum">
              <a:rPr lang="id-ID" smtClean="0"/>
              <a:pPr/>
              <a:t>‹#›</a:t>
            </a:fld>
            <a:endParaRPr lang="id-ID"/>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55B46-538F-40C5-94D6-782157A332EC}" type="datetimeFigureOut">
              <a:rPr lang="id-ID" smtClean="0"/>
              <a:pPr/>
              <a:t>26/11/2015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1BCC294-2A1A-49C7-9B2B-91AAB0071C66}" type="slidenum">
              <a:rPr lang="id-ID" smtClean="0"/>
              <a:pPr/>
              <a:t>‹#›</a:t>
            </a:fld>
            <a:endParaRPr lang="id-ID"/>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555B46-538F-40C5-94D6-782157A332EC}" type="datetimeFigureOut">
              <a:rPr lang="id-ID" smtClean="0"/>
              <a:pPr/>
              <a:t>26/11/2015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1BCC294-2A1A-49C7-9B2B-91AAB0071C66}" type="slidenum">
              <a:rPr lang="id-ID" smtClean="0"/>
              <a:pPr/>
              <a:t>‹#›</a:t>
            </a:fld>
            <a:endParaRPr lang="id-ID"/>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555B46-538F-40C5-94D6-782157A332EC}" type="datetimeFigureOut">
              <a:rPr lang="id-ID" smtClean="0"/>
              <a:pPr/>
              <a:t>26/11/2015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1BCC294-2A1A-49C7-9B2B-91AAB0071C66}" type="slidenum">
              <a:rPr lang="id-ID" smtClean="0"/>
              <a:pPr/>
              <a:t>‹#›</a:t>
            </a:fld>
            <a:endParaRPr lang="id-ID"/>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55B46-538F-40C5-94D6-782157A332EC}" type="datetimeFigureOut">
              <a:rPr lang="id-ID" smtClean="0"/>
              <a:pPr/>
              <a:t>26/11/2015</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CC294-2A1A-49C7-9B2B-91AAB0071C66}"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3501008"/>
            <a:ext cx="9144000" cy="16413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p:nvPr>
        </p:nvSpPr>
        <p:spPr>
          <a:xfrm>
            <a:off x="0" y="2143116"/>
            <a:ext cx="9144000" cy="1470025"/>
          </a:xfrm>
        </p:spPr>
        <p:txBody>
          <a:bodyPr>
            <a:normAutofit/>
          </a:bodyPr>
          <a:lstStyle/>
          <a:p>
            <a:r>
              <a:rPr lang="id-ID" sz="4000" dirty="0" smtClean="0">
                <a:latin typeface="Bebas Neue Book" pitchFamily="50" charset="0"/>
              </a:rPr>
              <a:t>Developed By</a:t>
            </a:r>
            <a:r>
              <a:rPr lang="id-ID" sz="4000" dirty="0" smtClean="0">
                <a:latin typeface="Bebas Neue Regular" pitchFamily="50" charset="0"/>
              </a:rPr>
              <a:t>:</a:t>
            </a:r>
            <a:endParaRPr lang="id-ID" sz="4000" dirty="0">
              <a:latin typeface="Bebas Neue Regular" pitchFamily="50" charset="0"/>
            </a:endParaRPr>
          </a:p>
        </p:txBody>
      </p:sp>
      <p:sp>
        <p:nvSpPr>
          <p:cNvPr id="4" name="Title 1"/>
          <p:cNvSpPr txBox="1">
            <a:spLocks/>
          </p:cNvSpPr>
          <p:nvPr/>
        </p:nvSpPr>
        <p:spPr>
          <a:xfrm>
            <a:off x="0" y="1500174"/>
            <a:ext cx="91440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6000" noProof="0" dirty="0" smtClean="0">
                <a:latin typeface="Bebas" pitchFamily="2" charset="0"/>
                <a:ea typeface="+mj-ea"/>
                <a:cs typeface="+mj-cs"/>
              </a:rPr>
              <a:t>ISAS</a:t>
            </a:r>
            <a:endParaRPr kumimoji="0" lang="id-ID" sz="6000" b="0" i="0" u="none" strike="noStrike" kern="1200" cap="none" spc="0" normalizeH="0" baseline="0" noProof="0" dirty="0" smtClean="0">
              <a:ln>
                <a:noFill/>
              </a:ln>
              <a:solidFill>
                <a:schemeClr val="tx1"/>
              </a:solidFill>
              <a:effectLst/>
              <a:uLnTx/>
              <a:uFillTx/>
              <a:latin typeface="Bebas" pitchFamily="2" charset="0"/>
              <a:ea typeface="+mj-ea"/>
              <a:cs typeface="+mj-cs"/>
            </a:endParaRPr>
          </a:p>
        </p:txBody>
      </p:sp>
      <p:sp>
        <p:nvSpPr>
          <p:cNvPr id="5" name="Title 1"/>
          <p:cNvSpPr txBox="1">
            <a:spLocks/>
          </p:cNvSpPr>
          <p:nvPr/>
        </p:nvSpPr>
        <p:spPr>
          <a:xfrm>
            <a:off x="0" y="3140968"/>
            <a:ext cx="9144000" cy="2001404"/>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id-ID" sz="4000" dirty="0" smtClean="0">
              <a:solidFill>
                <a:schemeClr val="bg2"/>
              </a:solidFill>
              <a:latin typeface="Algerian" pitchFamily="82"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4600" b="0" i="0" u="none" strike="noStrike" kern="1200" cap="none" spc="0" normalizeH="0" baseline="0" noProof="0" dirty="0" smtClean="0">
                <a:ln>
                  <a:noFill/>
                </a:ln>
                <a:solidFill>
                  <a:schemeClr val="bg2"/>
                </a:solidFill>
                <a:effectLst/>
                <a:uLnTx/>
                <a:uFillTx/>
                <a:latin typeface="Algerian" pitchFamily="82" charset="0"/>
                <a:ea typeface="+mj-ea"/>
                <a:cs typeface="+mj-cs"/>
              </a:rPr>
              <a:t>Andika</a:t>
            </a:r>
            <a:r>
              <a:rPr kumimoji="0" lang="id-ID" sz="4600" b="0" i="0" u="none" strike="noStrike" kern="1200" cap="none" spc="0" normalizeH="0" noProof="0" dirty="0" smtClean="0">
                <a:ln>
                  <a:noFill/>
                </a:ln>
                <a:solidFill>
                  <a:schemeClr val="bg2"/>
                </a:solidFill>
                <a:effectLst/>
                <a:uLnTx/>
                <a:uFillTx/>
                <a:latin typeface="Algerian" pitchFamily="82" charset="0"/>
                <a:ea typeface="+mj-ea"/>
                <a:cs typeface="+mj-cs"/>
              </a:rPr>
              <a:t> saputra</a:t>
            </a:r>
            <a:endParaRPr kumimoji="0" lang="en-US" sz="4600" b="0" i="0" u="none" strike="noStrike" kern="1200" cap="none" spc="0" normalizeH="0" noProof="0" dirty="0" smtClean="0">
              <a:ln>
                <a:noFill/>
              </a:ln>
              <a:solidFill>
                <a:schemeClr val="bg2"/>
              </a:solidFill>
              <a:effectLst/>
              <a:uLnTx/>
              <a:uFillTx/>
              <a:latin typeface="Algerian" pitchFamily="82"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600" b="0" i="0" u="none" strike="noStrike" kern="1200" cap="none" spc="0" normalizeH="0" noProof="0" dirty="0" smtClean="0">
              <a:ln>
                <a:noFill/>
              </a:ln>
              <a:solidFill>
                <a:schemeClr val="bg2"/>
              </a:solidFill>
              <a:effectLst/>
              <a:uLnTx/>
              <a:uFillTx/>
              <a:latin typeface="Algerian" pitchFamily="82"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600" dirty="0" err="1" smtClean="0">
                <a:solidFill>
                  <a:schemeClr val="bg2"/>
                </a:solidFill>
                <a:latin typeface="Algerian" pitchFamily="82" charset="0"/>
                <a:ea typeface="+mj-ea"/>
                <a:cs typeface="+mj-cs"/>
              </a:rPr>
              <a:t>Ugi</a:t>
            </a:r>
            <a:r>
              <a:rPr lang="en-US" sz="4600" dirty="0" smtClean="0">
                <a:solidFill>
                  <a:schemeClr val="bg2"/>
                </a:solidFill>
                <a:latin typeface="Algerian" pitchFamily="82" charset="0"/>
                <a:ea typeface="+mj-ea"/>
                <a:cs typeface="+mj-cs"/>
              </a:rPr>
              <a:t> </a:t>
            </a:r>
            <a:r>
              <a:rPr lang="en-US" sz="4600" dirty="0" err="1" smtClean="0">
                <a:solidFill>
                  <a:schemeClr val="bg2"/>
                </a:solidFill>
                <a:latin typeface="Algerian" pitchFamily="82" charset="0"/>
                <a:ea typeface="+mj-ea"/>
                <a:cs typeface="+mj-cs"/>
              </a:rPr>
              <a:t>Ispoyo</a:t>
            </a:r>
            <a:r>
              <a:rPr lang="en-US" sz="4600" dirty="0" smtClean="0">
                <a:solidFill>
                  <a:schemeClr val="bg2"/>
                </a:solidFill>
                <a:latin typeface="Algerian" pitchFamily="82" charset="0"/>
                <a:ea typeface="+mj-ea"/>
                <a:cs typeface="+mj-cs"/>
              </a:rPr>
              <a:t> </a:t>
            </a:r>
            <a:r>
              <a:rPr lang="en-US" sz="4600" dirty="0" err="1" smtClean="0">
                <a:solidFill>
                  <a:schemeClr val="bg2"/>
                </a:solidFill>
                <a:latin typeface="Algerian" pitchFamily="82" charset="0"/>
                <a:ea typeface="+mj-ea"/>
                <a:cs typeface="+mj-cs"/>
              </a:rPr>
              <a:t>Widodo</a:t>
            </a:r>
            <a:endParaRPr lang="en-US" sz="4600" baseline="0" dirty="0">
              <a:solidFill>
                <a:schemeClr val="bg2"/>
              </a:solidFill>
              <a:latin typeface="Algerian" pitchFamily="82" charset="0"/>
              <a:ea typeface="+mj-ea"/>
              <a:cs typeface="+mj-cs"/>
            </a:endParaRPr>
          </a:p>
        </p:txBody>
      </p:sp>
      <p:pic>
        <p:nvPicPr>
          <p:cNvPr id="6" name="Picture 5" descr="CCIT-logo-white.png.gif"/>
          <p:cNvPicPr>
            <a:picLocks noChangeAspect="1"/>
          </p:cNvPicPr>
          <p:nvPr/>
        </p:nvPicPr>
        <p:blipFill>
          <a:blip r:embed="rId2"/>
          <a:stretch>
            <a:fillRect/>
          </a:stretch>
        </p:blipFill>
        <p:spPr>
          <a:xfrm>
            <a:off x="3857620" y="214314"/>
            <a:ext cx="1245228" cy="1357298"/>
          </a:xfrm>
          <a:prstGeom prst="rect">
            <a:avLst/>
          </a:prstGeom>
        </p:spPr>
      </p:pic>
      <p:sp>
        <p:nvSpPr>
          <p:cNvPr id="7" name="Title 1"/>
          <p:cNvSpPr txBox="1">
            <a:spLocks/>
          </p:cNvSpPr>
          <p:nvPr/>
        </p:nvSpPr>
        <p:spPr>
          <a:xfrm>
            <a:off x="3286116" y="5857892"/>
            <a:ext cx="2500330" cy="1000132"/>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6000" b="1" i="0" u="none" strike="noStrike" kern="1200" cap="none" spc="-300" normalizeH="0" baseline="0" noProof="0" dirty="0" smtClean="0">
                <a:ln>
                  <a:noFill/>
                </a:ln>
                <a:solidFill>
                  <a:schemeClr val="accent1">
                    <a:lumMod val="75000"/>
                  </a:schemeClr>
                </a:solidFill>
                <a:effectLst/>
                <a:uLnTx/>
                <a:uFillTx/>
                <a:latin typeface="Rockwell" pitchFamily="18" charset="0"/>
                <a:ea typeface="+mj-ea"/>
                <a:cs typeface="+mj-cs"/>
              </a:rPr>
              <a:t>NIIT</a:t>
            </a:r>
          </a:p>
        </p:txBody>
      </p:sp>
    </p:spTree>
  </p:cSld>
  <p:clrMapOvr>
    <a:masterClrMapping/>
  </p:clrMapOvr>
  <p:transition spd="slow">
    <p:randomBa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4525963"/>
          </a:xfrm>
        </p:spPr>
        <p:txBody>
          <a:bodyPr>
            <a:normAutofit/>
          </a:bodyPr>
          <a:lstStyle/>
          <a:p>
            <a:pPr algn="ctr">
              <a:buNone/>
            </a:pPr>
            <a:r>
              <a:rPr lang="en-US" sz="3600" dirty="0">
                <a:latin typeface="Arial" pitchFamily="34" charset="0"/>
                <a:cs typeface="Arial" pitchFamily="34" charset="0"/>
              </a:rPr>
              <a:t>	</a:t>
            </a:r>
            <a:r>
              <a:rPr lang="en-US" sz="3600" dirty="0" smtClean="0"/>
              <a:t>Barcode is an optical machine-readable representation of data relating to the object to which it’s attached. Barcode can be described as an optical Morse code. It’s the small image of lines (bars) and spaces that is affixed to identification the information. </a:t>
            </a:r>
            <a:endParaRPr lang="id-ID" sz="3600" dirty="0">
              <a:latin typeface="Arial" pitchFamily="34" charset="0"/>
              <a:cs typeface="Arial" pitchFamily="34" charset="0"/>
            </a:endParaRPr>
          </a:p>
        </p:txBody>
      </p:sp>
      <p:sp>
        <p:nvSpPr>
          <p:cNvPr id="4" name="Rectangle 3"/>
          <p:cNvSpPr/>
          <p:nvPr/>
        </p:nvSpPr>
        <p:spPr>
          <a:xfrm>
            <a:off x="0" y="260648"/>
            <a:ext cx="9144000" cy="9286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bg1"/>
                </a:solidFill>
                <a:latin typeface="Algerian" pitchFamily="82" charset="0"/>
              </a:rPr>
              <a:t>DEFINITION OF BARCODE</a:t>
            </a:r>
            <a:endParaRPr lang="id-ID" sz="3200" dirty="0">
              <a:solidFill>
                <a:schemeClr val="bg1"/>
              </a:solidFill>
              <a:latin typeface="Algerian" pitchFamily="82" charset="0"/>
            </a:endParaRPr>
          </a:p>
        </p:txBody>
      </p:sp>
    </p:spTree>
    <p:extLst>
      <p:ext uri="{BB962C8B-B14F-4D97-AF65-F5344CB8AC3E}">
        <p14:creationId xmlns="" xmlns:p14="http://schemas.microsoft.com/office/powerpoint/2010/main" val="158175386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85728"/>
            <a:ext cx="9144000" cy="9286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latin typeface="Algerian" pitchFamily="82" charset="0"/>
              </a:rPr>
              <a:t>DEFINITION OF Linear Barcode</a:t>
            </a:r>
            <a:endParaRPr lang="id-ID" sz="3200" b="1" dirty="0">
              <a:solidFill>
                <a:schemeClr val="bg1"/>
              </a:solidFill>
              <a:latin typeface="Algerian" pitchFamily="82" charset="0"/>
            </a:endParaRPr>
          </a:p>
        </p:txBody>
      </p:sp>
      <p:sp>
        <p:nvSpPr>
          <p:cNvPr id="5" name="Content Placeholder 2"/>
          <p:cNvSpPr txBox="1">
            <a:spLocks/>
          </p:cNvSpPr>
          <p:nvPr/>
        </p:nvSpPr>
        <p:spPr>
          <a:xfrm>
            <a:off x="609600" y="1565176"/>
            <a:ext cx="3610744"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800" dirty="0" smtClean="0"/>
          </a:p>
        </p:txBody>
      </p:sp>
      <p:pic>
        <p:nvPicPr>
          <p:cNvPr id="6" name="Content Placeholder 5" descr="G:\Mi-Cloud\new\IMAGE\LinearCode_UPC-ASymbology.png"/>
          <p:cNvPicPr>
            <a:picLocks noGrp="1"/>
          </p:cNvPicPr>
          <p:nvPr>
            <p:ph idx="1"/>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04800" y="1371600"/>
            <a:ext cx="3124200" cy="1752600"/>
          </a:xfrm>
          <a:prstGeom prst="rect">
            <a:avLst/>
          </a:prstGeom>
          <a:noFill/>
          <a:ln>
            <a:noFill/>
          </a:ln>
        </p:spPr>
      </p:pic>
      <p:sp>
        <p:nvSpPr>
          <p:cNvPr id="7" name="Content Placeholder 2"/>
          <p:cNvSpPr txBox="1">
            <a:spLocks/>
          </p:cNvSpPr>
          <p:nvPr/>
        </p:nvSpPr>
        <p:spPr>
          <a:xfrm>
            <a:off x="3581400" y="1340768"/>
            <a:ext cx="5105400" cy="4525963"/>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id-ID" sz="36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Content Placeholder 2"/>
          <p:cNvSpPr txBox="1">
            <a:spLocks/>
          </p:cNvSpPr>
          <p:nvPr/>
        </p:nvSpPr>
        <p:spPr>
          <a:xfrm>
            <a:off x="3505200" y="1340768"/>
            <a:ext cx="5181600" cy="4983832"/>
          </a:xfrm>
          <a:prstGeom prst="rect">
            <a:avLst/>
          </a:prstGeom>
        </p:spPr>
        <p:txBody>
          <a:bodyPr vert="horz" lIns="91440" tIns="45720" rIns="91440" bIns="45720" rtlCol="0">
            <a:normAutofit/>
          </a:bodyPr>
          <a:lstStyle/>
          <a:p>
            <a:pPr marL="342900" lvl="0" indent="-342900" algn="ctr">
              <a:spcBef>
                <a:spcPct val="20000"/>
              </a:spcBef>
            </a:pPr>
            <a:r>
              <a:rPr lang="en-US" sz="3600" dirty="0" smtClean="0"/>
              <a:t>Linear Barcode, the information inside the code is linearly, encoded with intervals of alternating diffuse reflectivity (highs and lows signal-wise), usually black and white in color. </a:t>
            </a:r>
            <a:endParaRPr kumimoji="0" lang="id-ID" sz="36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60648"/>
            <a:ext cx="9144000" cy="9286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Algerian" pitchFamily="82" charset="0"/>
              </a:rPr>
              <a:t>The </a:t>
            </a:r>
            <a:r>
              <a:rPr lang="en-US" sz="3200" dirty="0" smtClean="0">
                <a:latin typeface="Algerian" pitchFamily="82" charset="0"/>
              </a:rPr>
              <a:t>Architecture of Linear Barcode</a:t>
            </a:r>
            <a:endParaRPr lang="id-ID" sz="3200" b="1" dirty="0">
              <a:solidFill>
                <a:schemeClr val="bg1"/>
              </a:solidFill>
              <a:latin typeface="Algerian" pitchFamily="82" charset="0"/>
            </a:endParaRPr>
          </a:p>
        </p:txBody>
      </p:sp>
      <p:sp>
        <p:nvSpPr>
          <p:cNvPr id="5" name="Content Placeholder 2"/>
          <p:cNvSpPr txBox="1">
            <a:spLocks/>
          </p:cNvSpPr>
          <p:nvPr/>
        </p:nvSpPr>
        <p:spPr>
          <a:xfrm>
            <a:off x="4114800" y="1371600"/>
            <a:ext cx="4724400" cy="50405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n-US" dirty="0" smtClean="0"/>
              <a:t>	Linear </a:t>
            </a:r>
            <a:r>
              <a:rPr lang="en-US" dirty="0" smtClean="0"/>
              <a:t>barcode have a structure like a quite zone before the start character and after stop character, start character and stop character, Inter character gap (only used in discrete codes) and Data Character. </a:t>
            </a:r>
            <a:endParaRPr lang="en-US" b="1" dirty="0"/>
          </a:p>
        </p:txBody>
      </p:sp>
      <p:pic>
        <p:nvPicPr>
          <p:cNvPr id="7" name="Picture 6" descr="G:\Mi-Cloud\new\IMAGE\ArchitectureBarcode01.gif"/>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81000" y="1905000"/>
            <a:ext cx="5105400" cy="2590800"/>
          </a:xfrm>
          <a:prstGeom prst="rect">
            <a:avLst/>
          </a:prstGeom>
          <a:noFill/>
          <a:ln>
            <a:noFill/>
          </a:ln>
        </p:spPr>
      </p:pic>
    </p:spTree>
  </p:cSld>
  <p:clrMapOvr>
    <a:masterClrMapping/>
  </p:clrMapOvr>
  <p:transition spd="slow">
    <p:comb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85728"/>
            <a:ext cx="9144000" cy="9286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Algerian" pitchFamily="82" charset="0"/>
              </a:rPr>
              <a:t>Barcode </a:t>
            </a:r>
            <a:r>
              <a:rPr lang="en-US" sz="3200" b="1" dirty="0" smtClean="0">
                <a:latin typeface="Algerian" pitchFamily="82" charset="0"/>
              </a:rPr>
              <a:t> READER TOOLS</a:t>
            </a:r>
            <a:endParaRPr lang="id-ID" sz="3200" b="1" dirty="0">
              <a:latin typeface="Algerian" pitchFamily="82" charset="0"/>
            </a:endParaRPr>
          </a:p>
        </p:txBody>
      </p:sp>
      <p:sp>
        <p:nvSpPr>
          <p:cNvPr id="2" name="TextBox 1"/>
          <p:cNvSpPr txBox="1"/>
          <p:nvPr/>
        </p:nvSpPr>
        <p:spPr>
          <a:xfrm>
            <a:off x="152400" y="3352800"/>
            <a:ext cx="3048000" cy="584775"/>
          </a:xfrm>
          <a:prstGeom prst="rect">
            <a:avLst/>
          </a:prstGeom>
          <a:noFill/>
        </p:spPr>
        <p:txBody>
          <a:bodyPr wrap="square" rtlCol="0">
            <a:spAutoFit/>
          </a:bodyPr>
          <a:lstStyle/>
          <a:p>
            <a:pPr marL="285750" lvl="0" indent="-285750"/>
            <a:r>
              <a:rPr lang="en-US" sz="3200" dirty="0" smtClean="0"/>
              <a:t>Pen-Type Reader</a:t>
            </a:r>
            <a:endParaRPr lang="en-US" sz="3200" b="1" dirty="0" smtClean="0"/>
          </a:p>
        </p:txBody>
      </p:sp>
      <p:pic>
        <p:nvPicPr>
          <p:cNvPr id="6" name="Picture 5" descr="V:\Mi-Cloud\[DATABASE]\[DB]ACADEMIC\CENTER OF COMPUTING AND INFORMATION TECHNOLOGY [CCIT] RAW\Q5\00_ISAS\ISAS Q5M2 - Implementation Linear Barcode New\ISAS Q5M2 - Implementation Linear Barcode New\Resource\Pen Type REader.jpg"/>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609600" y="1676400"/>
            <a:ext cx="2105246" cy="1495440"/>
          </a:xfrm>
          <a:prstGeom prst="rect">
            <a:avLst/>
          </a:prstGeom>
          <a:noFill/>
          <a:ln>
            <a:noFill/>
          </a:ln>
        </p:spPr>
      </p:pic>
      <p:pic>
        <p:nvPicPr>
          <p:cNvPr id="7" name="Picture 6" descr="V:\Mi-Cloud\[DATABASE]\[DB]ACADEMIC\CENTER OF COMPUTING AND INFORMATION TECHNOLOGY [CCIT] RAW\Q5\00_ISAS\ISAS Q5M2 - Implementation Linear Barcode New\ISAS Q5M2 - Implementation Linear Barcode New\Resource\Laser Scanner.jpg"/>
          <p:cNvPicPr/>
          <p:nvPr/>
        </p:nvPicPr>
        <p:blipFill>
          <a:blip r:embed="rId3"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581400" y="1752600"/>
            <a:ext cx="2362200" cy="1524000"/>
          </a:xfrm>
          <a:prstGeom prst="rect">
            <a:avLst/>
          </a:prstGeom>
          <a:noFill/>
          <a:ln>
            <a:noFill/>
          </a:ln>
        </p:spPr>
      </p:pic>
      <p:sp>
        <p:nvSpPr>
          <p:cNvPr id="8" name="TextBox 7"/>
          <p:cNvSpPr txBox="1"/>
          <p:nvPr/>
        </p:nvSpPr>
        <p:spPr>
          <a:xfrm>
            <a:off x="3429000" y="3352800"/>
            <a:ext cx="2514600" cy="584775"/>
          </a:xfrm>
          <a:prstGeom prst="rect">
            <a:avLst/>
          </a:prstGeom>
          <a:noFill/>
        </p:spPr>
        <p:txBody>
          <a:bodyPr wrap="square" rtlCol="0">
            <a:spAutoFit/>
          </a:bodyPr>
          <a:lstStyle/>
          <a:p>
            <a:pPr marL="285750" lvl="0" indent="-285750"/>
            <a:r>
              <a:rPr lang="en-US" sz="3200" dirty="0" smtClean="0"/>
              <a:t>Laser Scanner</a:t>
            </a:r>
            <a:endParaRPr lang="en-US" sz="3200" b="1" dirty="0" smtClean="0"/>
          </a:p>
        </p:txBody>
      </p:sp>
      <p:sp>
        <p:nvSpPr>
          <p:cNvPr id="9" name="Rectangle 8"/>
          <p:cNvSpPr/>
          <p:nvPr/>
        </p:nvSpPr>
        <p:spPr>
          <a:xfrm>
            <a:off x="6019800" y="2819400"/>
            <a:ext cx="3124200" cy="1569660"/>
          </a:xfrm>
          <a:prstGeom prst="rect">
            <a:avLst/>
          </a:prstGeom>
        </p:spPr>
        <p:txBody>
          <a:bodyPr wrap="square">
            <a:spAutoFit/>
          </a:bodyPr>
          <a:lstStyle/>
          <a:p>
            <a:r>
              <a:rPr lang="en-US" sz="3200" dirty="0" smtClean="0"/>
              <a:t>CCD (Charge-Coupled Device) Reader</a:t>
            </a:r>
            <a:endParaRPr lang="en-US" sz="3200" dirty="0"/>
          </a:p>
        </p:txBody>
      </p:sp>
      <p:pic>
        <p:nvPicPr>
          <p:cNvPr id="10" name="Picture 9" descr="V:\Mi-Cloud\[DATABASE]\[DB]ACADEMIC\CENTER OF COMPUTING AND INFORMATION TECHNOLOGY [CCIT] RAW\Q5\00_ISAS\ISAS Q5M2 - Implementation Linear Barcode New\ISAS Q5M2 - Implementation Linear Barcode New\Resource\CCD.jpeg"/>
          <p:cNvPicPr/>
          <p:nvPr/>
        </p:nvPicPr>
        <p:blipFill>
          <a:blip r:embed="rId4">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6629400" y="1371601"/>
            <a:ext cx="1266825" cy="1295400"/>
          </a:xfrm>
          <a:prstGeom prst="rect">
            <a:avLst/>
          </a:prstGeom>
          <a:noFill/>
          <a:ln>
            <a:noFill/>
          </a:ln>
        </p:spPr>
      </p:pic>
      <p:pic>
        <p:nvPicPr>
          <p:cNvPr id="11" name="Picture 10" descr="V:\Mi-Cloud\[DATABASE]\[DB]ACADEMIC\CENTER OF COMPUTING AND INFORMATION TECHNOLOGY [CCIT] RAW\Q5\00_ISAS\ISAS Q5M2 - Implementation Linear Barcode New\ISAS Q5M2 - Implementation Linear Barcode New\Resource\Omni.jpg"/>
          <p:cNvPicPr/>
          <p:nvPr/>
        </p:nvPicPr>
        <p:blipFill>
          <a:blip r:embed="rId5"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838200" y="3886200"/>
            <a:ext cx="1485664" cy="1485664"/>
          </a:xfrm>
          <a:prstGeom prst="rect">
            <a:avLst/>
          </a:prstGeom>
          <a:noFill/>
          <a:ln>
            <a:noFill/>
          </a:ln>
        </p:spPr>
      </p:pic>
      <p:sp>
        <p:nvSpPr>
          <p:cNvPr id="12" name="Rectangle 11"/>
          <p:cNvSpPr/>
          <p:nvPr/>
        </p:nvSpPr>
        <p:spPr>
          <a:xfrm>
            <a:off x="0" y="5288340"/>
            <a:ext cx="3429000" cy="1569660"/>
          </a:xfrm>
          <a:prstGeom prst="rect">
            <a:avLst/>
          </a:prstGeom>
        </p:spPr>
        <p:txBody>
          <a:bodyPr wrap="square">
            <a:spAutoFit/>
          </a:bodyPr>
          <a:lstStyle/>
          <a:p>
            <a:r>
              <a:rPr lang="en-US" sz="3200" dirty="0" smtClean="0"/>
              <a:t>Omni-</a:t>
            </a:r>
            <a:r>
              <a:rPr lang="en-US" sz="3200" dirty="0" err="1" smtClean="0"/>
              <a:t>DirectionalBarcode</a:t>
            </a:r>
            <a:r>
              <a:rPr lang="en-US" sz="3200" dirty="0" smtClean="0"/>
              <a:t> </a:t>
            </a:r>
            <a:r>
              <a:rPr lang="en-US" sz="3200" dirty="0" smtClean="0"/>
              <a:t>Scanner</a:t>
            </a:r>
            <a:endParaRPr lang="en-US" sz="3200" dirty="0"/>
          </a:p>
        </p:txBody>
      </p:sp>
      <p:sp>
        <p:nvSpPr>
          <p:cNvPr id="13" name="Rectangle 12"/>
          <p:cNvSpPr/>
          <p:nvPr/>
        </p:nvSpPr>
        <p:spPr>
          <a:xfrm>
            <a:off x="3505200" y="5780782"/>
            <a:ext cx="2743200" cy="1077218"/>
          </a:xfrm>
          <a:prstGeom prst="rect">
            <a:avLst/>
          </a:prstGeom>
        </p:spPr>
        <p:txBody>
          <a:bodyPr wrap="square">
            <a:spAutoFit/>
          </a:bodyPr>
          <a:lstStyle/>
          <a:p>
            <a:r>
              <a:rPr lang="en-US" sz="3200" dirty="0" smtClean="0"/>
              <a:t>Slot Barcode Scanner</a:t>
            </a:r>
            <a:endParaRPr lang="en-US" sz="3200" dirty="0"/>
          </a:p>
        </p:txBody>
      </p:sp>
      <p:pic>
        <p:nvPicPr>
          <p:cNvPr id="14" name="Picture 13" descr="V:\Mi-Cloud\[DATABASE]\[DB]ACADEMIC\CENTER OF COMPUTING AND INFORMATION TECHNOLOGY [CCIT] RAW\Q5\00_ISAS\ISAS Q5M2 - Implementation Linear Barcode New\ISAS Q5M2 - Implementation Linear Barcode New\Resource\Slot.gif"/>
          <p:cNvPicPr/>
          <p:nvPr/>
        </p:nvPicPr>
        <p:blipFill>
          <a:blip r:embed="rId6">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733800" y="4267200"/>
            <a:ext cx="1828800" cy="1446028"/>
          </a:xfrm>
          <a:prstGeom prst="rect">
            <a:avLst/>
          </a:prstGeom>
          <a:noFill/>
          <a:ln>
            <a:noFill/>
          </a:ln>
        </p:spPr>
      </p:pic>
      <p:pic>
        <p:nvPicPr>
          <p:cNvPr id="15" name="Picture 14" descr="V:\Mi-Cloud\[DATABASE]\[DB]ACADEMIC\CENTER OF COMPUTING AND INFORMATION TECHNOLOGY [CCIT] RAW\Q5\00_ISAS\ISAS Q5M2 - Implementation Linear Barcode New\ISAS Q5M2 - Implementation Linear Barcode New\Resource\Camera Based Scanner.jpg"/>
          <p:cNvPicPr/>
          <p:nvPr/>
        </p:nvPicPr>
        <p:blipFill>
          <a:blip r:embed="rId7"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6096000" y="4343400"/>
            <a:ext cx="2295429" cy="1467293"/>
          </a:xfrm>
          <a:prstGeom prst="rect">
            <a:avLst/>
          </a:prstGeom>
          <a:noFill/>
          <a:ln>
            <a:noFill/>
          </a:ln>
        </p:spPr>
      </p:pic>
      <p:sp>
        <p:nvSpPr>
          <p:cNvPr id="16" name="Rectangle 15"/>
          <p:cNvSpPr/>
          <p:nvPr/>
        </p:nvSpPr>
        <p:spPr>
          <a:xfrm>
            <a:off x="5867401" y="5780782"/>
            <a:ext cx="3048000" cy="1077218"/>
          </a:xfrm>
          <a:prstGeom prst="rect">
            <a:avLst/>
          </a:prstGeom>
        </p:spPr>
        <p:txBody>
          <a:bodyPr wrap="square">
            <a:spAutoFit/>
          </a:bodyPr>
          <a:lstStyle/>
          <a:p>
            <a:r>
              <a:rPr lang="en-US" sz="3200" dirty="0" smtClean="0"/>
              <a:t>Camera-Based Image Scanner</a:t>
            </a:r>
            <a:endParaRPr lang="en-US" sz="3200" dirty="0"/>
          </a:p>
        </p:txBody>
      </p:sp>
    </p:spTree>
  </p:cSld>
  <p:clrMapOvr>
    <a:masterClrMapping/>
  </p:clrMapOvr>
  <p:transition spd="slow">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85728"/>
            <a:ext cx="9144000" cy="9286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Algerian" pitchFamily="82" charset="0"/>
              </a:rPr>
              <a:t>Implementation of Application Barcode Reader on Barcode Scanner</a:t>
            </a:r>
            <a:endParaRPr lang="id-ID" sz="3200" b="1" dirty="0">
              <a:solidFill>
                <a:schemeClr val="bg1"/>
              </a:solidFill>
              <a:latin typeface="Algerian" pitchFamily="82" charset="0"/>
            </a:endParaRPr>
          </a:p>
        </p:txBody>
      </p:sp>
      <p:sp>
        <p:nvSpPr>
          <p:cNvPr id="11" name="Content Placeholder 2"/>
          <p:cNvSpPr>
            <a:spLocks noGrp="1"/>
          </p:cNvSpPr>
          <p:nvPr>
            <p:ph idx="1"/>
          </p:nvPr>
        </p:nvSpPr>
        <p:spPr>
          <a:xfrm>
            <a:off x="457200" y="1600200"/>
            <a:ext cx="8229600" cy="5029200"/>
          </a:xfrm>
        </p:spPr>
        <p:txBody>
          <a:bodyPr>
            <a:normAutofit fontScale="92500" lnSpcReduction="20000"/>
          </a:bodyPr>
          <a:lstStyle/>
          <a:p>
            <a:pPr lvl="0">
              <a:buNone/>
            </a:pPr>
            <a:r>
              <a:rPr lang="en-US" dirty="0" smtClean="0"/>
              <a:t>1. Open </a:t>
            </a:r>
            <a:r>
              <a:rPr lang="en-US" dirty="0" smtClean="0"/>
              <a:t>the barcode scanner </a:t>
            </a:r>
            <a:r>
              <a:rPr lang="en-US" dirty="0" smtClean="0"/>
              <a:t>application.</a:t>
            </a:r>
          </a:p>
          <a:p>
            <a:pPr lvl="0">
              <a:buNone/>
            </a:pPr>
            <a:r>
              <a:rPr lang="en-US" dirty="0" smtClean="0"/>
              <a:t>2. Point </a:t>
            </a:r>
            <a:r>
              <a:rPr lang="en-US" dirty="0" smtClean="0"/>
              <a:t>the camera into the linear </a:t>
            </a:r>
            <a:r>
              <a:rPr lang="en-US" dirty="0" smtClean="0"/>
              <a:t>barcode.</a:t>
            </a:r>
          </a:p>
          <a:p>
            <a:pPr lvl="0">
              <a:buNone/>
            </a:pPr>
            <a:r>
              <a:rPr lang="en-US" dirty="0" smtClean="0"/>
              <a:t>3. Scan </a:t>
            </a:r>
            <a:r>
              <a:rPr lang="en-US" dirty="0" smtClean="0"/>
              <a:t>the linear barcode using user Android Device</a:t>
            </a:r>
            <a:r>
              <a:rPr lang="en-US" dirty="0" smtClean="0"/>
              <a:t>.</a:t>
            </a:r>
          </a:p>
          <a:p>
            <a:pPr>
              <a:buNone/>
            </a:pPr>
            <a:r>
              <a:rPr lang="en-US" dirty="0" smtClean="0"/>
              <a:t>4. </a:t>
            </a:r>
            <a:r>
              <a:rPr lang="en-US" dirty="0" smtClean="0"/>
              <a:t>When the linear barcode already scanned, it will give a result</a:t>
            </a:r>
            <a:r>
              <a:rPr lang="en-US" dirty="0" smtClean="0"/>
              <a:t>.</a:t>
            </a:r>
          </a:p>
          <a:p>
            <a:pPr lvl="0">
              <a:buNone/>
            </a:pPr>
            <a:r>
              <a:rPr lang="en-US" dirty="0" smtClean="0"/>
              <a:t>5. </a:t>
            </a:r>
            <a:r>
              <a:rPr lang="en-US" dirty="0" smtClean="0"/>
              <a:t>Then user can check the character of the result scanning the linear barcode in the last by click Web Search.</a:t>
            </a:r>
          </a:p>
          <a:p>
            <a:pPr lvl="0">
              <a:buNone/>
            </a:pPr>
            <a:r>
              <a:rPr lang="en-US" dirty="0" smtClean="0"/>
              <a:t>6. </a:t>
            </a:r>
            <a:r>
              <a:rPr lang="en-US" dirty="0" smtClean="0"/>
              <a:t>Then, the information of linear barcode that scanned in the last, it will be display what the product / information have in the linear barcode</a:t>
            </a:r>
            <a:r>
              <a:rPr lang="en-US" dirty="0" smtClean="0"/>
              <a:t>.</a:t>
            </a:r>
            <a:endParaRPr lang="en-US" dirty="0" smtClean="0"/>
          </a:p>
          <a:p>
            <a:pPr>
              <a:buNone/>
            </a:pPr>
            <a:endParaRPr lang="id-ID" sz="2800" dirty="0">
              <a:latin typeface="Bebas Neue Bold" pitchFamily="34" charset="0"/>
            </a:endParaRPr>
          </a:p>
        </p:txBody>
      </p:sp>
    </p:spTree>
  </p:cSld>
  <p:clrMapOvr>
    <a:masterClrMapping/>
  </p:clrMapOvr>
  <p:transition spd="slow">
    <p:comb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85728"/>
            <a:ext cx="9144000" cy="9286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Algerian" pitchFamily="82" charset="0"/>
              </a:rPr>
              <a:t>Advantages </a:t>
            </a:r>
            <a:r>
              <a:rPr lang="en-US" sz="3200" dirty="0" smtClean="0">
                <a:latin typeface="Algerian" pitchFamily="82" charset="0"/>
              </a:rPr>
              <a:t>of </a:t>
            </a:r>
            <a:r>
              <a:rPr lang="en-US" sz="3200" dirty="0" smtClean="0">
                <a:latin typeface="Algerian" pitchFamily="82" charset="0"/>
              </a:rPr>
              <a:t>Barcode Scanner</a:t>
            </a:r>
            <a:endParaRPr lang="id-ID" sz="3200" b="1" dirty="0">
              <a:solidFill>
                <a:schemeClr val="bg1"/>
              </a:solidFill>
              <a:latin typeface="Algerian" pitchFamily="82" charset="0"/>
            </a:endParaRPr>
          </a:p>
        </p:txBody>
      </p:sp>
      <p:sp>
        <p:nvSpPr>
          <p:cNvPr id="11" name="Content Placeholder 2"/>
          <p:cNvSpPr>
            <a:spLocks noGrp="1"/>
          </p:cNvSpPr>
          <p:nvPr>
            <p:ph idx="1"/>
          </p:nvPr>
        </p:nvSpPr>
        <p:spPr>
          <a:xfrm>
            <a:off x="457200" y="1447800"/>
            <a:ext cx="8229600" cy="5029200"/>
          </a:xfrm>
        </p:spPr>
        <p:txBody>
          <a:bodyPr>
            <a:normAutofit fontScale="92500"/>
          </a:bodyPr>
          <a:lstStyle/>
          <a:p>
            <a:pPr lvl="0"/>
            <a:r>
              <a:rPr lang="en-US" dirty="0" smtClean="0"/>
              <a:t>The people could know the details of the barcode that we scan to look for the code on the Internet.</a:t>
            </a:r>
          </a:p>
          <a:p>
            <a:pPr lvl="0"/>
            <a:r>
              <a:rPr lang="en-US" dirty="0" smtClean="0"/>
              <a:t>Easier to use than a regular barcode scanner, simply by downloading the barcode reader application.	</a:t>
            </a:r>
          </a:p>
          <a:p>
            <a:pPr lvl="0"/>
            <a:r>
              <a:rPr lang="en-US" dirty="0" smtClean="0"/>
              <a:t>Can be use wherever user are, because it’s portable device that no need depends on anything else (except the camera).</a:t>
            </a:r>
          </a:p>
          <a:p>
            <a:pPr lvl="0"/>
            <a:r>
              <a:rPr lang="en-US" dirty="0" smtClean="0"/>
              <a:t>Can be used with everyone’s.</a:t>
            </a:r>
          </a:p>
          <a:p>
            <a:pPr lvl="0"/>
            <a:r>
              <a:rPr lang="en-US" dirty="0" smtClean="0"/>
              <a:t>Very Low-Price.</a:t>
            </a:r>
          </a:p>
          <a:p>
            <a:pPr>
              <a:buNone/>
            </a:pPr>
            <a:endParaRPr lang="id-ID" sz="2800" dirty="0">
              <a:latin typeface="Bebas Neue Bold" pitchFamily="34" charset="0"/>
            </a:endParaRPr>
          </a:p>
        </p:txBody>
      </p:sp>
    </p:spTree>
  </p:cSld>
  <p:clrMapOvr>
    <a:masterClrMapping/>
  </p:clrMapOvr>
  <p:transition spd="slow">
    <p:comb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85728"/>
            <a:ext cx="9144000" cy="9286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Algerian" pitchFamily="82" charset="0"/>
              </a:rPr>
              <a:t>Disadvantage</a:t>
            </a:r>
            <a:r>
              <a:rPr lang="en-US" sz="3200" dirty="0" smtClean="0">
                <a:latin typeface="Algerian" pitchFamily="82" charset="0"/>
              </a:rPr>
              <a:t> of </a:t>
            </a:r>
            <a:r>
              <a:rPr lang="en-US" sz="3200" dirty="0" smtClean="0">
                <a:latin typeface="Algerian" pitchFamily="82" charset="0"/>
              </a:rPr>
              <a:t>Barcode Scanner</a:t>
            </a:r>
            <a:endParaRPr lang="id-ID" sz="3200" b="1" dirty="0">
              <a:solidFill>
                <a:schemeClr val="bg1"/>
              </a:solidFill>
              <a:latin typeface="Algerian" pitchFamily="82" charset="0"/>
            </a:endParaRPr>
          </a:p>
        </p:txBody>
      </p:sp>
      <p:sp>
        <p:nvSpPr>
          <p:cNvPr id="11" name="Content Placeholder 2"/>
          <p:cNvSpPr>
            <a:spLocks noGrp="1"/>
          </p:cNvSpPr>
          <p:nvPr>
            <p:ph idx="1"/>
          </p:nvPr>
        </p:nvSpPr>
        <p:spPr>
          <a:xfrm>
            <a:off x="457200" y="1828800"/>
            <a:ext cx="8229600" cy="3505200"/>
          </a:xfrm>
        </p:spPr>
        <p:txBody>
          <a:bodyPr>
            <a:normAutofit/>
          </a:bodyPr>
          <a:lstStyle/>
          <a:p>
            <a:pPr lvl="0"/>
            <a:r>
              <a:rPr lang="en-US" dirty="0" smtClean="0"/>
              <a:t>During dark conditions, the barcode will be hard and can be impossible to scanning, because </a:t>
            </a:r>
            <a:r>
              <a:rPr lang="en-US" dirty="0" err="1" smtClean="0"/>
              <a:t>isn'tuse</a:t>
            </a:r>
            <a:r>
              <a:rPr lang="en-US" dirty="0" smtClean="0"/>
              <a:t> an infrared laser to processing the scanning linear barcode.</a:t>
            </a:r>
          </a:p>
          <a:p>
            <a:pPr lvl="0"/>
            <a:r>
              <a:rPr lang="en-US" dirty="0" smtClean="0"/>
              <a:t>Requires an Internet connection to browse the details of the barcode that has been read</a:t>
            </a:r>
            <a:r>
              <a:rPr lang="en-US" dirty="0" smtClean="0"/>
              <a:t>.</a:t>
            </a:r>
            <a:endParaRPr lang="en-US" dirty="0" smtClean="0"/>
          </a:p>
        </p:txBody>
      </p:sp>
    </p:spTree>
  </p:cSld>
  <p:clrMapOvr>
    <a:masterClrMapping/>
  </p:clrMapOvr>
  <p:transition spd="slow">
    <p:comb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590800"/>
            <a:ext cx="9144000" cy="1447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676400" y="2819400"/>
            <a:ext cx="5410200" cy="1015663"/>
          </a:xfrm>
          <a:prstGeom prst="rect">
            <a:avLst/>
          </a:prstGeom>
          <a:noFill/>
        </p:spPr>
        <p:txBody>
          <a:bodyPr wrap="square" rtlCol="0">
            <a:spAutoFit/>
          </a:bodyPr>
          <a:lstStyle/>
          <a:p>
            <a:pPr algn="ctr"/>
            <a:r>
              <a:rPr lang="id-ID" sz="6000" dirty="0" smtClean="0">
                <a:solidFill>
                  <a:schemeClr val="bg1"/>
                </a:solidFill>
                <a:latin typeface="Bebas Neue Book" pitchFamily="50" charset="0"/>
              </a:rPr>
              <a:t>Thank</a:t>
            </a:r>
            <a:r>
              <a:rPr lang="en-US" sz="6000" dirty="0" smtClean="0">
                <a:solidFill>
                  <a:schemeClr val="bg1"/>
                </a:solidFill>
                <a:latin typeface="Bebas Neue Book" pitchFamily="50" charset="0"/>
              </a:rPr>
              <a:t> </a:t>
            </a:r>
            <a:r>
              <a:rPr lang="en-US" sz="6000" dirty="0" smtClean="0">
                <a:solidFill>
                  <a:schemeClr val="bg1"/>
                </a:solidFill>
                <a:latin typeface="Bebas Neue Bold" pitchFamily="34" charset="0"/>
              </a:rPr>
              <a:t>Y</a:t>
            </a:r>
            <a:r>
              <a:rPr lang="id-ID" sz="6000" dirty="0" smtClean="0">
                <a:solidFill>
                  <a:schemeClr val="bg1"/>
                </a:solidFill>
                <a:latin typeface="Bebas Neue Bold" pitchFamily="34" charset="0"/>
              </a:rPr>
              <a:t>ou</a:t>
            </a:r>
            <a:endParaRPr lang="id-ID" sz="6000" dirty="0">
              <a:solidFill>
                <a:schemeClr val="bg1"/>
              </a:solidFill>
              <a:latin typeface="Bebas Neue Bold" pitchFamily="34" charset="0"/>
            </a:endParaRPr>
          </a:p>
        </p:txBody>
      </p:sp>
    </p:spTree>
  </p:cSld>
  <p:clrMapOvr>
    <a:masterClrMapping/>
  </p:clrMapOvr>
  <p:transition spd="slow">
    <p:cover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3145</TotalTime>
  <Words>272</Words>
  <Application>Microsoft Office PowerPoint</Application>
  <PresentationFormat>On-screen Show (4:3)</PresentationFormat>
  <Paragraphs>37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Developed By:</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Developed By:</dc:title>
  <dc:creator>user</dc:creator>
  <cp:lastModifiedBy>Ugi Ispoyo Widodo</cp:lastModifiedBy>
  <cp:revision>159</cp:revision>
  <dcterms:created xsi:type="dcterms:W3CDTF">2014-10-08T11:57:26Z</dcterms:created>
  <dcterms:modified xsi:type="dcterms:W3CDTF">2015-11-27T04:39:56Z</dcterms:modified>
</cp:coreProperties>
</file>