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E23B5E3-1C4F-4FB0-A44F-12AE82559AD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23B5E3-1C4F-4FB0-A44F-12AE82559AD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E23B5E3-1C4F-4FB0-A44F-12AE82559AD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23B5E3-1C4F-4FB0-A44F-12AE82559A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86B344E-D6EC-4764-B45C-03920215E20D}" type="datetimeFigureOut">
              <a:rPr lang="en-US" smtClean="0"/>
              <a:t>3/9/2016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23B5E3-1C4F-4FB0-A44F-12AE82559AD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86B344E-D6EC-4764-B45C-03920215E20D}" type="datetimeFigureOut">
              <a:rPr lang="en-US" smtClean="0"/>
              <a:t>3/9/2016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23B5E3-1C4F-4FB0-A44F-12AE82559AD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143000"/>
          </a:xfrm>
        </p:spPr>
        <p:txBody>
          <a:bodyPr>
            <a:normAutofit/>
          </a:bodyPr>
          <a:lstStyle/>
          <a:p>
            <a:r>
              <a:rPr lang="en-US" sz="6000" dirty="0" smtClean="0"/>
              <a:t>MD5 Algorithm</a:t>
            </a:r>
            <a:endParaRPr lang="en-US" sz="6000" dirty="0"/>
          </a:p>
        </p:txBody>
      </p:sp>
      <p:sp>
        <p:nvSpPr>
          <p:cNvPr id="3" name="Subtitle 2"/>
          <p:cNvSpPr>
            <a:spLocks noGrp="1"/>
          </p:cNvSpPr>
          <p:nvPr>
            <p:ph type="subTitle" idx="1"/>
          </p:nvPr>
        </p:nvSpPr>
        <p:spPr>
          <a:xfrm>
            <a:off x="1219200" y="5715000"/>
            <a:ext cx="7406640" cy="664536"/>
          </a:xfrm>
        </p:spPr>
        <p:txBody>
          <a:bodyPr>
            <a:normAutofit fontScale="85000" lnSpcReduction="20000"/>
          </a:bodyPr>
          <a:lstStyle/>
          <a:p>
            <a:r>
              <a:rPr lang="en-US" dirty="0" smtClean="0"/>
              <a:t>Muhammad </a:t>
            </a:r>
            <a:r>
              <a:rPr lang="en-US" dirty="0" err="1" smtClean="0"/>
              <a:t>Naufal</a:t>
            </a:r>
            <a:r>
              <a:rPr lang="en-US" dirty="0" smtClean="0"/>
              <a:t> P.P</a:t>
            </a:r>
          </a:p>
          <a:p>
            <a:r>
              <a:rPr lang="en-US" dirty="0" err="1" smtClean="0"/>
              <a:t>Ugi</a:t>
            </a:r>
            <a:r>
              <a:rPr lang="en-US" dirty="0" smtClean="0"/>
              <a:t> </a:t>
            </a:r>
            <a:r>
              <a:rPr lang="en-US" dirty="0" err="1" smtClean="0"/>
              <a:t>Ispoyo</a:t>
            </a:r>
            <a:r>
              <a:rPr lang="en-US" dirty="0" smtClean="0"/>
              <a:t> </a:t>
            </a:r>
            <a:r>
              <a:rPr lang="en-US" dirty="0" err="1" smtClean="0"/>
              <a:t>Widodo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924800" cy="1143000"/>
          </a:xfrm>
        </p:spPr>
        <p:txBody>
          <a:bodyPr>
            <a:normAutofit fontScale="90000"/>
          </a:bodyPr>
          <a:lstStyle/>
          <a:p>
            <a:pPr lvl="0"/>
            <a:r>
              <a:rPr lang="en-US" b="1" dirty="0">
                <a:effectLst/>
              </a:rPr>
              <a:t>Disadvantages of MD5 </a:t>
            </a:r>
            <a:r>
              <a:rPr lang="en-US" b="1" dirty="0" smtClean="0">
                <a:effectLst/>
              </a:rPr>
              <a:t>Algorithm</a:t>
            </a:r>
            <a:endParaRPr lang="en-US" dirty="0"/>
          </a:p>
        </p:txBody>
      </p:sp>
      <p:sp>
        <p:nvSpPr>
          <p:cNvPr id="3" name="Content Placeholder 2"/>
          <p:cNvSpPr>
            <a:spLocks noGrp="1"/>
          </p:cNvSpPr>
          <p:nvPr>
            <p:ph idx="1"/>
          </p:nvPr>
        </p:nvSpPr>
        <p:spPr/>
        <p:txBody>
          <a:bodyPr/>
          <a:lstStyle/>
          <a:p>
            <a:pPr lvl="0"/>
            <a:r>
              <a:rPr lang="en-US" b="1" dirty="0"/>
              <a:t>Security Flaws and Vulnerability</a:t>
            </a:r>
            <a:endParaRPr lang="en-US" dirty="0"/>
          </a:p>
          <a:p>
            <a:pPr lvl="0"/>
            <a:r>
              <a:rPr lang="en-US" b="1" dirty="0"/>
              <a:t>Less Secure than SHA-1 Security</a:t>
            </a:r>
            <a:endParaRPr lang="en-US" dirty="0"/>
          </a:p>
          <a:p>
            <a:pPr lvl="0"/>
            <a:r>
              <a:rPr lang="en-US" b="1" dirty="0" smtClean="0"/>
              <a:t>Slower</a:t>
            </a:r>
            <a:endParaRPr lang="en-US" dirty="0"/>
          </a:p>
        </p:txBody>
      </p:sp>
    </p:spTree>
    <p:extLst>
      <p:ext uri="{BB962C8B-B14F-4D97-AF65-F5344CB8AC3E}">
        <p14:creationId xmlns:p14="http://schemas.microsoft.com/office/powerpoint/2010/main" val="1373360257"/>
      </p:ext>
    </p:extLst>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effectLst/>
              </a:rPr>
              <a:t>Conclusion</a:t>
            </a:r>
            <a:endParaRPr lang="en-US" dirty="0"/>
          </a:p>
        </p:txBody>
      </p:sp>
      <p:sp>
        <p:nvSpPr>
          <p:cNvPr id="3" name="Content Placeholder 2"/>
          <p:cNvSpPr>
            <a:spLocks noGrp="1"/>
          </p:cNvSpPr>
          <p:nvPr>
            <p:ph idx="1"/>
          </p:nvPr>
        </p:nvSpPr>
        <p:spPr>
          <a:xfrm>
            <a:off x="1447800" y="1828800"/>
            <a:ext cx="7498080" cy="2667000"/>
          </a:xfrm>
        </p:spPr>
        <p:txBody>
          <a:bodyPr>
            <a:normAutofit/>
          </a:bodyPr>
          <a:lstStyle/>
          <a:p>
            <a:pPr marL="82296" indent="0">
              <a:buNone/>
            </a:pPr>
            <a:r>
              <a:rPr lang="en-US" dirty="0"/>
              <a:t>The MD5 message-digest algorithm is simple to implement, and provides a fingerprint or message digest of a message of arbitrary </a:t>
            </a:r>
            <a:r>
              <a:rPr lang="en-US" dirty="0" smtClean="0"/>
              <a:t>length.</a:t>
            </a:r>
            <a:endParaRPr lang="en-US" dirty="0"/>
          </a:p>
        </p:txBody>
      </p:sp>
    </p:spTree>
    <p:extLst>
      <p:ext uri="{BB962C8B-B14F-4D97-AF65-F5344CB8AC3E}">
        <p14:creationId xmlns:p14="http://schemas.microsoft.com/office/powerpoint/2010/main" val="35802421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smtClean="0">
                <a:effectLst/>
              </a:rPr>
              <a:t>Suggestion</a:t>
            </a:r>
            <a:endParaRPr lang="en-US" dirty="0"/>
          </a:p>
        </p:txBody>
      </p:sp>
      <p:sp>
        <p:nvSpPr>
          <p:cNvPr id="3" name="Content Placeholder 2"/>
          <p:cNvSpPr>
            <a:spLocks noGrp="1"/>
          </p:cNvSpPr>
          <p:nvPr>
            <p:ph idx="1"/>
          </p:nvPr>
        </p:nvSpPr>
        <p:spPr>
          <a:xfrm>
            <a:off x="1435608" y="1828800"/>
            <a:ext cx="7498080" cy="4419600"/>
          </a:xfrm>
        </p:spPr>
        <p:txBody>
          <a:bodyPr/>
          <a:lstStyle/>
          <a:p>
            <a:pPr marL="82296" indent="0">
              <a:buNone/>
            </a:pPr>
            <a:r>
              <a:rPr lang="en-US" dirty="0"/>
              <a:t>In the use of MD5 Algorithm we must have a basic knowledge of internet, coding, and security manage. So, we will not have problems in relation interface to come. While the technology can prove to be a great asset, it could also cause harm if not understood and used properly.</a:t>
            </a:r>
          </a:p>
        </p:txBody>
      </p:sp>
    </p:spTree>
    <p:extLst>
      <p:ext uri="{BB962C8B-B14F-4D97-AF65-F5344CB8AC3E}">
        <p14:creationId xmlns:p14="http://schemas.microsoft.com/office/powerpoint/2010/main" val="1033935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590800"/>
            <a:ext cx="7498080" cy="914400"/>
          </a:xfrm>
        </p:spPr>
        <p:txBody>
          <a:bodyPr>
            <a:noAutofit/>
          </a:bodyPr>
          <a:lstStyle/>
          <a:p>
            <a:pPr marL="82296" indent="0" algn="ctr">
              <a:buNone/>
            </a:pPr>
            <a:r>
              <a:rPr lang="en-US" sz="6600" dirty="0" smtClean="0"/>
              <a:t>Thank You!</a:t>
            </a:r>
            <a:endParaRPr lang="en-US" sz="6600" dirty="0"/>
          </a:p>
        </p:txBody>
      </p:sp>
    </p:spTree>
    <p:extLst>
      <p:ext uri="{BB962C8B-B14F-4D97-AF65-F5344CB8AC3E}">
        <p14:creationId xmlns:p14="http://schemas.microsoft.com/office/powerpoint/2010/main" val="216699172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219200" y="1752600"/>
            <a:ext cx="7498080" cy="3810000"/>
          </a:xfrm>
        </p:spPr>
        <p:txBody>
          <a:bodyPr>
            <a:normAutofit/>
          </a:bodyPr>
          <a:lstStyle/>
          <a:p>
            <a:pPr marL="365760" lvl="1" indent="-283464">
              <a:spcBef>
                <a:spcPts val="600"/>
              </a:spcBef>
              <a:buSzPct val="80000"/>
              <a:buNone/>
            </a:pPr>
            <a:r>
              <a:rPr lang="en-US" dirty="0" smtClean="0"/>
              <a:t>   </a:t>
            </a:r>
            <a:r>
              <a:rPr lang="en-US" sz="3200" dirty="0" smtClean="0"/>
              <a:t>High human needs to the future require people to continue developing the technology owned. Human create solutions to overcome many problems, and now appears an algorithm used for security applications, one of them is MD5 algorithm. </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effectLst/>
              </a:rPr>
              <a:t>Definition of </a:t>
            </a:r>
            <a:r>
              <a:rPr lang="en-US" b="1" dirty="0" smtClean="0">
                <a:effectLst/>
              </a:rPr>
              <a:t>Cryptography</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834" y="3810000"/>
            <a:ext cx="3438442" cy="193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1433015" y="1676400"/>
            <a:ext cx="7498080" cy="18288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365760" lvl="1" indent="-283464" algn="just">
              <a:spcBef>
                <a:spcPts val="600"/>
              </a:spcBef>
              <a:buSzPct val="80000"/>
              <a:buNone/>
            </a:pPr>
            <a:r>
              <a:rPr lang="en-US" dirty="0" smtClean="0"/>
              <a:t>   </a:t>
            </a:r>
            <a:r>
              <a:rPr lang="en-US" sz="3200" dirty="0"/>
              <a:t>Cryptography is the conversion of data into a secret code for transmission over a public network. </a:t>
            </a:r>
            <a:endParaRPr lang="en-US" sz="3200" dirty="0" smtClean="0"/>
          </a:p>
        </p:txBody>
      </p:sp>
    </p:spTree>
    <p:extLst>
      <p:ext uri="{BB962C8B-B14F-4D97-AF65-F5344CB8AC3E}">
        <p14:creationId xmlns:p14="http://schemas.microsoft.com/office/powerpoint/2010/main" val="700248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effectLst/>
              </a:rPr>
              <a:t>Definition of </a:t>
            </a:r>
            <a:r>
              <a:rPr lang="en-US" b="1" dirty="0" smtClean="0">
                <a:effectLst/>
              </a:rPr>
              <a:t>Encryption</a:t>
            </a:r>
            <a:endParaRPr lang="en-US" dirty="0"/>
          </a:p>
        </p:txBody>
      </p:sp>
      <p:sp>
        <p:nvSpPr>
          <p:cNvPr id="3" name="Content Placeholder 2"/>
          <p:cNvSpPr>
            <a:spLocks noGrp="1"/>
          </p:cNvSpPr>
          <p:nvPr>
            <p:ph idx="1"/>
          </p:nvPr>
        </p:nvSpPr>
        <p:spPr>
          <a:xfrm>
            <a:off x="1435608" y="1752600"/>
            <a:ext cx="7498080" cy="4495800"/>
          </a:xfrm>
        </p:spPr>
        <p:txBody>
          <a:bodyPr>
            <a:normAutofit/>
          </a:bodyPr>
          <a:lstStyle/>
          <a:p>
            <a:pPr marL="82296" indent="0">
              <a:buNone/>
            </a:pPr>
            <a:r>
              <a:rPr lang="en-US" sz="3600" dirty="0" smtClean="0"/>
              <a:t>The process of encoding message that may it be read only by the sender and the intended recipient. Encryptions </a:t>
            </a:r>
            <a:r>
              <a:rPr lang="en-US" sz="3600" dirty="0"/>
              <a:t>system often use two keys, a public keys, available to anyone, and a private key that allow only there recipient to decode the message </a:t>
            </a:r>
          </a:p>
        </p:txBody>
      </p:sp>
    </p:spTree>
    <p:extLst>
      <p:ext uri="{BB962C8B-B14F-4D97-AF65-F5344CB8AC3E}">
        <p14:creationId xmlns:p14="http://schemas.microsoft.com/office/powerpoint/2010/main" val="3903936236"/>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a:effectLst/>
              </a:rPr>
              <a:t>History of </a:t>
            </a:r>
            <a:r>
              <a:rPr lang="en-US" b="1" dirty="0">
                <a:effectLst/>
              </a:rPr>
              <a:t>MD5 </a:t>
            </a:r>
            <a:r>
              <a:rPr lang="en-US" b="1" dirty="0" smtClean="0">
                <a:effectLst/>
              </a:rPr>
              <a:t>Algorithm</a:t>
            </a:r>
            <a:endParaRPr lang="en-US" dirty="0"/>
          </a:p>
        </p:txBody>
      </p:sp>
      <p:sp>
        <p:nvSpPr>
          <p:cNvPr id="3" name="Content Placeholder 2"/>
          <p:cNvSpPr>
            <a:spLocks noGrp="1"/>
          </p:cNvSpPr>
          <p:nvPr>
            <p:ph idx="1"/>
          </p:nvPr>
        </p:nvSpPr>
        <p:spPr>
          <a:xfrm>
            <a:off x="1435608" y="2209800"/>
            <a:ext cx="7498080" cy="2667000"/>
          </a:xfrm>
        </p:spPr>
        <p:txBody>
          <a:bodyPr>
            <a:normAutofit/>
          </a:bodyPr>
          <a:lstStyle/>
          <a:p>
            <a:pPr marL="82296" indent="0">
              <a:buNone/>
            </a:pPr>
            <a:r>
              <a:rPr lang="en-US" sz="3600" dirty="0" smtClean="0"/>
              <a:t>- In </a:t>
            </a:r>
            <a:r>
              <a:rPr lang="en-US" sz="3600" dirty="0"/>
              <a:t>1990, Ron </a:t>
            </a:r>
            <a:r>
              <a:rPr lang="en-US" sz="3600" dirty="0" err="1"/>
              <a:t>Rivest</a:t>
            </a:r>
            <a:r>
              <a:rPr lang="en-US" sz="3600" dirty="0"/>
              <a:t> invented the hash </a:t>
            </a:r>
            <a:r>
              <a:rPr lang="en-US" sz="3600" dirty="0" smtClean="0"/>
              <a:t>function </a:t>
            </a:r>
            <a:r>
              <a:rPr lang="en-US" sz="3600" dirty="0"/>
              <a:t>MD4. </a:t>
            </a:r>
            <a:endParaRPr lang="en-US" sz="3600" dirty="0" smtClean="0"/>
          </a:p>
          <a:p>
            <a:pPr marL="82296" indent="0">
              <a:buNone/>
            </a:pPr>
            <a:r>
              <a:rPr lang="en-US" sz="3600" dirty="0" smtClean="0"/>
              <a:t>- In </a:t>
            </a:r>
            <a:r>
              <a:rPr lang="en-US" sz="3600" dirty="0"/>
              <a:t>1992, he improved on MD4 and developed another hash function: MD5. </a:t>
            </a:r>
            <a:endParaRPr lang="en-US" sz="3600" dirty="0" smtClean="0"/>
          </a:p>
        </p:txBody>
      </p:sp>
    </p:spTree>
    <p:extLst>
      <p:ext uri="{BB962C8B-B14F-4D97-AF65-F5344CB8AC3E}">
        <p14:creationId xmlns:p14="http://schemas.microsoft.com/office/powerpoint/2010/main" val="29705107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effectLst/>
              </a:rPr>
              <a:t>Definition of MD5 </a:t>
            </a:r>
            <a:r>
              <a:rPr lang="en-US" b="1" dirty="0" smtClean="0">
                <a:effectLst/>
              </a:rPr>
              <a:t>Algorithm</a:t>
            </a:r>
            <a:endParaRPr lang="en-US" dirty="0"/>
          </a:p>
        </p:txBody>
      </p:sp>
      <p:pic>
        <p:nvPicPr>
          <p:cNvPr id="4" name="Content Placeholder 3" descr="string.png"/>
          <p:cNvPicPr>
            <a:picLocks noGrp="1"/>
          </p:cNvPicPr>
          <p:nvPr>
            <p:ph idx="1"/>
          </p:nvPr>
        </p:nvPicPr>
        <p:blipFill>
          <a:blip r:embed="rId2"/>
          <a:stretch>
            <a:fillRect/>
          </a:stretch>
        </p:blipFill>
        <p:spPr>
          <a:xfrm>
            <a:off x="2419775" y="1752600"/>
            <a:ext cx="5352625" cy="20574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775" y="3962400"/>
            <a:ext cx="542654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1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effectLst/>
              </a:rPr>
              <a:t>MD5 </a:t>
            </a:r>
            <a:r>
              <a:rPr lang="en-US" b="1" dirty="0" smtClean="0">
                <a:effectLst/>
              </a:rPr>
              <a:t>Algorithm</a:t>
            </a:r>
            <a:endParaRPr lang="en-US" dirty="0"/>
          </a:p>
        </p:txBody>
      </p:sp>
      <p:sp>
        <p:nvSpPr>
          <p:cNvPr id="3" name="Content Placeholder 2"/>
          <p:cNvSpPr>
            <a:spLocks noGrp="1"/>
          </p:cNvSpPr>
          <p:nvPr>
            <p:ph idx="1"/>
          </p:nvPr>
        </p:nvSpPr>
        <p:spPr>
          <a:xfrm>
            <a:off x="1371600" y="1676400"/>
            <a:ext cx="7498080" cy="4648200"/>
          </a:xfrm>
        </p:spPr>
        <p:txBody>
          <a:bodyPr>
            <a:normAutofit/>
          </a:bodyPr>
          <a:lstStyle/>
          <a:p>
            <a:pPr marL="82296" indent="0">
              <a:buNone/>
            </a:pPr>
            <a:r>
              <a:rPr lang="en-US" dirty="0" smtClean="0"/>
              <a:t>- MD5 </a:t>
            </a:r>
            <a:r>
              <a:rPr lang="en-US" dirty="0"/>
              <a:t>is a one-way hash function created by Ron </a:t>
            </a:r>
            <a:r>
              <a:rPr lang="en-US" dirty="0" err="1"/>
              <a:t>Rivest</a:t>
            </a:r>
            <a:r>
              <a:rPr lang="en-US" dirty="0"/>
              <a:t>. </a:t>
            </a:r>
            <a:endParaRPr lang="en-US" dirty="0" smtClean="0"/>
          </a:p>
          <a:p>
            <a:pPr marL="82296" indent="0">
              <a:buNone/>
            </a:pPr>
            <a:r>
              <a:rPr lang="en-US" dirty="0" smtClean="0"/>
              <a:t>- MD5 </a:t>
            </a:r>
            <a:r>
              <a:rPr lang="en-US" dirty="0"/>
              <a:t>is an improvement on MD4 after MD4 found</a:t>
            </a:r>
            <a:r>
              <a:rPr lang="en-US" dirty="0" smtClean="0"/>
              <a:t>.</a:t>
            </a:r>
          </a:p>
          <a:p>
            <a:pPr marL="82296" indent="0">
              <a:buNone/>
            </a:pPr>
            <a:r>
              <a:rPr lang="en-US" dirty="0" smtClean="0"/>
              <a:t> - MD5 </a:t>
            </a:r>
            <a:r>
              <a:rPr lang="en-US" dirty="0"/>
              <a:t>algorithm accepts input in the form of a message with any size and produce a message digest that is 128 bits in length.</a:t>
            </a:r>
            <a:endParaRPr lang="en-US" dirty="0"/>
          </a:p>
        </p:txBody>
      </p:sp>
    </p:spTree>
    <p:extLst>
      <p:ext uri="{BB962C8B-B14F-4D97-AF65-F5344CB8AC3E}">
        <p14:creationId xmlns:p14="http://schemas.microsoft.com/office/powerpoint/2010/main" val="32315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401762"/>
          </a:xfrm>
        </p:spPr>
        <p:txBody>
          <a:bodyPr>
            <a:normAutofit fontScale="90000"/>
          </a:bodyPr>
          <a:lstStyle/>
          <a:p>
            <a:pPr lvl="0"/>
            <a:r>
              <a:rPr lang="en-US" b="1" dirty="0">
                <a:effectLst/>
              </a:rPr>
              <a:t>How to Work of MD5 </a:t>
            </a:r>
            <a:r>
              <a:rPr lang="en-US" b="1" dirty="0" smtClean="0">
                <a:effectLst/>
              </a:rPr>
              <a:t>Algorithm</a:t>
            </a:r>
            <a:endParaRPr lang="en-US" dirty="0"/>
          </a:p>
        </p:txBody>
      </p:sp>
      <p:sp>
        <p:nvSpPr>
          <p:cNvPr id="3" name="Content Placeholder 2"/>
          <p:cNvSpPr>
            <a:spLocks noGrp="1"/>
          </p:cNvSpPr>
          <p:nvPr>
            <p:ph idx="1"/>
          </p:nvPr>
        </p:nvSpPr>
        <p:spPr>
          <a:xfrm>
            <a:off x="1219200" y="1600200"/>
            <a:ext cx="7638288" cy="4495800"/>
          </a:xfrm>
        </p:spPr>
        <p:txBody>
          <a:bodyPr/>
          <a:lstStyle/>
          <a:p>
            <a:pPr marL="596646" lvl="0" indent="-514350">
              <a:buAutoNum type="arabicPeriod"/>
            </a:pPr>
            <a:r>
              <a:rPr lang="en-US" b="1" dirty="0" smtClean="0"/>
              <a:t>Appending </a:t>
            </a:r>
            <a:r>
              <a:rPr lang="en-US" b="1" dirty="0"/>
              <a:t>Padding </a:t>
            </a:r>
            <a:r>
              <a:rPr lang="en-US" b="1" dirty="0" smtClean="0"/>
              <a:t>Bits</a:t>
            </a:r>
          </a:p>
          <a:p>
            <a:pPr marL="596646" indent="-514350">
              <a:buFont typeface="Wingdings 2"/>
              <a:buAutoNum type="arabicPeriod"/>
            </a:pPr>
            <a:r>
              <a:rPr lang="en-US" b="1" dirty="0"/>
              <a:t>Appending Length</a:t>
            </a:r>
            <a:endParaRPr lang="en-US" dirty="0"/>
          </a:p>
          <a:p>
            <a:pPr marL="596646" indent="-514350">
              <a:buFont typeface="Wingdings 2"/>
              <a:buAutoNum type="arabicPeriod"/>
            </a:pPr>
            <a:r>
              <a:rPr lang="en-US" b="1" dirty="0"/>
              <a:t>Buffer Initialization</a:t>
            </a:r>
            <a:endParaRPr lang="en-US" dirty="0"/>
          </a:p>
          <a:p>
            <a:pPr marL="596646" indent="-514350">
              <a:buFont typeface="Wingdings 2"/>
              <a:buAutoNum type="arabicPeriod"/>
            </a:pPr>
            <a:r>
              <a:rPr lang="en-US" b="1" dirty="0"/>
              <a:t>Processing of the Message</a:t>
            </a:r>
            <a:endParaRPr lang="en-US" dirty="0"/>
          </a:p>
          <a:p>
            <a:pPr marL="596646" indent="-514350">
              <a:buFont typeface="Wingdings 2"/>
              <a:buAutoNum type="arabicPeriod"/>
            </a:pPr>
            <a:r>
              <a:rPr lang="en-US" b="1" dirty="0"/>
              <a:t>Output</a:t>
            </a:r>
            <a:endParaRPr lang="en-US" dirty="0"/>
          </a:p>
          <a:p>
            <a:pPr marL="596646" lvl="0" indent="-514350">
              <a:buAutoNum type="arabicPeriod"/>
            </a:pPr>
            <a:endParaRPr lang="en-US" b="1" dirty="0" smtClean="0"/>
          </a:p>
          <a:p>
            <a:pPr marL="596646" lvl="0" indent="-514350">
              <a:buAutoNum type="arabicPeriod"/>
            </a:pPr>
            <a:endParaRPr lang="en-US"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3962400"/>
            <a:ext cx="3160714" cy="2419350"/>
          </a:xfrm>
          <a:prstGeom prst="rect">
            <a:avLst/>
          </a:prstGeom>
          <a:noFill/>
          <a:ln>
            <a:noFill/>
          </a:ln>
        </p:spPr>
      </p:pic>
    </p:spTree>
    <p:extLst>
      <p:ext uri="{BB962C8B-B14F-4D97-AF65-F5344CB8AC3E}">
        <p14:creationId xmlns:p14="http://schemas.microsoft.com/office/powerpoint/2010/main" val="177748313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effectLst/>
              </a:rPr>
              <a:t>Advantages of MD5 </a:t>
            </a:r>
            <a:r>
              <a:rPr lang="en-US" b="1" dirty="0" smtClean="0">
                <a:effectLst/>
              </a:rPr>
              <a:t>Algorithm</a:t>
            </a:r>
            <a:endParaRPr lang="en-US" dirty="0"/>
          </a:p>
        </p:txBody>
      </p:sp>
      <p:sp>
        <p:nvSpPr>
          <p:cNvPr id="3" name="Content Placeholder 2"/>
          <p:cNvSpPr>
            <a:spLocks noGrp="1"/>
          </p:cNvSpPr>
          <p:nvPr>
            <p:ph idx="1"/>
          </p:nvPr>
        </p:nvSpPr>
        <p:spPr/>
        <p:txBody>
          <a:bodyPr/>
          <a:lstStyle/>
          <a:p>
            <a:pPr lvl="0"/>
            <a:r>
              <a:rPr lang="en-US" b="1" dirty="0"/>
              <a:t>Utilizes a Fast Computation Algorithm</a:t>
            </a:r>
            <a:endParaRPr lang="en-US" dirty="0"/>
          </a:p>
          <a:p>
            <a:pPr lvl="0"/>
            <a:r>
              <a:rPr lang="en-US" b="1" dirty="0"/>
              <a:t>Provides Collision Resistance</a:t>
            </a:r>
            <a:endParaRPr lang="en-US" dirty="0"/>
          </a:p>
          <a:p>
            <a:pPr lvl="0"/>
            <a:r>
              <a:rPr lang="en-US" b="1" dirty="0"/>
              <a:t>Widespread Used</a:t>
            </a:r>
            <a:endParaRPr lang="en-US" dirty="0"/>
          </a:p>
          <a:p>
            <a:pPr lvl="0"/>
            <a:r>
              <a:rPr lang="en-US" b="1" dirty="0"/>
              <a:t>Provide a One Way </a:t>
            </a:r>
            <a:r>
              <a:rPr lang="en-US" b="1" dirty="0" smtClean="0"/>
              <a:t>Hash</a:t>
            </a:r>
            <a:endParaRPr lang="en-US" dirty="0"/>
          </a:p>
        </p:txBody>
      </p:sp>
    </p:spTree>
    <p:extLst>
      <p:ext uri="{BB962C8B-B14F-4D97-AF65-F5344CB8AC3E}">
        <p14:creationId xmlns:p14="http://schemas.microsoft.com/office/powerpoint/2010/main" val="21824754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311</TotalTime>
  <Words>345</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MD5 Algorithm</vt:lpstr>
      <vt:lpstr>Background</vt:lpstr>
      <vt:lpstr>Definition of Cryptography</vt:lpstr>
      <vt:lpstr>Definition of Encryption</vt:lpstr>
      <vt:lpstr>History of MD5 Algorithm</vt:lpstr>
      <vt:lpstr>Definition of MD5 Algorithm</vt:lpstr>
      <vt:lpstr>MD5 Algorithm</vt:lpstr>
      <vt:lpstr>How to Work of MD5 Algorithm</vt:lpstr>
      <vt:lpstr>Advantages of MD5 Algorithm</vt:lpstr>
      <vt:lpstr>Disadvantages of MD5 Algorithm</vt:lpstr>
      <vt:lpstr>Conclusion</vt:lpstr>
      <vt:lpstr>Suggestion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ismail - [2010]</cp:lastModifiedBy>
  <cp:revision>24</cp:revision>
  <dcterms:created xsi:type="dcterms:W3CDTF">2016-03-02T06:41:33Z</dcterms:created>
  <dcterms:modified xsi:type="dcterms:W3CDTF">2016-03-09T05:50:36Z</dcterms:modified>
</cp:coreProperties>
</file>